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7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Lst>
  <p:sldSz cx="9144000" cy="5143500" type="screen16x9"/>
  <p:notesSz cx="6858000" cy="9144000"/>
  <p:embeddedFontLst>
    <p:embeddedFont>
      <p:font typeface="Georgia" panose="02040502050405020303" pitchFamily="18" charset="0"/>
      <p:regular r:id="rId79"/>
      <p:bold r:id="rId80"/>
      <p:italic r:id="rId81"/>
      <p:boldItalic r:id="rId82"/>
    </p:embeddedFont>
    <p:embeddedFont>
      <p:font typeface="Lato"/>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Roboto"/>
      <p:regular r:id="rId91"/>
      <p:bold r:id="rId92"/>
      <p:italic r:id="rId93"/>
      <p:boldItalic r:id="rId94"/>
    </p:embeddedFont>
  </p:embeddedFontLst>
  <p:custDataLst>
    <p:tags r:id="rId9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3490"/>
    <a:srgbClr val="E5DBEB"/>
    <a:srgbClr val="F3E3D5"/>
    <a:srgbClr val="D07C37"/>
    <a:srgbClr val="2B7BB6"/>
    <a:srgbClr val="C8E0EF"/>
    <a:srgbClr val="489EAD"/>
    <a:srgbClr val="92D050"/>
    <a:srgbClr val="77B05A"/>
    <a:srgbClr val="85B7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03" autoAdjust="0"/>
  </p:normalViewPr>
  <p:slideViewPr>
    <p:cSldViewPr snapToGrid="0">
      <p:cViewPr varScale="1">
        <p:scale>
          <a:sx n="95" d="100"/>
          <a:sy n="95" d="100"/>
        </p:scale>
        <p:origin x="675"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6.fntdata"/><Relationship Id="rId89" Type="http://schemas.openxmlformats.org/officeDocument/2006/relationships/font" Target="fonts/font11.fntdata"/><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font" Target="fonts/font1.fntdata"/><Relationship Id="rId87"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469221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ayfindr.ne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microsoft.com/en-us/seeing-ai/"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org/WAI/WCAG20/quickre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download.microsoft.com/download/B/0/D/B0D4BF87-09CE-4417-8F28-D60703D672ED/INCLUSIVE_TOOLKIT_MANUAL_FINAL.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osenfeldmedia.com/a-web-for-everyone/personas-for-accessible-u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download.microsoft.com/download/B/0/D/B0D4BF87-09CE-4417-8F28-D60703D672ED/INCLUSIVE_TOOLKIT_MANUAL_FINAL.pdf"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runchbase.com/organization/microsof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bit.ly/2S94ALq"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w3.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w3.org/TR/UNDERSTANDING-WCAG20/intro.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edium.com/salesforce-ux/7-things-every-designer-needs-to-know-about-accessibility-64f105f0881b"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90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8374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ffd360743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ffd360743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a:solidFill>
                  <a:srgbClr val="333333"/>
                </a:solidFill>
              </a:rPr>
              <a:t>For </a:t>
            </a:r>
            <a:r>
              <a:rPr lang="fr-CA" dirty="0" err="1">
                <a:solidFill>
                  <a:srgbClr val="333333"/>
                </a:solidFill>
              </a:rPr>
              <a:t>example</a:t>
            </a:r>
            <a:r>
              <a:rPr lang="fr-CA" dirty="0">
                <a:solidFill>
                  <a:srgbClr val="333333"/>
                </a:solidFill>
              </a:rPr>
              <a:t>, </a:t>
            </a:r>
            <a:r>
              <a:rPr lang="fr-CA" dirty="0" err="1">
                <a:solidFill>
                  <a:srgbClr val="333333"/>
                </a:solidFill>
              </a:rPr>
              <a:t>when</a:t>
            </a:r>
            <a:r>
              <a:rPr lang="fr-CA" dirty="0">
                <a:solidFill>
                  <a:srgbClr val="333333"/>
                </a:solidFill>
              </a:rPr>
              <a:t> building </a:t>
            </a:r>
            <a:r>
              <a:rPr lang="fr-CA" dirty="0" err="1">
                <a:solidFill>
                  <a:srgbClr val="333333"/>
                </a:solidFill>
              </a:rPr>
              <a:t>websites</a:t>
            </a:r>
            <a:r>
              <a:rPr lang="fr-CA" dirty="0">
                <a:solidFill>
                  <a:srgbClr val="333333"/>
                </a:solidFill>
              </a:rPr>
              <a:t>, </a:t>
            </a:r>
            <a:r>
              <a:rPr lang="fr-CA" dirty="0" err="1">
                <a:solidFill>
                  <a:srgbClr val="333333"/>
                </a:solidFill>
              </a:rPr>
              <a:t>consider</a:t>
            </a:r>
            <a:r>
              <a:rPr lang="fr-CA" dirty="0">
                <a:solidFill>
                  <a:srgbClr val="333333"/>
                </a:solidFill>
              </a:rPr>
              <a:t> how not </a:t>
            </a:r>
            <a:r>
              <a:rPr lang="fr-CA" dirty="0" err="1">
                <a:solidFill>
                  <a:srgbClr val="333333"/>
                </a:solidFill>
              </a:rPr>
              <a:t>everyone</a:t>
            </a:r>
            <a:r>
              <a:rPr lang="fr-CA" dirty="0">
                <a:solidFill>
                  <a:srgbClr val="333333"/>
                </a:solidFill>
              </a:rPr>
              <a:t> </a:t>
            </a:r>
            <a:r>
              <a:rPr lang="fr-CA" dirty="0" err="1">
                <a:solidFill>
                  <a:srgbClr val="333333"/>
                </a:solidFill>
              </a:rPr>
              <a:t>can</a:t>
            </a:r>
            <a:r>
              <a:rPr lang="fr-CA" dirty="0">
                <a:solidFill>
                  <a:srgbClr val="333333"/>
                </a:solidFill>
              </a:rPr>
              <a:t> control </a:t>
            </a:r>
            <a:r>
              <a:rPr lang="fr-CA" dirty="0" err="1">
                <a:solidFill>
                  <a:srgbClr val="333333"/>
                </a:solidFill>
              </a:rPr>
              <a:t>their</a:t>
            </a:r>
            <a:r>
              <a:rPr lang="fr-CA" dirty="0">
                <a:solidFill>
                  <a:srgbClr val="333333"/>
                </a:solidFill>
              </a:rPr>
              <a:t> computers the </a:t>
            </a:r>
            <a:r>
              <a:rPr lang="fr-CA" dirty="0" err="1">
                <a:solidFill>
                  <a:srgbClr val="333333"/>
                </a:solidFill>
              </a:rPr>
              <a:t>way</a:t>
            </a:r>
            <a:r>
              <a:rPr lang="fr-CA" dirty="0">
                <a:solidFill>
                  <a:srgbClr val="333333"/>
                </a:solidFill>
              </a:rPr>
              <a:t> you do. </a:t>
            </a:r>
            <a:r>
              <a:rPr lang="fr-CA" dirty="0" err="1">
                <a:solidFill>
                  <a:srgbClr val="333333"/>
                </a:solidFill>
              </a:rPr>
              <a:t>They</a:t>
            </a:r>
            <a:r>
              <a:rPr lang="fr-CA" dirty="0">
                <a:solidFill>
                  <a:srgbClr val="333333"/>
                </a:solidFill>
              </a:rPr>
              <a:t> </a:t>
            </a:r>
            <a:r>
              <a:rPr lang="fr-CA" dirty="0" err="1">
                <a:solidFill>
                  <a:srgbClr val="333333"/>
                </a:solidFill>
              </a:rPr>
              <a:t>may</a:t>
            </a:r>
            <a:r>
              <a:rPr lang="fr-CA" dirty="0">
                <a:solidFill>
                  <a:srgbClr val="333333"/>
                </a:solidFill>
              </a:rPr>
              <a:t> not </a:t>
            </a:r>
            <a:r>
              <a:rPr lang="fr-CA" dirty="0" err="1">
                <a:solidFill>
                  <a:srgbClr val="333333"/>
                </a:solidFill>
              </a:rPr>
              <a:t>be</a:t>
            </a:r>
            <a:r>
              <a:rPr lang="fr-CA" dirty="0">
                <a:solidFill>
                  <a:srgbClr val="333333"/>
                </a:solidFill>
              </a:rPr>
              <a:t> able to </a:t>
            </a:r>
            <a:r>
              <a:rPr lang="fr-CA" dirty="0" err="1">
                <a:solidFill>
                  <a:srgbClr val="333333"/>
                </a:solidFill>
              </a:rPr>
              <a:t>see</a:t>
            </a:r>
            <a:r>
              <a:rPr lang="fr-CA" dirty="0">
                <a:solidFill>
                  <a:srgbClr val="333333"/>
                </a:solidFill>
              </a:rPr>
              <a:t> the </a:t>
            </a:r>
            <a:r>
              <a:rPr lang="fr-CA" dirty="0" err="1">
                <a:solidFill>
                  <a:srgbClr val="333333"/>
                </a:solidFill>
              </a:rPr>
              <a:t>screen</a:t>
            </a:r>
            <a:r>
              <a:rPr lang="fr-CA" dirty="0">
                <a:solidFill>
                  <a:srgbClr val="333333"/>
                </a:solidFill>
              </a:rPr>
              <a:t> at all or </a:t>
            </a:r>
            <a:r>
              <a:rPr lang="fr-CA" dirty="0" err="1">
                <a:solidFill>
                  <a:srgbClr val="333333"/>
                </a:solidFill>
              </a:rPr>
              <a:t>may</a:t>
            </a:r>
            <a:r>
              <a:rPr lang="fr-CA" dirty="0">
                <a:solidFill>
                  <a:srgbClr val="333333"/>
                </a:solidFill>
              </a:rPr>
              <a:t> not have the </a:t>
            </a:r>
            <a:r>
              <a:rPr lang="fr-CA" dirty="0" err="1">
                <a:solidFill>
                  <a:srgbClr val="333333"/>
                </a:solidFill>
              </a:rPr>
              <a:t>mobility</a:t>
            </a:r>
            <a:r>
              <a:rPr lang="fr-CA" dirty="0">
                <a:solidFill>
                  <a:srgbClr val="333333"/>
                </a:solidFill>
              </a:rPr>
              <a:t> to push a mouse.</a:t>
            </a:r>
            <a:endParaRPr dirty="0">
              <a:solidFill>
                <a:srgbClr val="333333"/>
              </a:solidFill>
            </a:endParaRPr>
          </a:p>
          <a:p>
            <a:pPr marL="0" lvl="0" indent="0" algn="l" rtl="0">
              <a:spcBef>
                <a:spcPts val="0"/>
              </a:spcBef>
              <a:spcAft>
                <a:spcPts val="0"/>
              </a:spcAft>
              <a:buClr>
                <a:schemeClr val="dk1"/>
              </a:buClr>
              <a:buSzPts val="1100"/>
              <a:buFont typeface="Arial"/>
              <a:buNone/>
            </a:pPr>
            <a:r>
              <a:rPr lang="fr-CA" dirty="0">
                <a:solidFill>
                  <a:srgbClr val="333333"/>
                </a:solidFill>
              </a:rPr>
              <a:t>Inclusive Design is more </a:t>
            </a:r>
            <a:r>
              <a:rPr lang="fr-CA" dirty="0" err="1">
                <a:solidFill>
                  <a:srgbClr val="333333"/>
                </a:solidFill>
              </a:rPr>
              <a:t>than</a:t>
            </a:r>
            <a:r>
              <a:rPr lang="fr-CA" dirty="0">
                <a:solidFill>
                  <a:srgbClr val="333333"/>
                </a:solidFill>
              </a:rPr>
              <a:t> meeting </a:t>
            </a:r>
            <a:r>
              <a:rPr lang="fr-CA" dirty="0" err="1">
                <a:solidFill>
                  <a:srgbClr val="333333"/>
                </a:solidFill>
              </a:rPr>
              <a:t>accessibility</a:t>
            </a:r>
            <a:r>
              <a:rPr lang="fr-CA" dirty="0">
                <a:solidFill>
                  <a:srgbClr val="333333"/>
                </a:solidFill>
              </a:rPr>
              <a:t> compliance. It is </a:t>
            </a:r>
            <a:r>
              <a:rPr lang="fr-CA" dirty="0" err="1">
                <a:solidFill>
                  <a:srgbClr val="333333"/>
                </a:solidFill>
              </a:rPr>
              <a:t>much</a:t>
            </a:r>
            <a:r>
              <a:rPr lang="fr-CA" dirty="0">
                <a:solidFill>
                  <a:srgbClr val="333333"/>
                </a:solidFill>
              </a:rPr>
              <a:t> more </a:t>
            </a:r>
            <a:r>
              <a:rPr lang="fr-CA" dirty="0" err="1">
                <a:solidFill>
                  <a:srgbClr val="333333"/>
                </a:solidFill>
              </a:rPr>
              <a:t>than</a:t>
            </a:r>
            <a:r>
              <a:rPr lang="fr-CA" dirty="0">
                <a:solidFill>
                  <a:srgbClr val="333333"/>
                </a:solidFill>
              </a:rPr>
              <a:t> </a:t>
            </a:r>
            <a:r>
              <a:rPr lang="fr-CA" dirty="0" err="1">
                <a:solidFill>
                  <a:srgbClr val="333333"/>
                </a:solidFill>
              </a:rPr>
              <a:t>simply</a:t>
            </a:r>
            <a:r>
              <a:rPr lang="fr-CA" dirty="0">
                <a:solidFill>
                  <a:srgbClr val="333333"/>
                </a:solidFill>
              </a:rPr>
              <a:t> </a:t>
            </a:r>
            <a:r>
              <a:rPr lang="fr-CA" dirty="0" err="1">
                <a:solidFill>
                  <a:srgbClr val="333333"/>
                </a:solidFill>
              </a:rPr>
              <a:t>checking</a:t>
            </a:r>
            <a:r>
              <a:rPr lang="fr-CA" dirty="0">
                <a:solidFill>
                  <a:srgbClr val="333333"/>
                </a:solidFill>
              </a:rPr>
              <a:t> a few boxes to </a:t>
            </a:r>
            <a:r>
              <a:rPr lang="fr-CA" dirty="0" err="1">
                <a:solidFill>
                  <a:srgbClr val="333333"/>
                </a:solidFill>
              </a:rPr>
              <a:t>make</a:t>
            </a:r>
            <a:r>
              <a:rPr lang="fr-CA" dirty="0">
                <a:solidFill>
                  <a:srgbClr val="333333"/>
                </a:solidFill>
              </a:rPr>
              <a:t> sure </a:t>
            </a:r>
            <a:r>
              <a:rPr lang="fr-CA" dirty="0" err="1">
                <a:solidFill>
                  <a:srgbClr val="333333"/>
                </a:solidFill>
              </a:rPr>
              <a:t>colour</a:t>
            </a:r>
            <a:r>
              <a:rPr lang="fr-CA" dirty="0">
                <a:solidFill>
                  <a:srgbClr val="333333"/>
                </a:solidFill>
              </a:rPr>
              <a:t> and </a:t>
            </a:r>
            <a:r>
              <a:rPr lang="fr-CA" dirty="0" err="1">
                <a:solidFill>
                  <a:srgbClr val="333333"/>
                </a:solidFill>
              </a:rPr>
              <a:t>contrast</a:t>
            </a:r>
            <a:r>
              <a:rPr lang="fr-CA" dirty="0">
                <a:solidFill>
                  <a:srgbClr val="333333"/>
                </a:solidFill>
              </a:rPr>
              <a:t> ratios </a:t>
            </a:r>
            <a:r>
              <a:rPr lang="fr-CA" dirty="0" err="1">
                <a:solidFill>
                  <a:srgbClr val="333333"/>
                </a:solidFill>
              </a:rPr>
              <a:t>meet</a:t>
            </a:r>
            <a:r>
              <a:rPr lang="fr-CA" dirty="0">
                <a:solidFill>
                  <a:srgbClr val="333333"/>
                </a:solidFill>
              </a:rPr>
              <a:t> standards. Inclusive Design </a:t>
            </a:r>
            <a:r>
              <a:rPr lang="fr-CA" dirty="0" err="1">
                <a:solidFill>
                  <a:srgbClr val="333333"/>
                </a:solidFill>
              </a:rPr>
              <a:t>starts</a:t>
            </a:r>
            <a:r>
              <a:rPr lang="fr-CA" dirty="0">
                <a:solidFill>
                  <a:srgbClr val="333333"/>
                </a:solidFill>
              </a:rPr>
              <a:t> at the </a:t>
            </a:r>
            <a:r>
              <a:rPr lang="fr-CA" dirty="0" err="1">
                <a:solidFill>
                  <a:srgbClr val="333333"/>
                </a:solidFill>
              </a:rPr>
              <a:t>very</a:t>
            </a:r>
            <a:r>
              <a:rPr lang="fr-CA" dirty="0">
                <a:solidFill>
                  <a:srgbClr val="333333"/>
                </a:solidFill>
              </a:rPr>
              <a:t> </a:t>
            </a:r>
            <a:r>
              <a:rPr lang="fr-CA" dirty="0" err="1">
                <a:solidFill>
                  <a:srgbClr val="333333"/>
                </a:solidFill>
              </a:rPr>
              <a:t>beginning</a:t>
            </a:r>
            <a:r>
              <a:rPr lang="fr-CA" dirty="0">
                <a:solidFill>
                  <a:srgbClr val="333333"/>
                </a:solidFill>
              </a:rPr>
              <a:t> of </a:t>
            </a:r>
            <a:r>
              <a:rPr lang="fr-CA" dirty="0" err="1">
                <a:solidFill>
                  <a:srgbClr val="333333"/>
                </a:solidFill>
              </a:rPr>
              <a:t>any</a:t>
            </a:r>
            <a:r>
              <a:rPr lang="fr-CA" dirty="0">
                <a:solidFill>
                  <a:srgbClr val="333333"/>
                </a:solidFill>
              </a:rPr>
              <a:t> </a:t>
            </a:r>
            <a:r>
              <a:rPr lang="fr-CA" dirty="0" err="1">
                <a:solidFill>
                  <a:srgbClr val="333333"/>
                </a:solidFill>
              </a:rPr>
              <a:t>project</a:t>
            </a:r>
            <a:r>
              <a:rPr lang="fr-CA" dirty="0">
                <a:solidFill>
                  <a:srgbClr val="333333"/>
                </a:solidFill>
              </a:rPr>
              <a:t>, </a:t>
            </a:r>
            <a:r>
              <a:rPr lang="fr-CA" dirty="0" err="1">
                <a:solidFill>
                  <a:srgbClr val="333333"/>
                </a:solidFill>
              </a:rPr>
              <a:t>before</a:t>
            </a:r>
            <a:r>
              <a:rPr lang="fr-CA" dirty="0">
                <a:solidFill>
                  <a:srgbClr val="333333"/>
                </a:solidFill>
              </a:rPr>
              <a:t> pixels </a:t>
            </a:r>
            <a:r>
              <a:rPr lang="fr-CA" dirty="0" err="1">
                <a:solidFill>
                  <a:srgbClr val="333333"/>
                </a:solidFill>
              </a:rPr>
              <a:t>get</a:t>
            </a:r>
            <a:r>
              <a:rPr lang="fr-CA" dirty="0">
                <a:solidFill>
                  <a:srgbClr val="333333"/>
                </a:solidFill>
              </a:rPr>
              <a:t> </a:t>
            </a:r>
            <a:r>
              <a:rPr lang="fr-CA" dirty="0" err="1">
                <a:solidFill>
                  <a:srgbClr val="333333"/>
                </a:solidFill>
              </a:rPr>
              <a:t>pushed</a:t>
            </a:r>
            <a:r>
              <a:rPr lang="fr-CA" dirty="0">
                <a:solidFill>
                  <a:srgbClr val="333333"/>
                </a:solidFill>
              </a:rPr>
              <a:t>, </a:t>
            </a:r>
            <a:r>
              <a:rPr lang="fr-CA" dirty="0" err="1">
                <a:solidFill>
                  <a:srgbClr val="333333"/>
                </a:solidFill>
              </a:rPr>
              <a:t>before</a:t>
            </a:r>
            <a:r>
              <a:rPr lang="fr-CA" dirty="0">
                <a:solidFill>
                  <a:srgbClr val="333333"/>
                </a:solidFill>
              </a:rPr>
              <a:t> </a:t>
            </a:r>
            <a:r>
              <a:rPr lang="fr-CA" dirty="0" err="1">
                <a:solidFill>
                  <a:srgbClr val="333333"/>
                </a:solidFill>
              </a:rPr>
              <a:t>pens</a:t>
            </a:r>
            <a:r>
              <a:rPr lang="fr-CA" dirty="0">
                <a:solidFill>
                  <a:srgbClr val="333333"/>
                </a:solidFill>
              </a:rPr>
              <a:t> </a:t>
            </a:r>
            <a:r>
              <a:rPr lang="fr-CA" dirty="0" err="1">
                <a:solidFill>
                  <a:srgbClr val="333333"/>
                </a:solidFill>
              </a:rPr>
              <a:t>even</a:t>
            </a:r>
            <a:r>
              <a:rPr lang="fr-CA" dirty="0">
                <a:solidFill>
                  <a:srgbClr val="333333"/>
                </a:solidFill>
              </a:rPr>
              <a:t> hit </a:t>
            </a:r>
            <a:r>
              <a:rPr lang="fr-CA" dirty="0" err="1">
                <a:solidFill>
                  <a:srgbClr val="333333"/>
                </a:solidFill>
              </a:rPr>
              <a:t>sketchbooks</a:t>
            </a:r>
            <a:r>
              <a:rPr lang="fr-CA" dirty="0">
                <a:solidFill>
                  <a:srgbClr val="333333"/>
                </a:solidFill>
              </a:rPr>
              <a:t>.</a:t>
            </a:r>
            <a:endParaRPr dirty="0">
              <a:solidFill>
                <a:srgbClr val="333333"/>
              </a:solidFill>
            </a:endParaRPr>
          </a:p>
          <a:p>
            <a:pPr marL="0" lvl="0" indent="0" algn="l" rtl="0">
              <a:spcBef>
                <a:spcPts val="0"/>
              </a:spcBef>
              <a:spcAft>
                <a:spcPts val="0"/>
              </a:spcAft>
              <a:buClr>
                <a:schemeClr val="dk1"/>
              </a:buClr>
              <a:buSzPts val="1100"/>
              <a:buFont typeface="Arial"/>
              <a:buNone/>
            </a:pPr>
            <a:r>
              <a:rPr lang="fr-CA" dirty="0">
                <a:solidFill>
                  <a:srgbClr val="333333"/>
                </a:solidFill>
              </a:rPr>
              <a:t/>
            </a:r>
            <a:br>
              <a:rPr lang="fr-CA" dirty="0">
                <a:solidFill>
                  <a:srgbClr val="333333"/>
                </a:solidFill>
              </a:rPr>
            </a:br>
            <a:r>
              <a:rPr lang="fr-CA" dirty="0" err="1">
                <a:solidFill>
                  <a:srgbClr val="333333"/>
                </a:solidFill>
              </a:rPr>
              <a:t>Let’s</a:t>
            </a:r>
            <a:r>
              <a:rPr lang="fr-CA" dirty="0">
                <a:solidFill>
                  <a:srgbClr val="333333"/>
                </a:solidFill>
              </a:rPr>
              <a:t> </a:t>
            </a:r>
            <a:r>
              <a:rPr lang="fr-CA" dirty="0" err="1">
                <a:solidFill>
                  <a:srgbClr val="333333"/>
                </a:solidFill>
              </a:rPr>
              <a:t>take</a:t>
            </a:r>
            <a:r>
              <a:rPr lang="fr-CA" dirty="0">
                <a:solidFill>
                  <a:srgbClr val="333333"/>
                </a:solidFill>
              </a:rPr>
              <a:t> the </a:t>
            </a:r>
            <a:r>
              <a:rPr lang="fr-CA" dirty="0" err="1">
                <a:solidFill>
                  <a:srgbClr val="333333"/>
                </a:solidFill>
              </a:rPr>
              <a:t>previous</a:t>
            </a:r>
            <a:r>
              <a:rPr lang="fr-CA" dirty="0">
                <a:solidFill>
                  <a:srgbClr val="333333"/>
                </a:solidFill>
              </a:rPr>
              <a:t> thought experiment a </a:t>
            </a:r>
            <a:r>
              <a:rPr lang="fr-CA" dirty="0" err="1">
                <a:solidFill>
                  <a:srgbClr val="333333"/>
                </a:solidFill>
              </a:rPr>
              <a:t>step</a:t>
            </a:r>
            <a:r>
              <a:rPr lang="fr-CA" dirty="0">
                <a:solidFill>
                  <a:srgbClr val="333333"/>
                </a:solidFill>
              </a:rPr>
              <a:t> </a:t>
            </a:r>
            <a:r>
              <a:rPr lang="fr-CA" dirty="0" err="1">
                <a:solidFill>
                  <a:srgbClr val="333333"/>
                </a:solidFill>
              </a:rPr>
              <a:t>further</a:t>
            </a:r>
            <a:r>
              <a:rPr lang="fr-CA" dirty="0">
                <a:solidFill>
                  <a:srgbClr val="333333"/>
                </a:solidFill>
              </a:rPr>
              <a:t>. At the </a:t>
            </a:r>
            <a:r>
              <a:rPr lang="fr-CA" dirty="0" err="1">
                <a:solidFill>
                  <a:srgbClr val="333333"/>
                </a:solidFill>
              </a:rPr>
              <a:t>beginning</a:t>
            </a:r>
            <a:r>
              <a:rPr lang="fr-CA" dirty="0">
                <a:solidFill>
                  <a:srgbClr val="333333"/>
                </a:solidFill>
              </a:rPr>
              <a:t> of </a:t>
            </a:r>
            <a:r>
              <a:rPr lang="fr-CA" dirty="0" err="1">
                <a:solidFill>
                  <a:srgbClr val="333333"/>
                </a:solidFill>
              </a:rPr>
              <a:t>your</a:t>
            </a:r>
            <a:r>
              <a:rPr lang="fr-CA" dirty="0">
                <a:solidFill>
                  <a:srgbClr val="333333"/>
                </a:solidFill>
              </a:rPr>
              <a:t> </a:t>
            </a:r>
            <a:r>
              <a:rPr lang="fr-CA" dirty="0" err="1">
                <a:solidFill>
                  <a:srgbClr val="333333"/>
                </a:solidFill>
              </a:rPr>
              <a:t>next</a:t>
            </a:r>
            <a:r>
              <a:rPr lang="fr-CA" dirty="0">
                <a:solidFill>
                  <a:srgbClr val="333333"/>
                </a:solidFill>
              </a:rPr>
              <a:t> </a:t>
            </a:r>
            <a:r>
              <a:rPr lang="fr-CA" dirty="0" err="1">
                <a:solidFill>
                  <a:srgbClr val="333333"/>
                </a:solidFill>
              </a:rPr>
              <a:t>project</a:t>
            </a:r>
            <a:r>
              <a:rPr lang="fr-CA" dirty="0">
                <a:solidFill>
                  <a:srgbClr val="333333"/>
                </a:solidFill>
              </a:rPr>
              <a:t> </a:t>
            </a:r>
            <a:r>
              <a:rPr lang="fr-CA" dirty="0" err="1">
                <a:solidFill>
                  <a:srgbClr val="333333"/>
                </a:solidFill>
              </a:rPr>
              <a:t>consider</a:t>
            </a:r>
            <a:r>
              <a:rPr lang="fr-CA" dirty="0">
                <a:solidFill>
                  <a:srgbClr val="333333"/>
                </a:solidFill>
              </a:rPr>
              <a:t> </a:t>
            </a:r>
            <a:r>
              <a:rPr lang="fr-CA" dirty="0" err="1">
                <a:solidFill>
                  <a:srgbClr val="333333"/>
                </a:solidFill>
              </a:rPr>
              <a:t>asking</a:t>
            </a:r>
            <a:r>
              <a:rPr lang="fr-CA" dirty="0">
                <a:solidFill>
                  <a:srgbClr val="333333"/>
                </a:solidFill>
              </a:rPr>
              <a:t>, “How </a:t>
            </a:r>
            <a:r>
              <a:rPr lang="fr-CA" dirty="0" err="1">
                <a:solidFill>
                  <a:srgbClr val="333333"/>
                </a:solidFill>
              </a:rPr>
              <a:t>would</a:t>
            </a:r>
            <a:r>
              <a:rPr lang="fr-CA" dirty="0">
                <a:solidFill>
                  <a:srgbClr val="333333"/>
                </a:solidFill>
              </a:rPr>
              <a:t> this </a:t>
            </a:r>
            <a:r>
              <a:rPr lang="fr-CA" dirty="0" err="1">
                <a:solidFill>
                  <a:srgbClr val="333333"/>
                </a:solidFill>
              </a:rPr>
              <a:t>product</a:t>
            </a:r>
            <a:r>
              <a:rPr lang="fr-CA" dirty="0">
                <a:solidFill>
                  <a:srgbClr val="333333"/>
                </a:solidFill>
              </a:rPr>
              <a:t> </a:t>
            </a:r>
            <a:r>
              <a:rPr lang="fr-CA" dirty="0" err="1">
                <a:solidFill>
                  <a:srgbClr val="333333"/>
                </a:solidFill>
              </a:rPr>
              <a:t>work</a:t>
            </a:r>
            <a:r>
              <a:rPr lang="fr-CA" dirty="0">
                <a:solidFill>
                  <a:srgbClr val="333333"/>
                </a:solidFill>
              </a:rPr>
              <a:t> if I </a:t>
            </a:r>
            <a:r>
              <a:rPr lang="fr-CA" dirty="0" err="1">
                <a:solidFill>
                  <a:srgbClr val="333333"/>
                </a:solidFill>
              </a:rPr>
              <a:t>couldn’t</a:t>
            </a:r>
            <a:r>
              <a:rPr lang="fr-CA" dirty="0">
                <a:solidFill>
                  <a:srgbClr val="333333"/>
                </a:solidFill>
              </a:rPr>
              <a:t> </a:t>
            </a:r>
            <a:r>
              <a:rPr lang="fr-CA" dirty="0" err="1">
                <a:solidFill>
                  <a:srgbClr val="333333"/>
                </a:solidFill>
              </a:rPr>
              <a:t>see</a:t>
            </a:r>
            <a:r>
              <a:rPr lang="fr-CA" dirty="0">
                <a:solidFill>
                  <a:srgbClr val="333333"/>
                </a:solidFill>
              </a:rPr>
              <a:t> </a:t>
            </a:r>
            <a:r>
              <a:rPr lang="fr-CA" dirty="0" err="1">
                <a:solidFill>
                  <a:srgbClr val="333333"/>
                </a:solidFill>
              </a:rPr>
              <a:t>it</a:t>
            </a:r>
            <a:r>
              <a:rPr lang="fr-CA" dirty="0">
                <a:solidFill>
                  <a:srgbClr val="333333"/>
                </a:solidFill>
              </a:rPr>
              <a:t>? </a:t>
            </a:r>
            <a:r>
              <a:rPr lang="fr-CA" dirty="0" err="1">
                <a:solidFill>
                  <a:srgbClr val="333333"/>
                </a:solidFill>
              </a:rPr>
              <a:t>What</a:t>
            </a:r>
            <a:r>
              <a:rPr lang="fr-CA" dirty="0">
                <a:solidFill>
                  <a:srgbClr val="333333"/>
                </a:solidFill>
              </a:rPr>
              <a:t> if I </a:t>
            </a:r>
            <a:r>
              <a:rPr lang="fr-CA" dirty="0" err="1">
                <a:solidFill>
                  <a:srgbClr val="333333"/>
                </a:solidFill>
              </a:rPr>
              <a:t>couldn’t</a:t>
            </a:r>
            <a:r>
              <a:rPr lang="fr-CA" dirty="0">
                <a:solidFill>
                  <a:srgbClr val="333333"/>
                </a:solidFill>
              </a:rPr>
              <a:t> </a:t>
            </a:r>
            <a:r>
              <a:rPr lang="fr-CA" dirty="0" err="1">
                <a:solidFill>
                  <a:srgbClr val="333333"/>
                </a:solidFill>
              </a:rPr>
              <a:t>touch</a:t>
            </a:r>
            <a:r>
              <a:rPr lang="fr-CA" dirty="0">
                <a:solidFill>
                  <a:srgbClr val="333333"/>
                </a:solidFill>
              </a:rPr>
              <a:t> </a:t>
            </a:r>
            <a:r>
              <a:rPr lang="fr-CA" dirty="0" err="1">
                <a:solidFill>
                  <a:srgbClr val="333333"/>
                </a:solidFill>
              </a:rPr>
              <a:t>it</a:t>
            </a:r>
            <a:r>
              <a:rPr lang="fr-CA" dirty="0">
                <a:solidFill>
                  <a:srgbClr val="333333"/>
                </a:solidFill>
              </a:rPr>
              <a:t>, or move </a:t>
            </a:r>
            <a:r>
              <a:rPr lang="fr-CA" dirty="0" err="1">
                <a:solidFill>
                  <a:srgbClr val="333333"/>
                </a:solidFill>
              </a:rPr>
              <a:t>it</a:t>
            </a:r>
            <a:r>
              <a:rPr lang="fr-CA" dirty="0">
                <a:solidFill>
                  <a:srgbClr val="333333"/>
                </a:solidFill>
              </a:rPr>
              <a:t>? </a:t>
            </a:r>
            <a:r>
              <a:rPr lang="fr-CA" dirty="0" err="1">
                <a:solidFill>
                  <a:srgbClr val="333333"/>
                </a:solidFill>
              </a:rPr>
              <a:t>What</a:t>
            </a:r>
            <a:r>
              <a:rPr lang="fr-CA" dirty="0">
                <a:solidFill>
                  <a:srgbClr val="333333"/>
                </a:solidFill>
              </a:rPr>
              <a:t> if I </a:t>
            </a:r>
            <a:r>
              <a:rPr lang="fr-CA" dirty="0" err="1">
                <a:solidFill>
                  <a:srgbClr val="333333"/>
                </a:solidFill>
              </a:rPr>
              <a:t>couldn’t</a:t>
            </a:r>
            <a:r>
              <a:rPr lang="fr-CA" dirty="0">
                <a:solidFill>
                  <a:srgbClr val="333333"/>
                </a:solidFill>
              </a:rPr>
              <a:t> </a:t>
            </a:r>
            <a:r>
              <a:rPr lang="fr-CA" dirty="0" err="1">
                <a:solidFill>
                  <a:srgbClr val="333333"/>
                </a:solidFill>
              </a:rPr>
              <a:t>hear</a:t>
            </a:r>
            <a:r>
              <a:rPr lang="fr-CA" dirty="0">
                <a:solidFill>
                  <a:srgbClr val="333333"/>
                </a:solidFill>
              </a:rPr>
              <a:t> </a:t>
            </a:r>
            <a:r>
              <a:rPr lang="fr-CA" dirty="0" err="1">
                <a:solidFill>
                  <a:srgbClr val="333333"/>
                </a:solidFill>
              </a:rPr>
              <a:t>it</a:t>
            </a:r>
            <a:r>
              <a:rPr lang="fr-CA" dirty="0">
                <a:solidFill>
                  <a:srgbClr val="333333"/>
                </a:solidFill>
              </a:rPr>
              <a:t>, taste </a:t>
            </a:r>
            <a:r>
              <a:rPr lang="fr-CA" dirty="0" err="1">
                <a:solidFill>
                  <a:srgbClr val="333333"/>
                </a:solidFill>
              </a:rPr>
              <a:t>it</a:t>
            </a:r>
            <a:r>
              <a:rPr lang="fr-CA" dirty="0">
                <a:solidFill>
                  <a:srgbClr val="333333"/>
                </a:solidFill>
              </a:rPr>
              <a:t>, </a:t>
            </a:r>
            <a:r>
              <a:rPr lang="fr-CA" dirty="0" err="1">
                <a:solidFill>
                  <a:srgbClr val="333333"/>
                </a:solidFill>
              </a:rPr>
              <a:t>smell</a:t>
            </a:r>
            <a:r>
              <a:rPr lang="fr-CA" dirty="0">
                <a:solidFill>
                  <a:srgbClr val="333333"/>
                </a:solidFill>
              </a:rPr>
              <a:t> </a:t>
            </a:r>
            <a:r>
              <a:rPr lang="fr-CA" dirty="0" err="1">
                <a:solidFill>
                  <a:srgbClr val="333333"/>
                </a:solidFill>
              </a:rPr>
              <a:t>it</a:t>
            </a:r>
            <a:r>
              <a:rPr lang="fr-CA" dirty="0">
                <a:solidFill>
                  <a:srgbClr val="333333"/>
                </a:solidFill>
              </a:rPr>
              <a:t>?” This </a:t>
            </a:r>
            <a:r>
              <a:rPr lang="fr-CA" dirty="0" err="1">
                <a:solidFill>
                  <a:srgbClr val="333333"/>
                </a:solidFill>
              </a:rPr>
              <a:t>will</a:t>
            </a:r>
            <a:r>
              <a:rPr lang="fr-CA" dirty="0">
                <a:solidFill>
                  <a:srgbClr val="333333"/>
                </a:solidFill>
              </a:rPr>
              <a:t> help you </a:t>
            </a:r>
            <a:r>
              <a:rPr lang="fr-CA" dirty="0" err="1">
                <a:solidFill>
                  <a:srgbClr val="333333"/>
                </a:solidFill>
              </a:rPr>
              <a:t>think</a:t>
            </a:r>
            <a:r>
              <a:rPr lang="fr-CA" dirty="0">
                <a:solidFill>
                  <a:srgbClr val="333333"/>
                </a:solidFill>
              </a:rPr>
              <a:t> about </a:t>
            </a:r>
            <a:r>
              <a:rPr lang="fr-CA" dirty="0" err="1">
                <a:solidFill>
                  <a:srgbClr val="333333"/>
                </a:solidFill>
              </a:rPr>
              <a:t>people's</a:t>
            </a:r>
            <a:r>
              <a:rPr lang="fr-CA" dirty="0">
                <a:solidFill>
                  <a:srgbClr val="333333"/>
                </a:solidFill>
              </a:rPr>
              <a:t> pain points and usages </a:t>
            </a:r>
            <a:r>
              <a:rPr lang="fr-CA" dirty="0" err="1">
                <a:solidFill>
                  <a:srgbClr val="333333"/>
                </a:solidFill>
              </a:rPr>
              <a:t>differently</a:t>
            </a:r>
            <a:r>
              <a:rPr lang="fr-CA" dirty="0">
                <a:solidFill>
                  <a:srgbClr val="333333"/>
                </a:solidFill>
              </a:rPr>
              <a:t>, </a:t>
            </a:r>
            <a:r>
              <a:rPr lang="fr-CA" dirty="0" err="1">
                <a:solidFill>
                  <a:srgbClr val="333333"/>
                </a:solidFill>
              </a:rPr>
              <a:t>lending</a:t>
            </a:r>
            <a:r>
              <a:rPr lang="fr-CA" dirty="0">
                <a:solidFill>
                  <a:srgbClr val="333333"/>
                </a:solidFill>
              </a:rPr>
              <a:t> </a:t>
            </a:r>
            <a:r>
              <a:rPr lang="fr-CA" dirty="0" err="1">
                <a:solidFill>
                  <a:srgbClr val="333333"/>
                </a:solidFill>
              </a:rPr>
              <a:t>some</a:t>
            </a:r>
            <a:r>
              <a:rPr lang="fr-CA" dirty="0">
                <a:solidFill>
                  <a:srgbClr val="333333"/>
                </a:solidFill>
              </a:rPr>
              <a:t> </a:t>
            </a:r>
            <a:r>
              <a:rPr lang="fr-CA" dirty="0" err="1">
                <a:solidFill>
                  <a:srgbClr val="333333"/>
                </a:solidFill>
              </a:rPr>
              <a:t>guiding</a:t>
            </a:r>
            <a:r>
              <a:rPr lang="fr-CA" dirty="0">
                <a:solidFill>
                  <a:srgbClr val="333333"/>
                </a:solidFill>
              </a:rPr>
              <a:t> </a:t>
            </a:r>
            <a:r>
              <a:rPr lang="fr-CA" dirty="0" err="1">
                <a:solidFill>
                  <a:srgbClr val="333333"/>
                </a:solidFill>
              </a:rPr>
              <a:t>principles</a:t>
            </a:r>
            <a:r>
              <a:rPr lang="fr-CA" dirty="0">
                <a:solidFill>
                  <a:srgbClr val="333333"/>
                </a:solidFill>
              </a:rPr>
              <a:t> </a:t>
            </a:r>
            <a:r>
              <a:rPr lang="fr-CA" dirty="0" err="1">
                <a:solidFill>
                  <a:srgbClr val="333333"/>
                </a:solidFill>
              </a:rPr>
              <a:t>toward</a:t>
            </a:r>
            <a:r>
              <a:rPr lang="fr-CA" dirty="0">
                <a:solidFill>
                  <a:srgbClr val="333333"/>
                </a:solidFill>
              </a:rPr>
              <a:t> the design of </a:t>
            </a:r>
            <a:r>
              <a:rPr lang="fr-CA" dirty="0" err="1">
                <a:solidFill>
                  <a:srgbClr val="333333"/>
                </a:solidFill>
              </a:rPr>
              <a:t>your</a:t>
            </a:r>
            <a:r>
              <a:rPr lang="fr-CA" dirty="0">
                <a:solidFill>
                  <a:srgbClr val="333333"/>
                </a:solidFill>
              </a:rPr>
              <a:t> </a:t>
            </a:r>
            <a:r>
              <a:rPr lang="fr-CA" dirty="0" err="1">
                <a:solidFill>
                  <a:srgbClr val="333333"/>
                </a:solidFill>
              </a:rPr>
              <a:t>product</a:t>
            </a:r>
            <a:r>
              <a:rPr lang="fr-CA" dirty="0">
                <a:solidFill>
                  <a:srgbClr val="333333"/>
                </a:solidFill>
              </a:rPr>
              <a:t>.</a:t>
            </a:r>
            <a:endParaRPr dirty="0">
              <a:solidFill>
                <a:srgbClr val="333333"/>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9711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ffd360743_0_2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ffd360743_0_2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200"/>
              </a:spcBef>
              <a:spcAft>
                <a:spcPts val="0"/>
              </a:spcAft>
              <a:buClr>
                <a:schemeClr val="dk1"/>
              </a:buClr>
              <a:buSzPts val="1100"/>
              <a:buFont typeface="Arial"/>
              <a:buNone/>
            </a:pPr>
            <a:r>
              <a:rPr lang="fr-CA" b="1" dirty="0">
                <a:solidFill>
                  <a:schemeClr val="dk1"/>
                </a:solidFill>
              </a:rPr>
              <a:t>Talk to </a:t>
            </a:r>
            <a:r>
              <a:rPr lang="fr-CA" b="1" dirty="0" err="1">
                <a:solidFill>
                  <a:schemeClr val="dk1"/>
                </a:solidFill>
              </a:rPr>
              <a:t>users</a:t>
            </a:r>
            <a:r>
              <a:rPr lang="fr-CA" dirty="0">
                <a:solidFill>
                  <a:schemeClr val="dk1"/>
                </a:solidFill>
              </a:rPr>
              <a:t/>
            </a:r>
            <a:br>
              <a:rPr lang="fr-CA" dirty="0">
                <a:solidFill>
                  <a:schemeClr val="dk1"/>
                </a:solidFill>
              </a:rPr>
            </a:br>
            <a:r>
              <a:rPr lang="fr-CA" dirty="0">
                <a:solidFill>
                  <a:schemeClr val="dk1"/>
                </a:solidFill>
              </a:rPr>
              <a:t>Talk to </a:t>
            </a:r>
            <a:r>
              <a:rPr lang="fr-CA" dirty="0" err="1">
                <a:solidFill>
                  <a:schemeClr val="dk1"/>
                </a:solidFill>
              </a:rPr>
              <a:t>users</a:t>
            </a:r>
            <a:r>
              <a:rPr lang="fr-CA" dirty="0">
                <a:solidFill>
                  <a:schemeClr val="dk1"/>
                </a:solidFill>
              </a:rPr>
              <a:t/>
            </a:r>
            <a:br>
              <a:rPr lang="fr-CA" dirty="0">
                <a:solidFill>
                  <a:schemeClr val="dk1"/>
                </a:solidFill>
              </a:rPr>
            </a:br>
            <a:r>
              <a:rPr lang="fr-CA" dirty="0" err="1">
                <a:solidFill>
                  <a:schemeClr val="dk1"/>
                </a:solidFill>
              </a:rPr>
              <a:t>Listen</a:t>
            </a:r>
            <a:r>
              <a:rPr lang="fr-CA" dirty="0">
                <a:solidFill>
                  <a:schemeClr val="dk1"/>
                </a:solidFill>
              </a:rPr>
              <a:t> to </a:t>
            </a:r>
            <a:r>
              <a:rPr lang="fr-CA" dirty="0" err="1">
                <a:solidFill>
                  <a:schemeClr val="dk1"/>
                </a:solidFill>
              </a:rPr>
              <a:t>their</a:t>
            </a:r>
            <a:r>
              <a:rPr lang="fr-CA" dirty="0">
                <a:solidFill>
                  <a:schemeClr val="dk1"/>
                </a:solidFill>
              </a:rPr>
              <a:t> </a:t>
            </a:r>
            <a:r>
              <a:rPr lang="fr-CA" dirty="0" err="1">
                <a:solidFill>
                  <a:schemeClr val="dk1"/>
                </a:solidFill>
              </a:rPr>
              <a:t>concerns</a:t>
            </a:r>
            <a:r>
              <a:rPr lang="fr-CA" dirty="0">
                <a:solidFill>
                  <a:schemeClr val="dk1"/>
                </a:solidFill>
              </a:rPr>
              <a:t/>
            </a:r>
            <a:br>
              <a:rPr lang="fr-CA" dirty="0">
                <a:solidFill>
                  <a:schemeClr val="dk1"/>
                </a:solidFill>
              </a:rPr>
            </a:br>
            <a:r>
              <a:rPr lang="fr-CA" dirty="0">
                <a:solidFill>
                  <a:schemeClr val="dk1"/>
                </a:solidFill>
              </a:rPr>
              <a:t>Respect </a:t>
            </a:r>
            <a:r>
              <a:rPr lang="fr-CA" dirty="0" err="1">
                <a:solidFill>
                  <a:schemeClr val="dk1"/>
                </a:solidFill>
              </a:rPr>
              <a:t>their</a:t>
            </a:r>
            <a:r>
              <a:rPr lang="fr-CA" dirty="0">
                <a:solidFill>
                  <a:schemeClr val="dk1"/>
                </a:solidFill>
              </a:rPr>
              <a:t> </a:t>
            </a:r>
            <a:r>
              <a:rPr lang="fr-CA" dirty="0" err="1">
                <a:solidFill>
                  <a:schemeClr val="dk1"/>
                </a:solidFill>
              </a:rPr>
              <a:t>capacities</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a:solidFill>
                  <a:schemeClr val="dk1"/>
                </a:solidFill>
              </a:rPr>
              <a:t>Inclusive design </a:t>
            </a:r>
            <a:r>
              <a:rPr lang="fr-CA" dirty="0" err="1">
                <a:solidFill>
                  <a:schemeClr val="dk1"/>
                </a:solidFill>
              </a:rPr>
              <a:t>extends</a:t>
            </a:r>
            <a:r>
              <a:rPr lang="fr-CA" dirty="0">
                <a:solidFill>
                  <a:schemeClr val="dk1"/>
                </a:solidFill>
              </a:rPr>
              <a:t> the </a:t>
            </a:r>
            <a:r>
              <a:rPr lang="fr-CA" dirty="0" err="1">
                <a:solidFill>
                  <a:schemeClr val="dk1"/>
                </a:solidFill>
              </a:rPr>
              <a:t>benefits</a:t>
            </a:r>
            <a:r>
              <a:rPr lang="fr-CA" dirty="0">
                <a:solidFill>
                  <a:schemeClr val="dk1"/>
                </a:solidFill>
              </a:rPr>
              <a:t> of good </a:t>
            </a:r>
            <a:r>
              <a:rPr lang="fr-CA" dirty="0" err="1">
                <a:solidFill>
                  <a:schemeClr val="dk1"/>
                </a:solidFill>
              </a:rPr>
              <a:t>accessibility</a:t>
            </a:r>
            <a:r>
              <a:rPr lang="fr-CA" dirty="0">
                <a:solidFill>
                  <a:schemeClr val="dk1"/>
                </a:solidFill>
              </a:rPr>
              <a:t> to a </a:t>
            </a:r>
            <a:r>
              <a:rPr lang="fr-CA" dirty="0" err="1">
                <a:solidFill>
                  <a:schemeClr val="dk1"/>
                </a:solidFill>
              </a:rPr>
              <a:t>wider</a:t>
            </a:r>
            <a:r>
              <a:rPr lang="fr-CA" dirty="0">
                <a:solidFill>
                  <a:schemeClr val="dk1"/>
                </a:solidFill>
              </a:rPr>
              <a:t> audience. </a:t>
            </a:r>
            <a:r>
              <a:rPr lang="fr-CA" i="1" dirty="0">
                <a:solidFill>
                  <a:schemeClr val="dk1"/>
                </a:solidFill>
              </a:rPr>
              <a:t>Bad inclusive design compromises good </a:t>
            </a:r>
            <a:r>
              <a:rPr lang="fr-CA" i="1" dirty="0" err="1">
                <a:solidFill>
                  <a:schemeClr val="dk1"/>
                </a:solidFill>
              </a:rPr>
              <a:t>accessibility</a:t>
            </a:r>
            <a:r>
              <a:rPr lang="fr-CA" i="1" dirty="0">
                <a:solidFill>
                  <a:schemeClr val="dk1"/>
                </a:solidFill>
              </a:rPr>
              <a:t>.</a:t>
            </a:r>
            <a:endParaRPr i="1"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Don’t</a:t>
            </a:r>
            <a:r>
              <a:rPr lang="fr-CA" dirty="0">
                <a:solidFill>
                  <a:schemeClr val="dk1"/>
                </a:solidFill>
              </a:rPr>
              <a:t> </a:t>
            </a:r>
            <a:r>
              <a:rPr lang="fr-CA" dirty="0" err="1">
                <a:solidFill>
                  <a:schemeClr val="dk1"/>
                </a:solidFill>
              </a:rPr>
              <a:t>make</a:t>
            </a:r>
            <a:r>
              <a:rPr lang="fr-CA" dirty="0">
                <a:solidFill>
                  <a:schemeClr val="dk1"/>
                </a:solidFill>
              </a:rPr>
              <a:t> something cool if </a:t>
            </a:r>
            <a:r>
              <a:rPr lang="fr-CA" dirty="0" err="1">
                <a:solidFill>
                  <a:schemeClr val="dk1"/>
                </a:solidFill>
              </a:rPr>
              <a:t>it</a:t>
            </a:r>
            <a:r>
              <a:rPr lang="fr-CA" dirty="0">
                <a:solidFill>
                  <a:schemeClr val="dk1"/>
                </a:solidFill>
              </a:rPr>
              <a:t> </a:t>
            </a:r>
            <a:r>
              <a:rPr lang="fr-CA" dirty="0" err="1">
                <a:solidFill>
                  <a:schemeClr val="dk1"/>
                </a:solidFill>
              </a:rPr>
              <a:t>reduces</a:t>
            </a:r>
            <a:r>
              <a:rPr lang="fr-CA" dirty="0">
                <a:solidFill>
                  <a:schemeClr val="dk1"/>
                </a:solidFill>
              </a:rPr>
              <a:t> </a:t>
            </a:r>
            <a:r>
              <a:rPr lang="fr-CA" dirty="0" err="1">
                <a:solidFill>
                  <a:schemeClr val="dk1"/>
                </a:solidFill>
              </a:rPr>
              <a:t>access</a:t>
            </a:r>
            <a:r>
              <a:rPr lang="fr-CA" dirty="0">
                <a:solidFill>
                  <a:schemeClr val="dk1"/>
                </a:solidFill>
              </a:rPr>
              <a:t> to </a:t>
            </a:r>
            <a:r>
              <a:rPr lang="fr-CA" dirty="0" err="1">
                <a:solidFill>
                  <a:schemeClr val="dk1"/>
                </a:solidFill>
              </a:rPr>
              <a:t>users</a:t>
            </a:r>
            <a:r>
              <a:rPr lang="fr-CA" dirty="0">
                <a:solidFill>
                  <a:schemeClr val="dk1"/>
                </a:solidFill>
              </a:rPr>
              <a:t> with essential </a:t>
            </a:r>
            <a:r>
              <a:rPr lang="fr-CA" dirty="0" err="1">
                <a:solidFill>
                  <a:schemeClr val="dk1"/>
                </a:solidFill>
              </a:rPr>
              <a:t>needs</a:t>
            </a:r>
            <a:r>
              <a:rPr lang="fr-CA" dirty="0">
                <a:solidFill>
                  <a:schemeClr val="dk1"/>
                </a:solidFill>
              </a:rPr>
              <a:t>. If you do </a:t>
            </a:r>
            <a:r>
              <a:rPr lang="fr-CA" dirty="0" err="1">
                <a:solidFill>
                  <a:schemeClr val="dk1"/>
                </a:solidFill>
              </a:rPr>
              <a:t>want</a:t>
            </a:r>
            <a:r>
              <a:rPr lang="fr-CA" dirty="0">
                <a:solidFill>
                  <a:schemeClr val="dk1"/>
                </a:solidFill>
              </a:rPr>
              <a:t> a good inclusive design story </a:t>
            </a:r>
            <a:r>
              <a:rPr lang="fr-CA" dirty="0" err="1">
                <a:solidFill>
                  <a:schemeClr val="dk1"/>
                </a:solidFill>
              </a:rPr>
              <a:t>then</a:t>
            </a:r>
            <a:r>
              <a:rPr lang="fr-CA" dirty="0">
                <a:solidFill>
                  <a:schemeClr val="dk1"/>
                </a:solidFill>
              </a:rPr>
              <a:t> </a:t>
            </a:r>
            <a:r>
              <a:rPr lang="fr-CA" dirty="0" err="1">
                <a:solidFill>
                  <a:schemeClr val="dk1"/>
                </a:solidFill>
              </a:rPr>
              <a:t>there</a:t>
            </a:r>
            <a:r>
              <a:rPr lang="fr-CA" dirty="0">
                <a:solidFill>
                  <a:schemeClr val="dk1"/>
                </a:solidFill>
              </a:rPr>
              <a:t> are lots of them in Audio design.</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rgbClr val="1155CC"/>
                </a:solidFill>
                <a:uFill>
                  <a:noFill/>
                </a:uFill>
                <a:hlinkClick r:id="rId3"/>
              </a:rPr>
              <a:t>Wayfindr</a:t>
            </a:r>
            <a:r>
              <a:rPr lang="fr-CA" dirty="0">
                <a:solidFill>
                  <a:schemeClr val="dk1"/>
                </a:solidFill>
              </a:rPr>
              <a:t> and </a:t>
            </a:r>
            <a:r>
              <a:rPr lang="fr-CA" dirty="0" err="1">
                <a:solidFill>
                  <a:srgbClr val="1155CC"/>
                </a:solidFill>
                <a:uFill>
                  <a:noFill/>
                </a:uFill>
                <a:hlinkClick r:id="rId4"/>
              </a:rPr>
              <a:t>SeeingAI</a:t>
            </a:r>
            <a:r>
              <a:rPr lang="fr-CA" dirty="0">
                <a:solidFill>
                  <a:schemeClr val="dk1"/>
                </a:solidFill>
              </a:rPr>
              <a:t> are </a:t>
            </a:r>
            <a:r>
              <a:rPr lang="fr-CA" dirty="0" err="1">
                <a:solidFill>
                  <a:schemeClr val="dk1"/>
                </a:solidFill>
              </a:rPr>
              <a:t>both</a:t>
            </a:r>
            <a:r>
              <a:rPr lang="fr-CA" dirty="0">
                <a:solidFill>
                  <a:schemeClr val="dk1"/>
                </a:solidFill>
              </a:rPr>
              <a:t> </a:t>
            </a:r>
            <a:r>
              <a:rPr lang="fr-CA" dirty="0" err="1">
                <a:solidFill>
                  <a:schemeClr val="dk1"/>
                </a:solidFill>
              </a:rPr>
              <a:t>products</a:t>
            </a:r>
            <a:r>
              <a:rPr lang="fr-CA" dirty="0">
                <a:solidFill>
                  <a:schemeClr val="dk1"/>
                </a:solidFill>
              </a:rPr>
              <a:t> </a:t>
            </a:r>
            <a:r>
              <a:rPr lang="fr-CA" dirty="0" err="1">
                <a:solidFill>
                  <a:schemeClr val="dk1"/>
                </a:solidFill>
              </a:rPr>
              <a:t>developed</a:t>
            </a:r>
            <a:r>
              <a:rPr lang="fr-CA" dirty="0">
                <a:solidFill>
                  <a:schemeClr val="dk1"/>
                </a:solidFill>
              </a:rPr>
              <a:t> with people with </a:t>
            </a:r>
            <a:r>
              <a:rPr lang="fr-CA" dirty="0" err="1">
                <a:solidFill>
                  <a:schemeClr val="dk1"/>
                </a:solidFill>
              </a:rPr>
              <a:t>visual</a:t>
            </a:r>
            <a:r>
              <a:rPr lang="fr-CA" dirty="0">
                <a:solidFill>
                  <a:schemeClr val="dk1"/>
                </a:solidFill>
              </a:rPr>
              <a:t> </a:t>
            </a:r>
            <a:r>
              <a:rPr lang="fr-CA" dirty="0" err="1">
                <a:solidFill>
                  <a:schemeClr val="dk1"/>
                </a:solidFill>
              </a:rPr>
              <a:t>impairments</a:t>
            </a:r>
            <a:r>
              <a:rPr lang="fr-CA" dirty="0">
                <a:solidFill>
                  <a:schemeClr val="dk1"/>
                </a:solidFill>
              </a:rPr>
              <a:t> that have </a:t>
            </a:r>
            <a:r>
              <a:rPr lang="fr-CA" dirty="0" err="1">
                <a:solidFill>
                  <a:schemeClr val="dk1"/>
                </a:solidFill>
              </a:rPr>
              <a:t>great</a:t>
            </a:r>
            <a:r>
              <a:rPr lang="fr-CA" dirty="0">
                <a:solidFill>
                  <a:schemeClr val="dk1"/>
                </a:solidFill>
              </a:rPr>
              <a:t> futures due to </a:t>
            </a:r>
            <a:r>
              <a:rPr lang="fr-CA" dirty="0" err="1">
                <a:solidFill>
                  <a:schemeClr val="dk1"/>
                </a:solidFill>
              </a:rPr>
              <a:t>their</a:t>
            </a:r>
            <a:r>
              <a:rPr lang="fr-CA" dirty="0">
                <a:solidFill>
                  <a:schemeClr val="dk1"/>
                </a:solidFill>
              </a:rPr>
              <a:t> inclusive design for </a:t>
            </a:r>
            <a:r>
              <a:rPr lang="fr-CA" dirty="0" err="1">
                <a:solidFill>
                  <a:schemeClr val="dk1"/>
                </a:solidFill>
              </a:rPr>
              <a:t>everyone</a:t>
            </a:r>
            <a:r>
              <a:rPr lang="fr-CA" dirty="0">
                <a:solidFill>
                  <a:schemeClr val="dk1"/>
                </a:solidFill>
              </a:rPr>
              <a:t>.</a:t>
            </a:r>
            <a:endParaRPr dirty="0"/>
          </a:p>
        </p:txBody>
      </p:sp>
    </p:spTree>
    <p:extLst>
      <p:ext uri="{BB962C8B-B14F-4D97-AF65-F5344CB8AC3E}">
        <p14:creationId xmlns:p14="http://schemas.microsoft.com/office/powerpoint/2010/main" val="403888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ffd360743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ffd360743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2000"/>
              </a:lnSpc>
              <a:spcBef>
                <a:spcPts val="2300"/>
              </a:spcBef>
              <a:spcAft>
                <a:spcPts val="0"/>
              </a:spcAft>
              <a:buClr>
                <a:schemeClr val="dk1"/>
              </a:buClr>
              <a:buSzPts val="1100"/>
              <a:buFont typeface="Arial"/>
              <a:buNone/>
            </a:pPr>
            <a:r>
              <a:rPr lang="fr-CA" sz="1950" b="1" dirty="0" err="1">
                <a:solidFill>
                  <a:schemeClr val="dk1"/>
                </a:solidFill>
              </a:rPr>
              <a:t>Learn</a:t>
            </a:r>
            <a:r>
              <a:rPr lang="fr-CA" sz="1950" b="1" dirty="0">
                <a:solidFill>
                  <a:schemeClr val="dk1"/>
                </a:solidFill>
              </a:rPr>
              <a:t> </a:t>
            </a:r>
            <a:r>
              <a:rPr lang="fr-CA" sz="1950" b="1" dirty="0" err="1">
                <a:solidFill>
                  <a:schemeClr val="dk1"/>
                </a:solidFill>
              </a:rPr>
              <a:t>from</a:t>
            </a:r>
            <a:r>
              <a:rPr lang="fr-CA" sz="1950" b="1" dirty="0">
                <a:solidFill>
                  <a:schemeClr val="dk1"/>
                </a:solidFill>
              </a:rPr>
              <a:t> </a:t>
            </a:r>
            <a:r>
              <a:rPr lang="fr-CA" sz="1950" b="1" dirty="0" err="1">
                <a:solidFill>
                  <a:schemeClr val="dk1"/>
                </a:solidFill>
              </a:rPr>
              <a:t>diversity</a:t>
            </a:r>
            <a:endParaRPr sz="1950" b="1" dirty="0">
              <a:solidFill>
                <a:schemeClr val="dk1"/>
              </a:solidFill>
            </a:endParaRPr>
          </a:p>
          <a:p>
            <a:pPr marL="0" lvl="0" indent="0" algn="l" rtl="0">
              <a:lnSpc>
                <a:spcPct val="158000"/>
              </a:lnSpc>
              <a:spcBef>
                <a:spcPts val="500"/>
              </a:spcBef>
              <a:spcAft>
                <a:spcPts val="0"/>
              </a:spcAft>
              <a:buClr>
                <a:schemeClr val="dk1"/>
              </a:buClr>
              <a:buSzPts val="1100"/>
              <a:buFont typeface="Arial"/>
              <a:buNone/>
            </a:pPr>
            <a:r>
              <a:rPr lang="fr-CA" sz="1600" dirty="0">
                <a:solidFill>
                  <a:schemeClr val="dk1"/>
                </a:solidFill>
                <a:latin typeface="Georgia"/>
                <a:ea typeface="Georgia"/>
                <a:cs typeface="Georgia"/>
                <a:sym typeface="Georgia"/>
              </a:rPr>
              <a:t>People </a:t>
            </a:r>
            <a:r>
              <a:rPr lang="fr-CA" sz="1600" dirty="0" err="1">
                <a:solidFill>
                  <a:schemeClr val="dk1"/>
                </a:solidFill>
                <a:latin typeface="Georgia"/>
                <a:ea typeface="Georgia"/>
                <a:cs typeface="Georgia"/>
                <a:sym typeface="Georgia"/>
              </a:rPr>
              <a:t>adapt</a:t>
            </a:r>
            <a:r>
              <a:rPr lang="fr-CA" sz="1600" dirty="0">
                <a:solidFill>
                  <a:schemeClr val="dk1"/>
                </a:solidFill>
                <a:latin typeface="Georgia"/>
                <a:ea typeface="Georgia"/>
                <a:cs typeface="Georgia"/>
                <a:sym typeface="Georgia"/>
              </a:rPr>
              <a:t> to </a:t>
            </a:r>
            <a:r>
              <a:rPr lang="fr-CA" sz="1600" dirty="0" err="1">
                <a:solidFill>
                  <a:schemeClr val="dk1"/>
                </a:solidFill>
                <a:latin typeface="Georgia"/>
                <a:ea typeface="Georgia"/>
                <a:cs typeface="Georgia"/>
                <a:sym typeface="Georgia"/>
              </a:rPr>
              <a:t>diversity</a:t>
            </a:r>
            <a:r>
              <a:rPr lang="fr-CA" sz="1600" dirty="0">
                <a:solidFill>
                  <a:schemeClr val="dk1"/>
                </a:solidFill>
                <a:latin typeface="Georgia"/>
                <a:ea typeface="Georgia"/>
                <a:cs typeface="Georgia"/>
                <a:sym typeface="Georgia"/>
              </a:rPr>
              <a:t> in </a:t>
            </a:r>
            <a:r>
              <a:rPr lang="fr-CA" sz="1600" dirty="0" err="1">
                <a:solidFill>
                  <a:schemeClr val="dk1"/>
                </a:solidFill>
                <a:latin typeface="Georgia"/>
                <a:ea typeface="Georgia"/>
                <a:cs typeface="Georgia"/>
                <a:sym typeface="Georgia"/>
              </a:rPr>
              <a:t>unexpected</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ways</a:t>
            </a:r>
            <a:r>
              <a:rPr lang="fr-CA" sz="1600" dirty="0">
                <a:solidFill>
                  <a:schemeClr val="dk1"/>
                </a:solidFill>
                <a:latin typeface="Georgia"/>
                <a:ea typeface="Georgia"/>
                <a:cs typeface="Georgia"/>
                <a:sym typeface="Georgia"/>
              </a:rPr>
              <a:t>. Putting people in the centre of the design </a:t>
            </a:r>
            <a:r>
              <a:rPr lang="fr-CA" sz="1600" dirty="0" err="1">
                <a:solidFill>
                  <a:schemeClr val="dk1"/>
                </a:solidFill>
                <a:latin typeface="Georgia"/>
                <a:ea typeface="Georgia"/>
                <a:cs typeface="Georgia"/>
                <a:sym typeface="Georgia"/>
              </a:rPr>
              <a:t>process</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from</a:t>
            </a:r>
            <a:r>
              <a:rPr lang="fr-CA" sz="1600" dirty="0">
                <a:solidFill>
                  <a:schemeClr val="dk1"/>
                </a:solidFill>
                <a:latin typeface="Georgia"/>
                <a:ea typeface="Georgia"/>
                <a:cs typeface="Georgia"/>
                <a:sym typeface="Georgia"/>
              </a:rPr>
              <a:t> the </a:t>
            </a:r>
            <a:r>
              <a:rPr lang="fr-CA" sz="1600" dirty="0" err="1">
                <a:solidFill>
                  <a:schemeClr val="dk1"/>
                </a:solidFill>
                <a:latin typeface="Georgia"/>
                <a:ea typeface="Georgia"/>
                <a:cs typeface="Georgia"/>
                <a:sym typeface="Georgia"/>
              </a:rPr>
              <a:t>start</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lets</a:t>
            </a:r>
            <a:r>
              <a:rPr lang="fr-CA" sz="1600" dirty="0">
                <a:solidFill>
                  <a:schemeClr val="dk1"/>
                </a:solidFill>
                <a:latin typeface="Georgia"/>
                <a:ea typeface="Georgia"/>
                <a:cs typeface="Georgia"/>
                <a:sym typeface="Georgia"/>
              </a:rPr>
              <a:t> us to </a:t>
            </a:r>
            <a:r>
              <a:rPr lang="fr-CA" sz="1600" dirty="0" err="1">
                <a:solidFill>
                  <a:schemeClr val="dk1"/>
                </a:solidFill>
                <a:latin typeface="Georgia"/>
                <a:ea typeface="Georgia"/>
                <a:cs typeface="Georgia"/>
                <a:sym typeface="Georgia"/>
              </a:rPr>
              <a:t>gather</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valuable</a:t>
            </a:r>
            <a:r>
              <a:rPr lang="fr-CA" sz="1600" dirty="0">
                <a:solidFill>
                  <a:schemeClr val="dk1"/>
                </a:solidFill>
                <a:latin typeface="Georgia"/>
                <a:ea typeface="Georgia"/>
                <a:cs typeface="Georgia"/>
                <a:sym typeface="Georgia"/>
              </a:rPr>
              <a:t> insights </a:t>
            </a:r>
            <a:r>
              <a:rPr lang="fr-CA" sz="1600" dirty="0" err="1">
                <a:solidFill>
                  <a:schemeClr val="dk1"/>
                </a:solidFill>
                <a:latin typeface="Georgia"/>
                <a:ea typeface="Georgia"/>
                <a:cs typeface="Georgia"/>
                <a:sym typeface="Georgia"/>
              </a:rPr>
              <a:t>which</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would</a:t>
            </a:r>
            <a:r>
              <a:rPr lang="fr-CA" sz="1600" dirty="0">
                <a:solidFill>
                  <a:schemeClr val="dk1"/>
                </a:solidFill>
                <a:latin typeface="Georgia"/>
                <a:ea typeface="Georgia"/>
                <a:cs typeface="Georgia"/>
                <a:sym typeface="Georgia"/>
              </a:rPr>
              <a:t> not have been </a:t>
            </a:r>
            <a:r>
              <a:rPr lang="fr-CA" sz="1600" dirty="0" err="1">
                <a:solidFill>
                  <a:schemeClr val="dk1"/>
                </a:solidFill>
                <a:latin typeface="Georgia"/>
                <a:ea typeface="Georgia"/>
                <a:cs typeface="Georgia"/>
                <a:sym typeface="Georgia"/>
              </a:rPr>
              <a:t>considered</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else</a:t>
            </a:r>
            <a:r>
              <a:rPr lang="fr-CA" sz="1600" dirty="0">
                <a:solidFill>
                  <a:schemeClr val="dk1"/>
                </a:solidFill>
                <a:latin typeface="Georgia"/>
                <a:ea typeface="Georgia"/>
                <a:cs typeface="Georgia"/>
                <a:sym typeface="Georgia"/>
              </a:rPr>
              <a:t>.</a:t>
            </a:r>
            <a:endParaRPr sz="1600" dirty="0">
              <a:solidFill>
                <a:schemeClr val="dk1"/>
              </a:solidFill>
              <a:latin typeface="Georgia"/>
              <a:ea typeface="Georgia"/>
              <a:cs typeface="Georgia"/>
              <a:sym typeface="Georgia"/>
            </a:endParaRPr>
          </a:p>
          <a:p>
            <a:pPr marL="0" lvl="0" indent="0" algn="l" rtl="0">
              <a:lnSpc>
                <a:spcPct val="122000"/>
              </a:lnSpc>
              <a:spcBef>
                <a:spcPts val="2300"/>
              </a:spcBef>
              <a:spcAft>
                <a:spcPts val="0"/>
              </a:spcAft>
              <a:buClr>
                <a:schemeClr val="dk1"/>
              </a:buClr>
              <a:buSzPts val="1100"/>
              <a:buFont typeface="Arial"/>
              <a:buNone/>
            </a:pPr>
            <a:r>
              <a:rPr lang="fr-CA" sz="1950" b="1" dirty="0" err="1">
                <a:solidFill>
                  <a:schemeClr val="dk1"/>
                </a:solidFill>
              </a:rPr>
              <a:t>Solve</a:t>
            </a:r>
            <a:r>
              <a:rPr lang="fr-CA" sz="1950" b="1" dirty="0">
                <a:solidFill>
                  <a:schemeClr val="dk1"/>
                </a:solidFill>
              </a:rPr>
              <a:t> for one, </a:t>
            </a:r>
            <a:r>
              <a:rPr lang="fr-CA" sz="1950" b="1" dirty="0" err="1">
                <a:solidFill>
                  <a:schemeClr val="dk1"/>
                </a:solidFill>
              </a:rPr>
              <a:t>extend</a:t>
            </a:r>
            <a:r>
              <a:rPr lang="fr-CA" sz="1950" b="1" dirty="0">
                <a:solidFill>
                  <a:schemeClr val="dk1"/>
                </a:solidFill>
              </a:rPr>
              <a:t> to </a:t>
            </a:r>
            <a:r>
              <a:rPr lang="fr-CA" sz="1950" b="1" dirty="0" err="1">
                <a:solidFill>
                  <a:schemeClr val="dk1"/>
                </a:solidFill>
              </a:rPr>
              <a:t>many</a:t>
            </a:r>
            <a:endParaRPr sz="1950" b="1" dirty="0">
              <a:solidFill>
                <a:schemeClr val="dk1"/>
              </a:solidFill>
            </a:endParaRPr>
          </a:p>
          <a:p>
            <a:pPr marL="0" lvl="0" indent="0" algn="l" rtl="0">
              <a:lnSpc>
                <a:spcPct val="158000"/>
              </a:lnSpc>
              <a:spcBef>
                <a:spcPts val="500"/>
              </a:spcBef>
              <a:spcAft>
                <a:spcPts val="0"/>
              </a:spcAft>
              <a:buClr>
                <a:schemeClr val="dk1"/>
              </a:buClr>
              <a:buSzPts val="1100"/>
              <a:buFont typeface="Arial"/>
              <a:buNone/>
            </a:pPr>
            <a:r>
              <a:rPr lang="fr-CA" sz="1600" dirty="0">
                <a:solidFill>
                  <a:schemeClr val="dk1"/>
                </a:solidFill>
                <a:latin typeface="Georgia"/>
                <a:ea typeface="Georgia"/>
                <a:cs typeface="Georgia"/>
                <a:sym typeface="Georgia"/>
              </a:rPr>
              <a:t>A solution that </a:t>
            </a:r>
            <a:r>
              <a:rPr lang="fr-CA" sz="1600" dirty="0" err="1">
                <a:solidFill>
                  <a:schemeClr val="dk1"/>
                </a:solidFill>
                <a:latin typeface="Georgia"/>
                <a:ea typeface="Georgia"/>
                <a:cs typeface="Georgia"/>
                <a:sym typeface="Georgia"/>
              </a:rPr>
              <a:t>works</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well</a:t>
            </a:r>
            <a:r>
              <a:rPr lang="fr-CA" sz="1600" dirty="0">
                <a:solidFill>
                  <a:schemeClr val="dk1"/>
                </a:solidFill>
                <a:latin typeface="Georgia"/>
                <a:ea typeface="Georgia"/>
                <a:cs typeface="Georgia"/>
                <a:sym typeface="Georgia"/>
              </a:rPr>
              <a:t> for </a:t>
            </a:r>
            <a:r>
              <a:rPr lang="fr-CA" sz="1600" dirty="0" err="1">
                <a:solidFill>
                  <a:schemeClr val="dk1"/>
                </a:solidFill>
                <a:latin typeface="Georgia"/>
                <a:ea typeface="Georgia"/>
                <a:cs typeface="Georgia"/>
                <a:sym typeface="Georgia"/>
              </a:rPr>
              <a:t>someone</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might</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also</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benefit</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other</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persons</a:t>
            </a:r>
            <a:r>
              <a:rPr lang="fr-CA" sz="1600" dirty="0">
                <a:solidFill>
                  <a:schemeClr val="dk1"/>
                </a:solidFill>
                <a:latin typeface="Georgia"/>
                <a:ea typeface="Georgia"/>
                <a:cs typeface="Georgia"/>
                <a:sym typeface="Georgia"/>
              </a:rPr>
              <a:t>. Inclusive design </a:t>
            </a:r>
            <a:r>
              <a:rPr lang="fr-CA" sz="1600" dirty="0" err="1">
                <a:solidFill>
                  <a:schemeClr val="dk1"/>
                </a:solidFill>
                <a:latin typeface="Georgia"/>
                <a:ea typeface="Georgia"/>
                <a:cs typeface="Georgia"/>
                <a:sym typeface="Georgia"/>
              </a:rPr>
              <a:t>works</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across</a:t>
            </a:r>
            <a:r>
              <a:rPr lang="fr-CA" sz="1600" dirty="0">
                <a:solidFill>
                  <a:schemeClr val="dk1"/>
                </a:solidFill>
                <a:latin typeface="Georgia"/>
                <a:ea typeface="Georgia"/>
                <a:cs typeface="Georgia"/>
                <a:sym typeface="Georgia"/>
              </a:rPr>
              <a:t> a </a:t>
            </a:r>
            <a:r>
              <a:rPr lang="fr-CA" sz="1600" dirty="0" err="1">
                <a:solidFill>
                  <a:schemeClr val="dk1"/>
                </a:solidFill>
                <a:latin typeface="Georgia"/>
                <a:ea typeface="Georgia"/>
                <a:cs typeface="Georgia"/>
                <a:sym typeface="Georgia"/>
              </a:rPr>
              <a:t>spectrum</a:t>
            </a:r>
            <a:r>
              <a:rPr lang="fr-CA" sz="1600" dirty="0">
                <a:solidFill>
                  <a:schemeClr val="dk1"/>
                </a:solidFill>
                <a:latin typeface="Georgia"/>
                <a:ea typeface="Georgia"/>
                <a:cs typeface="Georgia"/>
                <a:sym typeface="Georgia"/>
              </a:rPr>
              <a:t> of </a:t>
            </a:r>
            <a:r>
              <a:rPr lang="fr-CA" sz="1600" dirty="0" err="1">
                <a:solidFill>
                  <a:schemeClr val="dk1"/>
                </a:solidFill>
                <a:latin typeface="Georgia"/>
                <a:ea typeface="Georgia"/>
                <a:cs typeface="Georgia"/>
                <a:sym typeface="Georgia"/>
              </a:rPr>
              <a:t>related</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abilities</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connecting</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different</a:t>
            </a:r>
            <a:r>
              <a:rPr lang="fr-CA" sz="1600" dirty="0">
                <a:solidFill>
                  <a:schemeClr val="dk1"/>
                </a:solidFill>
                <a:latin typeface="Georgia"/>
                <a:ea typeface="Georgia"/>
                <a:cs typeface="Georgia"/>
                <a:sym typeface="Georgia"/>
              </a:rPr>
              <a:t> people in </a:t>
            </a:r>
            <a:r>
              <a:rPr lang="fr-CA" sz="1600" dirty="0" err="1">
                <a:solidFill>
                  <a:schemeClr val="dk1"/>
                </a:solidFill>
                <a:latin typeface="Georgia"/>
                <a:ea typeface="Georgia"/>
                <a:cs typeface="Georgia"/>
                <a:sym typeface="Georgia"/>
              </a:rPr>
              <a:t>similar</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circumstances</a:t>
            </a:r>
            <a:r>
              <a:rPr lang="fr-CA" sz="1600" dirty="0">
                <a:solidFill>
                  <a:schemeClr val="dk1"/>
                </a:solidFill>
                <a:latin typeface="Georgia"/>
                <a:ea typeface="Georgia"/>
                <a:cs typeface="Georgia"/>
                <a:sym typeface="Georgia"/>
              </a:rPr>
              <a:t>. For instance a solution </a:t>
            </a:r>
            <a:r>
              <a:rPr lang="fr-CA" sz="1600" dirty="0" err="1">
                <a:solidFill>
                  <a:schemeClr val="dk1"/>
                </a:solidFill>
                <a:latin typeface="Georgia"/>
                <a:ea typeface="Georgia"/>
                <a:cs typeface="Georgia"/>
                <a:sym typeface="Georgia"/>
              </a:rPr>
              <a:t>designed</a:t>
            </a:r>
            <a:r>
              <a:rPr lang="fr-CA" sz="1600" dirty="0">
                <a:solidFill>
                  <a:schemeClr val="dk1"/>
                </a:solidFill>
                <a:latin typeface="Georgia"/>
                <a:ea typeface="Georgia"/>
                <a:cs typeface="Georgia"/>
                <a:sym typeface="Georgia"/>
              </a:rPr>
              <a:t> for people with one arm </a:t>
            </a:r>
            <a:r>
              <a:rPr lang="fr-CA" sz="1600" dirty="0" err="1">
                <a:solidFill>
                  <a:schemeClr val="dk1"/>
                </a:solidFill>
                <a:latin typeface="Georgia"/>
                <a:ea typeface="Georgia"/>
                <a:cs typeface="Georgia"/>
                <a:sym typeface="Georgia"/>
              </a:rPr>
              <a:t>might</a:t>
            </a:r>
            <a:r>
              <a:rPr lang="fr-CA" sz="1600" dirty="0">
                <a:solidFill>
                  <a:schemeClr val="dk1"/>
                </a:solidFill>
                <a:latin typeface="Georgia"/>
                <a:ea typeface="Georgia"/>
                <a:cs typeface="Georgia"/>
                <a:sym typeface="Georgia"/>
              </a:rPr>
              <a:t> help people with an arm </a:t>
            </a:r>
            <a:r>
              <a:rPr lang="fr-CA" sz="1600" dirty="0" err="1">
                <a:solidFill>
                  <a:schemeClr val="dk1"/>
                </a:solidFill>
                <a:latin typeface="Georgia"/>
                <a:ea typeface="Georgia"/>
                <a:cs typeface="Georgia"/>
                <a:sym typeface="Georgia"/>
              </a:rPr>
              <a:t>injury</a:t>
            </a:r>
            <a:r>
              <a:rPr lang="fr-CA" sz="1600" dirty="0">
                <a:solidFill>
                  <a:schemeClr val="dk1"/>
                </a:solidFill>
                <a:latin typeface="Georgia"/>
                <a:ea typeface="Georgia"/>
                <a:cs typeface="Georgia"/>
                <a:sym typeface="Georgia"/>
              </a:rPr>
              <a:t> or a new parent </a:t>
            </a:r>
            <a:r>
              <a:rPr lang="fr-CA" sz="1600" dirty="0" err="1">
                <a:solidFill>
                  <a:schemeClr val="dk1"/>
                </a:solidFill>
                <a:latin typeface="Georgia"/>
                <a:ea typeface="Georgia"/>
                <a:cs typeface="Georgia"/>
                <a:sym typeface="Georgia"/>
              </a:rPr>
              <a:t>who</a:t>
            </a:r>
            <a:r>
              <a:rPr lang="fr-CA" sz="1600" dirty="0">
                <a:solidFill>
                  <a:schemeClr val="dk1"/>
                </a:solidFill>
                <a:latin typeface="Georgia"/>
                <a:ea typeface="Georgia"/>
                <a:cs typeface="Georgia"/>
                <a:sym typeface="Georgia"/>
              </a:rPr>
              <a:t> has </a:t>
            </a:r>
            <a:r>
              <a:rPr lang="fr-CA" sz="1600" dirty="0" err="1">
                <a:solidFill>
                  <a:schemeClr val="dk1"/>
                </a:solidFill>
                <a:latin typeface="Georgia"/>
                <a:ea typeface="Georgia"/>
                <a:cs typeface="Georgia"/>
                <a:sym typeface="Georgia"/>
              </a:rPr>
              <a:t>situational</a:t>
            </a:r>
            <a:r>
              <a:rPr lang="fr-CA" sz="1600" dirty="0">
                <a:solidFill>
                  <a:schemeClr val="dk1"/>
                </a:solidFill>
                <a:latin typeface="Georgia"/>
                <a:ea typeface="Georgia"/>
                <a:cs typeface="Georgia"/>
                <a:sym typeface="Georgia"/>
              </a:rPr>
              <a:t> </a:t>
            </a:r>
            <a:r>
              <a:rPr lang="fr-CA" sz="1600" dirty="0" err="1">
                <a:solidFill>
                  <a:schemeClr val="dk1"/>
                </a:solidFill>
                <a:latin typeface="Georgia"/>
                <a:ea typeface="Georgia"/>
                <a:cs typeface="Georgia"/>
                <a:sym typeface="Georgia"/>
              </a:rPr>
              <a:t>disability</a:t>
            </a:r>
            <a:r>
              <a:rPr lang="fr-CA" sz="1600" dirty="0">
                <a:solidFill>
                  <a:schemeClr val="dk1"/>
                </a:solidFill>
                <a:latin typeface="Georgia"/>
                <a:ea typeface="Georgia"/>
                <a:cs typeface="Georgia"/>
                <a:sym typeface="Georgia"/>
              </a:rPr>
              <a:t> to use </a:t>
            </a:r>
            <a:r>
              <a:rPr lang="fr-CA" sz="1600" dirty="0" err="1">
                <a:solidFill>
                  <a:schemeClr val="dk1"/>
                </a:solidFill>
                <a:latin typeface="Georgia"/>
                <a:ea typeface="Georgia"/>
                <a:cs typeface="Georgia"/>
                <a:sym typeface="Georgia"/>
              </a:rPr>
              <a:t>both</a:t>
            </a:r>
            <a:r>
              <a:rPr lang="fr-CA" sz="1600" dirty="0">
                <a:solidFill>
                  <a:schemeClr val="dk1"/>
                </a:solidFill>
                <a:latin typeface="Georgia"/>
                <a:ea typeface="Georgia"/>
                <a:cs typeface="Georgia"/>
                <a:sym typeface="Georgia"/>
              </a:rPr>
              <a:t> the hands.</a:t>
            </a:r>
            <a:endParaRPr sz="1600" dirty="0">
              <a:solidFill>
                <a:schemeClr val="dk1"/>
              </a:solidFill>
              <a:latin typeface="Georgia"/>
              <a:ea typeface="Georgia"/>
              <a:cs typeface="Georgia"/>
              <a:sym typeface="Georgia"/>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8395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ffd360743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ffd360743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a:solidFill>
                  <a:srgbClr val="333333"/>
                </a:solidFill>
              </a:rPr>
              <a:t>A user </a:t>
            </a:r>
            <a:r>
              <a:rPr lang="fr-CA" dirty="0" err="1">
                <a:solidFill>
                  <a:srgbClr val="333333"/>
                </a:solidFill>
              </a:rPr>
              <a:t>might</a:t>
            </a:r>
            <a:r>
              <a:rPr lang="fr-CA" dirty="0">
                <a:solidFill>
                  <a:srgbClr val="333333"/>
                </a:solidFill>
              </a:rPr>
              <a:t> </a:t>
            </a:r>
            <a:r>
              <a:rPr lang="fr-CA" dirty="0" err="1">
                <a:solidFill>
                  <a:srgbClr val="333333"/>
                </a:solidFill>
              </a:rPr>
              <a:t>be</a:t>
            </a:r>
            <a:r>
              <a:rPr lang="fr-CA" dirty="0">
                <a:solidFill>
                  <a:srgbClr val="333333"/>
                </a:solidFill>
              </a:rPr>
              <a:t> </a:t>
            </a:r>
            <a:r>
              <a:rPr lang="fr-CA" dirty="0" err="1">
                <a:solidFill>
                  <a:srgbClr val="333333"/>
                </a:solidFill>
              </a:rPr>
              <a:t>washing</a:t>
            </a:r>
            <a:r>
              <a:rPr lang="fr-CA" dirty="0">
                <a:solidFill>
                  <a:srgbClr val="333333"/>
                </a:solidFill>
              </a:rPr>
              <a:t> </a:t>
            </a:r>
            <a:r>
              <a:rPr lang="fr-CA" dirty="0" err="1">
                <a:solidFill>
                  <a:srgbClr val="333333"/>
                </a:solidFill>
              </a:rPr>
              <a:t>dishes</a:t>
            </a:r>
            <a:r>
              <a:rPr lang="fr-CA" dirty="0">
                <a:solidFill>
                  <a:srgbClr val="333333"/>
                </a:solidFill>
              </a:rPr>
              <a:t>, holding </a:t>
            </a:r>
            <a:r>
              <a:rPr lang="fr-CA" dirty="0" err="1">
                <a:solidFill>
                  <a:srgbClr val="333333"/>
                </a:solidFill>
              </a:rPr>
              <a:t>their</a:t>
            </a:r>
            <a:r>
              <a:rPr lang="fr-CA" dirty="0">
                <a:solidFill>
                  <a:srgbClr val="333333"/>
                </a:solidFill>
              </a:rPr>
              <a:t> </a:t>
            </a:r>
            <a:r>
              <a:rPr lang="fr-CA" dirty="0" err="1">
                <a:solidFill>
                  <a:srgbClr val="333333"/>
                </a:solidFill>
              </a:rPr>
              <a:t>newborn</a:t>
            </a:r>
            <a:r>
              <a:rPr lang="fr-CA" dirty="0">
                <a:solidFill>
                  <a:srgbClr val="333333"/>
                </a:solidFill>
              </a:rPr>
              <a:t> </a:t>
            </a:r>
            <a:r>
              <a:rPr lang="fr-CA" dirty="0" err="1">
                <a:solidFill>
                  <a:srgbClr val="333333"/>
                </a:solidFill>
              </a:rPr>
              <a:t>child</a:t>
            </a:r>
            <a:r>
              <a:rPr lang="fr-CA" dirty="0">
                <a:solidFill>
                  <a:srgbClr val="333333"/>
                </a:solidFill>
              </a:rPr>
              <a:t>, have a </a:t>
            </a:r>
            <a:r>
              <a:rPr lang="fr-CA" dirty="0" err="1">
                <a:solidFill>
                  <a:srgbClr val="333333"/>
                </a:solidFill>
              </a:rPr>
              <a:t>broken</a:t>
            </a:r>
            <a:r>
              <a:rPr lang="fr-CA" dirty="0">
                <a:solidFill>
                  <a:srgbClr val="333333"/>
                </a:solidFill>
              </a:rPr>
              <a:t> </a:t>
            </a:r>
            <a:r>
              <a:rPr lang="fr-CA" dirty="0" err="1">
                <a:solidFill>
                  <a:srgbClr val="333333"/>
                </a:solidFill>
              </a:rPr>
              <a:t>wrist</a:t>
            </a:r>
            <a:r>
              <a:rPr lang="fr-CA" dirty="0">
                <a:solidFill>
                  <a:srgbClr val="333333"/>
                </a:solidFill>
              </a:rPr>
              <a:t>, or </a:t>
            </a:r>
            <a:r>
              <a:rPr lang="fr-CA" dirty="0" err="1">
                <a:solidFill>
                  <a:srgbClr val="333333"/>
                </a:solidFill>
              </a:rPr>
              <a:t>be</a:t>
            </a:r>
            <a:r>
              <a:rPr lang="fr-CA" dirty="0">
                <a:solidFill>
                  <a:srgbClr val="333333"/>
                </a:solidFill>
              </a:rPr>
              <a:t> an </a:t>
            </a:r>
            <a:r>
              <a:rPr lang="fr-CA" dirty="0" err="1">
                <a:solidFill>
                  <a:srgbClr val="333333"/>
                </a:solidFill>
              </a:rPr>
              <a:t>amputee</a:t>
            </a:r>
            <a:r>
              <a:rPr lang="fr-CA" dirty="0">
                <a:solidFill>
                  <a:srgbClr val="333333"/>
                </a:solidFill>
              </a:rPr>
              <a:t>. </a:t>
            </a:r>
            <a:r>
              <a:rPr lang="fr-CA" dirty="0" err="1">
                <a:solidFill>
                  <a:srgbClr val="333333"/>
                </a:solidFill>
              </a:rPr>
              <a:t>Get</a:t>
            </a:r>
            <a:r>
              <a:rPr lang="fr-CA" dirty="0">
                <a:solidFill>
                  <a:srgbClr val="333333"/>
                </a:solidFill>
              </a:rPr>
              <a:t> to know the people </a:t>
            </a:r>
            <a:r>
              <a:rPr lang="fr-CA" dirty="0" err="1">
                <a:solidFill>
                  <a:srgbClr val="333333"/>
                </a:solidFill>
              </a:rPr>
              <a:t>who</a:t>
            </a:r>
            <a:r>
              <a:rPr lang="fr-CA" dirty="0">
                <a:solidFill>
                  <a:srgbClr val="333333"/>
                </a:solidFill>
              </a:rPr>
              <a:t> </a:t>
            </a:r>
            <a:r>
              <a:rPr lang="fr-CA" dirty="0" err="1">
                <a:solidFill>
                  <a:srgbClr val="333333"/>
                </a:solidFill>
              </a:rPr>
              <a:t>might</a:t>
            </a:r>
            <a:r>
              <a:rPr lang="fr-CA" dirty="0">
                <a:solidFill>
                  <a:srgbClr val="333333"/>
                </a:solidFill>
              </a:rPr>
              <a:t> </a:t>
            </a:r>
            <a:r>
              <a:rPr lang="fr-CA" dirty="0" err="1">
                <a:solidFill>
                  <a:srgbClr val="333333"/>
                </a:solidFill>
              </a:rPr>
              <a:t>be</a:t>
            </a:r>
            <a:r>
              <a:rPr lang="fr-CA" dirty="0">
                <a:solidFill>
                  <a:srgbClr val="333333"/>
                </a:solidFill>
              </a:rPr>
              <a:t> </a:t>
            </a:r>
            <a:r>
              <a:rPr lang="fr-CA" dirty="0" err="1">
                <a:solidFill>
                  <a:srgbClr val="333333"/>
                </a:solidFill>
              </a:rPr>
              <a:t>using</a:t>
            </a:r>
            <a:r>
              <a:rPr lang="fr-CA" dirty="0">
                <a:solidFill>
                  <a:srgbClr val="333333"/>
                </a:solidFill>
              </a:rPr>
              <a:t> </a:t>
            </a:r>
            <a:r>
              <a:rPr lang="fr-CA" dirty="0" err="1">
                <a:solidFill>
                  <a:srgbClr val="333333"/>
                </a:solidFill>
              </a:rPr>
              <a:t>your</a:t>
            </a:r>
            <a:r>
              <a:rPr lang="fr-CA" dirty="0">
                <a:solidFill>
                  <a:srgbClr val="333333"/>
                </a:solidFill>
              </a:rPr>
              <a:t> </a:t>
            </a:r>
            <a:r>
              <a:rPr lang="fr-CA" dirty="0" err="1">
                <a:solidFill>
                  <a:srgbClr val="333333"/>
                </a:solidFill>
              </a:rPr>
              <a:t>product</a:t>
            </a:r>
            <a:r>
              <a:rPr lang="fr-CA" dirty="0">
                <a:solidFill>
                  <a:srgbClr val="333333"/>
                </a:solidFill>
              </a:rPr>
              <a:t>. </a:t>
            </a:r>
            <a:r>
              <a:rPr lang="fr-CA" dirty="0" err="1">
                <a:solidFill>
                  <a:srgbClr val="333333"/>
                </a:solidFill>
              </a:rPr>
              <a:t>Try</a:t>
            </a:r>
            <a:r>
              <a:rPr lang="fr-CA" dirty="0">
                <a:solidFill>
                  <a:srgbClr val="333333"/>
                </a:solidFill>
              </a:rPr>
              <a:t> to </a:t>
            </a:r>
            <a:r>
              <a:rPr lang="fr-CA" dirty="0" err="1">
                <a:solidFill>
                  <a:srgbClr val="333333"/>
                </a:solidFill>
              </a:rPr>
              <a:t>understand</a:t>
            </a:r>
            <a:r>
              <a:rPr lang="fr-CA" dirty="0">
                <a:solidFill>
                  <a:srgbClr val="333333"/>
                </a:solidFill>
              </a:rPr>
              <a:t> them and </a:t>
            </a:r>
            <a:r>
              <a:rPr lang="fr-CA" dirty="0" err="1">
                <a:solidFill>
                  <a:srgbClr val="333333"/>
                </a:solidFill>
              </a:rPr>
              <a:t>their</a:t>
            </a:r>
            <a:r>
              <a:rPr lang="fr-CA" dirty="0">
                <a:solidFill>
                  <a:srgbClr val="333333"/>
                </a:solidFill>
              </a:rPr>
              <a:t> pain points, </a:t>
            </a:r>
            <a:r>
              <a:rPr lang="fr-CA" dirty="0" err="1">
                <a:solidFill>
                  <a:srgbClr val="333333"/>
                </a:solidFill>
              </a:rPr>
              <a:t>their</a:t>
            </a:r>
            <a:r>
              <a:rPr lang="fr-CA" dirty="0">
                <a:solidFill>
                  <a:srgbClr val="333333"/>
                </a:solidFill>
              </a:rPr>
              <a:t> </a:t>
            </a:r>
            <a:r>
              <a:rPr lang="fr-CA" dirty="0" err="1">
                <a:solidFill>
                  <a:srgbClr val="333333"/>
                </a:solidFill>
              </a:rPr>
              <a:t>needs</a:t>
            </a:r>
            <a:r>
              <a:rPr lang="fr-CA" dirty="0">
                <a:solidFill>
                  <a:srgbClr val="333333"/>
                </a:solidFill>
              </a:rPr>
              <a:t>, </a:t>
            </a:r>
            <a:r>
              <a:rPr lang="fr-CA" dirty="0" err="1">
                <a:solidFill>
                  <a:srgbClr val="333333"/>
                </a:solidFill>
              </a:rPr>
              <a:t>their</a:t>
            </a:r>
            <a:r>
              <a:rPr lang="fr-CA" dirty="0">
                <a:solidFill>
                  <a:srgbClr val="333333"/>
                </a:solidFill>
              </a:rPr>
              <a:t> motivations. Look at </a:t>
            </a:r>
            <a:r>
              <a:rPr lang="fr-CA" dirty="0" err="1">
                <a:solidFill>
                  <a:srgbClr val="333333"/>
                </a:solidFill>
              </a:rPr>
              <a:t>your</a:t>
            </a:r>
            <a:r>
              <a:rPr lang="fr-CA" dirty="0">
                <a:solidFill>
                  <a:srgbClr val="333333"/>
                </a:solidFill>
              </a:rPr>
              <a:t> </a:t>
            </a:r>
            <a:r>
              <a:rPr lang="fr-CA" dirty="0" err="1">
                <a:solidFill>
                  <a:srgbClr val="333333"/>
                </a:solidFill>
              </a:rPr>
              <a:t>product</a:t>
            </a:r>
            <a:r>
              <a:rPr lang="fr-CA" dirty="0">
                <a:solidFill>
                  <a:srgbClr val="333333"/>
                </a:solidFill>
              </a:rPr>
              <a:t> </a:t>
            </a:r>
            <a:r>
              <a:rPr lang="fr-CA" dirty="0" err="1">
                <a:solidFill>
                  <a:srgbClr val="333333"/>
                </a:solidFill>
              </a:rPr>
              <a:t>through</a:t>
            </a:r>
            <a:r>
              <a:rPr lang="fr-CA" dirty="0">
                <a:solidFill>
                  <a:srgbClr val="333333"/>
                </a:solidFill>
              </a:rPr>
              <a:t> </a:t>
            </a:r>
            <a:r>
              <a:rPr lang="fr-CA" dirty="0" err="1">
                <a:solidFill>
                  <a:srgbClr val="333333"/>
                </a:solidFill>
              </a:rPr>
              <a:t>their</a:t>
            </a:r>
            <a:r>
              <a:rPr lang="fr-CA" dirty="0">
                <a:solidFill>
                  <a:srgbClr val="333333"/>
                </a:solidFill>
              </a:rPr>
              <a:t> </a:t>
            </a:r>
            <a:r>
              <a:rPr lang="fr-CA" dirty="0" err="1">
                <a:solidFill>
                  <a:srgbClr val="333333"/>
                </a:solidFill>
              </a:rPr>
              <a:t>eyes</a:t>
            </a:r>
            <a:r>
              <a:rPr lang="fr-CA" dirty="0">
                <a:solidFill>
                  <a:srgbClr val="333333"/>
                </a:solidFill>
              </a:rPr>
              <a:t> as </a:t>
            </a:r>
            <a:r>
              <a:rPr lang="fr-CA" dirty="0" err="1">
                <a:solidFill>
                  <a:srgbClr val="333333"/>
                </a:solidFill>
              </a:rPr>
              <a:t>much</a:t>
            </a:r>
            <a:r>
              <a:rPr lang="fr-CA" dirty="0">
                <a:solidFill>
                  <a:srgbClr val="333333"/>
                </a:solidFill>
              </a:rPr>
              <a:t> as you </a:t>
            </a:r>
            <a:r>
              <a:rPr lang="fr-CA" dirty="0" err="1">
                <a:solidFill>
                  <a:srgbClr val="333333"/>
                </a:solidFill>
              </a:rPr>
              <a:t>possibly</a:t>
            </a:r>
            <a:r>
              <a:rPr lang="fr-CA" dirty="0">
                <a:solidFill>
                  <a:srgbClr val="333333"/>
                </a:solidFill>
              </a:rPr>
              <a:t> </a:t>
            </a:r>
            <a:r>
              <a:rPr lang="fr-CA" dirty="0" err="1">
                <a:solidFill>
                  <a:srgbClr val="333333"/>
                </a:solidFill>
              </a:rPr>
              <a:t>can</a:t>
            </a:r>
            <a:r>
              <a:rPr lang="fr-CA" dirty="0">
                <a:solidFill>
                  <a:srgbClr val="333333"/>
                </a:solidFill>
              </a:rPr>
              <a:t>. </a:t>
            </a:r>
            <a:r>
              <a:rPr lang="fr-CA" dirty="0" err="1">
                <a:solidFill>
                  <a:srgbClr val="333333"/>
                </a:solidFill>
              </a:rPr>
              <a:t>Even</a:t>
            </a:r>
            <a:r>
              <a:rPr lang="fr-CA" dirty="0">
                <a:solidFill>
                  <a:srgbClr val="333333"/>
                </a:solidFill>
              </a:rPr>
              <a:t> more </a:t>
            </a:r>
            <a:r>
              <a:rPr lang="fr-CA" dirty="0" err="1">
                <a:solidFill>
                  <a:srgbClr val="333333"/>
                </a:solidFill>
              </a:rPr>
              <a:t>importantly</a:t>
            </a:r>
            <a:r>
              <a:rPr lang="fr-CA" dirty="0">
                <a:solidFill>
                  <a:srgbClr val="333333"/>
                </a:solidFill>
              </a:rPr>
              <a:t>: interview them and have them test </a:t>
            </a:r>
            <a:r>
              <a:rPr lang="fr-CA" dirty="0" err="1">
                <a:solidFill>
                  <a:srgbClr val="333333"/>
                </a:solidFill>
              </a:rPr>
              <a:t>your</a:t>
            </a:r>
            <a:r>
              <a:rPr lang="fr-CA" dirty="0">
                <a:solidFill>
                  <a:srgbClr val="333333"/>
                </a:solidFill>
              </a:rPr>
              <a:t> </a:t>
            </a:r>
            <a:r>
              <a:rPr lang="fr-CA" dirty="0" err="1">
                <a:solidFill>
                  <a:srgbClr val="333333"/>
                </a:solidFill>
              </a:rPr>
              <a:t>product</a:t>
            </a:r>
            <a:r>
              <a:rPr lang="fr-CA" dirty="0">
                <a:solidFill>
                  <a:srgbClr val="333333"/>
                </a:solidFill>
              </a:rPr>
              <a:t> – </a:t>
            </a:r>
            <a:r>
              <a:rPr lang="fr-CA" dirty="0" err="1">
                <a:solidFill>
                  <a:srgbClr val="333333"/>
                </a:solidFill>
              </a:rPr>
              <a:t>repeatedly</a:t>
            </a:r>
            <a:r>
              <a:rPr lang="fr-CA" dirty="0">
                <a:solidFill>
                  <a:srgbClr val="333333"/>
                </a:solidFill>
              </a:rPr>
              <a:t>, if possible.</a:t>
            </a:r>
            <a:endParaRPr dirty="0">
              <a:solidFill>
                <a:srgbClr val="333333"/>
              </a:solidFill>
            </a:endParaRPr>
          </a:p>
          <a:p>
            <a:pPr marL="0" lvl="0" indent="0" algn="l" rtl="0">
              <a:spcBef>
                <a:spcPts val="0"/>
              </a:spcBef>
              <a:spcAft>
                <a:spcPts val="0"/>
              </a:spcAft>
              <a:buClr>
                <a:schemeClr val="dk1"/>
              </a:buClr>
              <a:buSzPts val="1100"/>
              <a:buFont typeface="Arial"/>
              <a:buNone/>
            </a:pPr>
            <a:r>
              <a:rPr lang="fr-CA" dirty="0">
                <a:solidFill>
                  <a:srgbClr val="333333"/>
                </a:solidFill>
              </a:rPr>
              <a:t/>
            </a:r>
            <a:br>
              <a:rPr lang="fr-CA" dirty="0">
                <a:solidFill>
                  <a:srgbClr val="333333"/>
                </a:solidFill>
              </a:rPr>
            </a:br>
            <a:r>
              <a:rPr lang="fr-CA" dirty="0" err="1">
                <a:solidFill>
                  <a:srgbClr val="333333"/>
                </a:solidFill>
              </a:rPr>
              <a:t>Naturally</a:t>
            </a:r>
            <a:r>
              <a:rPr lang="fr-CA" dirty="0">
                <a:solidFill>
                  <a:srgbClr val="333333"/>
                </a:solidFill>
              </a:rPr>
              <a:t>, </a:t>
            </a:r>
            <a:r>
              <a:rPr lang="fr-CA" dirty="0" err="1">
                <a:solidFill>
                  <a:srgbClr val="333333"/>
                </a:solidFill>
              </a:rPr>
              <a:t>we</a:t>
            </a:r>
            <a:r>
              <a:rPr lang="fr-CA" dirty="0">
                <a:solidFill>
                  <a:srgbClr val="333333"/>
                </a:solidFill>
              </a:rPr>
              <a:t> tend to design for how </a:t>
            </a:r>
            <a:r>
              <a:rPr lang="fr-CA" dirty="0" err="1">
                <a:solidFill>
                  <a:srgbClr val="333333"/>
                </a:solidFill>
              </a:rPr>
              <a:t>we</a:t>
            </a:r>
            <a:r>
              <a:rPr lang="fr-CA" dirty="0">
                <a:solidFill>
                  <a:srgbClr val="333333"/>
                </a:solidFill>
              </a:rPr>
              <a:t> </a:t>
            </a:r>
            <a:r>
              <a:rPr lang="fr-CA" dirty="0" err="1">
                <a:solidFill>
                  <a:srgbClr val="333333"/>
                </a:solidFill>
              </a:rPr>
              <a:t>individually</a:t>
            </a:r>
            <a:r>
              <a:rPr lang="fr-CA" dirty="0">
                <a:solidFill>
                  <a:srgbClr val="333333"/>
                </a:solidFill>
              </a:rPr>
              <a:t> </a:t>
            </a:r>
            <a:r>
              <a:rPr lang="fr-CA" dirty="0" err="1">
                <a:solidFill>
                  <a:srgbClr val="333333"/>
                </a:solidFill>
              </a:rPr>
              <a:t>might</a:t>
            </a:r>
            <a:r>
              <a:rPr lang="fr-CA" dirty="0">
                <a:solidFill>
                  <a:srgbClr val="333333"/>
                </a:solidFill>
              </a:rPr>
              <a:t> </a:t>
            </a:r>
            <a:r>
              <a:rPr lang="fr-CA" dirty="0" err="1">
                <a:solidFill>
                  <a:srgbClr val="333333"/>
                </a:solidFill>
              </a:rPr>
              <a:t>be</a:t>
            </a:r>
            <a:r>
              <a:rPr lang="fr-CA" dirty="0">
                <a:solidFill>
                  <a:srgbClr val="333333"/>
                </a:solidFill>
              </a:rPr>
              <a:t> able to use a </a:t>
            </a:r>
            <a:r>
              <a:rPr lang="fr-CA" dirty="0" err="1">
                <a:solidFill>
                  <a:srgbClr val="333333"/>
                </a:solidFill>
              </a:rPr>
              <a:t>product</a:t>
            </a:r>
            <a:r>
              <a:rPr lang="fr-CA" dirty="0">
                <a:solidFill>
                  <a:srgbClr val="333333"/>
                </a:solidFill>
              </a:rPr>
              <a:t>. </a:t>
            </a:r>
            <a:r>
              <a:rPr lang="fr-CA" dirty="0" err="1">
                <a:solidFill>
                  <a:srgbClr val="333333"/>
                </a:solidFill>
              </a:rPr>
              <a:t>We</a:t>
            </a:r>
            <a:r>
              <a:rPr lang="fr-CA" dirty="0">
                <a:solidFill>
                  <a:srgbClr val="333333"/>
                </a:solidFill>
              </a:rPr>
              <a:t> </a:t>
            </a:r>
            <a:r>
              <a:rPr lang="fr-CA" dirty="0" err="1">
                <a:solidFill>
                  <a:srgbClr val="333333"/>
                </a:solidFill>
              </a:rPr>
              <a:t>consider</a:t>
            </a:r>
            <a:r>
              <a:rPr lang="fr-CA" dirty="0">
                <a:solidFill>
                  <a:srgbClr val="333333"/>
                </a:solidFill>
              </a:rPr>
              <a:t> interaction </a:t>
            </a:r>
            <a:r>
              <a:rPr lang="fr-CA" dirty="0" err="1">
                <a:solidFill>
                  <a:srgbClr val="333333"/>
                </a:solidFill>
              </a:rPr>
              <a:t>models</a:t>
            </a:r>
            <a:r>
              <a:rPr lang="fr-CA" dirty="0">
                <a:solidFill>
                  <a:srgbClr val="333333"/>
                </a:solidFill>
              </a:rPr>
              <a:t> – </a:t>
            </a:r>
            <a:r>
              <a:rPr lang="fr-CA" dirty="0" err="1">
                <a:solidFill>
                  <a:srgbClr val="333333"/>
                </a:solidFill>
              </a:rPr>
              <a:t>swipe</a:t>
            </a:r>
            <a:r>
              <a:rPr lang="fr-CA" dirty="0">
                <a:solidFill>
                  <a:srgbClr val="333333"/>
                </a:solidFill>
              </a:rPr>
              <a:t>, </a:t>
            </a:r>
            <a:r>
              <a:rPr lang="fr-CA" dirty="0" err="1">
                <a:solidFill>
                  <a:srgbClr val="333333"/>
                </a:solidFill>
              </a:rPr>
              <a:t>tap</a:t>
            </a:r>
            <a:r>
              <a:rPr lang="fr-CA" dirty="0">
                <a:solidFill>
                  <a:srgbClr val="333333"/>
                </a:solidFill>
              </a:rPr>
              <a:t>, </a:t>
            </a:r>
            <a:r>
              <a:rPr lang="fr-CA" dirty="0" err="1">
                <a:solidFill>
                  <a:srgbClr val="333333"/>
                </a:solidFill>
              </a:rPr>
              <a:t>pinch</a:t>
            </a:r>
            <a:r>
              <a:rPr lang="fr-CA" dirty="0">
                <a:solidFill>
                  <a:srgbClr val="333333"/>
                </a:solidFill>
              </a:rPr>
              <a:t>, click, slide, </a:t>
            </a:r>
            <a:r>
              <a:rPr lang="fr-CA" dirty="0" err="1">
                <a:solidFill>
                  <a:srgbClr val="333333"/>
                </a:solidFill>
              </a:rPr>
              <a:t>etc</a:t>
            </a:r>
            <a:r>
              <a:rPr lang="fr-CA" dirty="0">
                <a:solidFill>
                  <a:srgbClr val="333333"/>
                </a:solidFill>
              </a:rPr>
              <a:t> – that </a:t>
            </a:r>
            <a:r>
              <a:rPr lang="fr-CA" dirty="0" err="1">
                <a:solidFill>
                  <a:srgbClr val="333333"/>
                </a:solidFill>
              </a:rPr>
              <a:t>we</a:t>
            </a:r>
            <a:r>
              <a:rPr lang="fr-CA" dirty="0">
                <a:solidFill>
                  <a:srgbClr val="333333"/>
                </a:solidFill>
              </a:rPr>
              <a:t>, </a:t>
            </a:r>
            <a:r>
              <a:rPr lang="fr-CA" dirty="0" err="1">
                <a:solidFill>
                  <a:srgbClr val="333333"/>
                </a:solidFill>
              </a:rPr>
              <a:t>ourselves</a:t>
            </a:r>
            <a:r>
              <a:rPr lang="fr-CA" dirty="0">
                <a:solidFill>
                  <a:srgbClr val="333333"/>
                </a:solidFill>
              </a:rPr>
              <a:t>, are able to perform. </a:t>
            </a:r>
            <a:r>
              <a:rPr lang="fr-CA" dirty="0" err="1">
                <a:solidFill>
                  <a:srgbClr val="333333"/>
                </a:solidFill>
              </a:rPr>
              <a:t>That’s</a:t>
            </a:r>
            <a:r>
              <a:rPr lang="fr-CA" dirty="0">
                <a:solidFill>
                  <a:srgbClr val="333333"/>
                </a:solidFill>
              </a:rPr>
              <a:t> </a:t>
            </a:r>
            <a:r>
              <a:rPr lang="fr-CA" dirty="0" err="1">
                <a:solidFill>
                  <a:srgbClr val="333333"/>
                </a:solidFill>
              </a:rPr>
              <a:t>designing</a:t>
            </a:r>
            <a:r>
              <a:rPr lang="fr-CA" dirty="0">
                <a:solidFill>
                  <a:srgbClr val="333333"/>
                </a:solidFill>
              </a:rPr>
              <a:t> to </a:t>
            </a:r>
            <a:r>
              <a:rPr lang="fr-CA" dirty="0" err="1">
                <a:solidFill>
                  <a:srgbClr val="333333"/>
                </a:solidFill>
              </a:rPr>
              <a:t>our</a:t>
            </a:r>
            <a:r>
              <a:rPr lang="fr-CA" dirty="0">
                <a:solidFill>
                  <a:srgbClr val="333333"/>
                </a:solidFill>
              </a:rPr>
              <a:t> </a:t>
            </a:r>
            <a:r>
              <a:rPr lang="fr-CA" dirty="0" err="1">
                <a:solidFill>
                  <a:srgbClr val="333333"/>
                </a:solidFill>
              </a:rPr>
              <a:t>own</a:t>
            </a:r>
            <a:r>
              <a:rPr lang="fr-CA" dirty="0">
                <a:solidFill>
                  <a:srgbClr val="333333"/>
                </a:solidFill>
              </a:rPr>
              <a:t> </a:t>
            </a:r>
            <a:r>
              <a:rPr lang="fr-CA" dirty="0" err="1">
                <a:solidFill>
                  <a:srgbClr val="333333"/>
                </a:solidFill>
              </a:rPr>
              <a:t>capabilities</a:t>
            </a:r>
            <a:r>
              <a:rPr lang="fr-CA" dirty="0">
                <a:solidFill>
                  <a:srgbClr val="333333"/>
                </a:solidFill>
              </a:rPr>
              <a:t>. </a:t>
            </a:r>
            <a:r>
              <a:rPr lang="fr-CA" dirty="0" err="1">
                <a:solidFill>
                  <a:srgbClr val="333333"/>
                </a:solidFill>
              </a:rPr>
              <a:t>Sometimes</a:t>
            </a:r>
            <a:r>
              <a:rPr lang="fr-CA" dirty="0">
                <a:solidFill>
                  <a:srgbClr val="333333"/>
                </a:solidFill>
              </a:rPr>
              <a:t>, designers </a:t>
            </a:r>
            <a:r>
              <a:rPr lang="fr-CA" dirty="0" err="1">
                <a:solidFill>
                  <a:srgbClr val="333333"/>
                </a:solidFill>
              </a:rPr>
              <a:t>can</a:t>
            </a:r>
            <a:r>
              <a:rPr lang="fr-CA" dirty="0">
                <a:solidFill>
                  <a:srgbClr val="333333"/>
                </a:solidFill>
              </a:rPr>
              <a:t> </a:t>
            </a:r>
            <a:r>
              <a:rPr lang="fr-CA" dirty="0" err="1">
                <a:solidFill>
                  <a:srgbClr val="333333"/>
                </a:solidFill>
              </a:rPr>
              <a:t>step</a:t>
            </a:r>
            <a:r>
              <a:rPr lang="fr-CA" dirty="0">
                <a:solidFill>
                  <a:srgbClr val="333333"/>
                </a:solidFill>
              </a:rPr>
              <a:t> </a:t>
            </a:r>
            <a:r>
              <a:rPr lang="fr-CA" dirty="0" err="1">
                <a:solidFill>
                  <a:srgbClr val="333333"/>
                </a:solidFill>
              </a:rPr>
              <a:t>outside</a:t>
            </a:r>
            <a:r>
              <a:rPr lang="fr-CA" dirty="0">
                <a:solidFill>
                  <a:srgbClr val="333333"/>
                </a:solidFill>
              </a:rPr>
              <a:t> of </a:t>
            </a:r>
            <a:r>
              <a:rPr lang="fr-CA" dirty="0" err="1">
                <a:solidFill>
                  <a:srgbClr val="333333"/>
                </a:solidFill>
              </a:rPr>
              <a:t>themselves</a:t>
            </a:r>
            <a:r>
              <a:rPr lang="fr-CA" dirty="0">
                <a:solidFill>
                  <a:srgbClr val="333333"/>
                </a:solidFill>
              </a:rPr>
              <a:t> and </a:t>
            </a:r>
            <a:r>
              <a:rPr lang="fr-CA" dirty="0" err="1">
                <a:solidFill>
                  <a:srgbClr val="333333"/>
                </a:solidFill>
              </a:rPr>
              <a:t>consider</a:t>
            </a:r>
            <a:r>
              <a:rPr lang="fr-CA" dirty="0">
                <a:solidFill>
                  <a:srgbClr val="333333"/>
                </a:solidFill>
              </a:rPr>
              <a:t> how to use </a:t>
            </a:r>
            <a:r>
              <a:rPr lang="fr-CA" dirty="0" err="1">
                <a:solidFill>
                  <a:srgbClr val="333333"/>
                </a:solidFill>
              </a:rPr>
              <a:t>their</a:t>
            </a:r>
            <a:r>
              <a:rPr lang="fr-CA" dirty="0">
                <a:solidFill>
                  <a:srgbClr val="333333"/>
                </a:solidFill>
              </a:rPr>
              <a:t> </a:t>
            </a:r>
            <a:r>
              <a:rPr lang="fr-CA" dirty="0" err="1">
                <a:solidFill>
                  <a:srgbClr val="333333"/>
                </a:solidFill>
              </a:rPr>
              <a:t>product</a:t>
            </a:r>
            <a:r>
              <a:rPr lang="fr-CA" dirty="0">
                <a:solidFill>
                  <a:srgbClr val="333333"/>
                </a:solidFill>
              </a:rPr>
              <a:t> as </a:t>
            </a:r>
            <a:r>
              <a:rPr lang="fr-CA" dirty="0" err="1">
                <a:solidFill>
                  <a:srgbClr val="333333"/>
                </a:solidFill>
              </a:rPr>
              <a:t>someone</a:t>
            </a:r>
            <a:r>
              <a:rPr lang="fr-CA" dirty="0">
                <a:solidFill>
                  <a:srgbClr val="333333"/>
                </a:solidFill>
              </a:rPr>
              <a:t> </a:t>
            </a:r>
            <a:r>
              <a:rPr lang="fr-CA" dirty="0" err="1">
                <a:solidFill>
                  <a:srgbClr val="333333"/>
                </a:solidFill>
              </a:rPr>
              <a:t>who</a:t>
            </a:r>
            <a:r>
              <a:rPr lang="fr-CA" dirty="0">
                <a:solidFill>
                  <a:srgbClr val="333333"/>
                </a:solidFill>
              </a:rPr>
              <a:t> has a </a:t>
            </a:r>
            <a:r>
              <a:rPr lang="fr-CA" dirty="0" err="1">
                <a:solidFill>
                  <a:srgbClr val="333333"/>
                </a:solidFill>
              </a:rPr>
              <a:t>different</a:t>
            </a:r>
            <a:r>
              <a:rPr lang="fr-CA" dirty="0">
                <a:solidFill>
                  <a:srgbClr val="333333"/>
                </a:solidFill>
              </a:rPr>
              <a:t> set of </a:t>
            </a:r>
            <a:r>
              <a:rPr lang="fr-CA" dirty="0" err="1">
                <a:solidFill>
                  <a:srgbClr val="333333"/>
                </a:solidFill>
              </a:rPr>
              <a:t>capabilities</a:t>
            </a:r>
            <a:r>
              <a:rPr lang="fr-CA" dirty="0">
                <a:solidFill>
                  <a:srgbClr val="333333"/>
                </a:solidFill>
              </a:rPr>
              <a:t>. This is </a:t>
            </a:r>
            <a:r>
              <a:rPr lang="fr-CA" dirty="0" err="1">
                <a:solidFill>
                  <a:srgbClr val="333333"/>
                </a:solidFill>
              </a:rPr>
              <a:t>problematic</a:t>
            </a:r>
            <a:r>
              <a:rPr lang="fr-CA" dirty="0">
                <a:solidFill>
                  <a:srgbClr val="333333"/>
                </a:solidFill>
              </a:rPr>
              <a:t>, </a:t>
            </a:r>
            <a:r>
              <a:rPr lang="fr-CA" dirty="0" err="1">
                <a:solidFill>
                  <a:srgbClr val="333333"/>
                </a:solidFill>
              </a:rPr>
              <a:t>though</a:t>
            </a:r>
            <a:r>
              <a:rPr lang="fr-CA" dirty="0">
                <a:solidFill>
                  <a:srgbClr val="333333"/>
                </a:solidFill>
              </a:rPr>
              <a:t>. </a:t>
            </a:r>
            <a:r>
              <a:rPr lang="fr-CA" dirty="0" err="1">
                <a:solidFill>
                  <a:srgbClr val="333333"/>
                </a:solidFill>
              </a:rPr>
              <a:t>We</a:t>
            </a:r>
            <a:r>
              <a:rPr lang="fr-CA" dirty="0">
                <a:solidFill>
                  <a:srgbClr val="333333"/>
                </a:solidFill>
              </a:rPr>
              <a:t> </a:t>
            </a:r>
            <a:r>
              <a:rPr lang="fr-CA" dirty="0" err="1">
                <a:solidFill>
                  <a:srgbClr val="333333"/>
                </a:solidFill>
              </a:rPr>
              <a:t>easily</a:t>
            </a:r>
            <a:r>
              <a:rPr lang="fr-CA" dirty="0">
                <a:solidFill>
                  <a:srgbClr val="333333"/>
                </a:solidFill>
              </a:rPr>
              <a:t> </a:t>
            </a:r>
            <a:r>
              <a:rPr lang="fr-CA" dirty="0" err="1">
                <a:solidFill>
                  <a:srgbClr val="333333"/>
                </a:solidFill>
              </a:rPr>
              <a:t>fall</a:t>
            </a:r>
            <a:r>
              <a:rPr lang="fr-CA" dirty="0">
                <a:solidFill>
                  <a:srgbClr val="333333"/>
                </a:solidFill>
              </a:rPr>
              <a:t> </a:t>
            </a:r>
            <a:r>
              <a:rPr lang="fr-CA" dirty="0" err="1">
                <a:solidFill>
                  <a:srgbClr val="333333"/>
                </a:solidFill>
              </a:rPr>
              <a:t>into</a:t>
            </a:r>
            <a:r>
              <a:rPr lang="fr-CA" dirty="0">
                <a:solidFill>
                  <a:srgbClr val="333333"/>
                </a:solidFill>
              </a:rPr>
              <a:t> the </a:t>
            </a:r>
            <a:r>
              <a:rPr lang="fr-CA" dirty="0" err="1">
                <a:solidFill>
                  <a:srgbClr val="333333"/>
                </a:solidFill>
              </a:rPr>
              <a:t>trap</a:t>
            </a:r>
            <a:r>
              <a:rPr lang="fr-CA" dirty="0">
                <a:solidFill>
                  <a:srgbClr val="333333"/>
                </a:solidFill>
              </a:rPr>
              <a:t> of thinking people are </a:t>
            </a:r>
            <a:r>
              <a:rPr lang="fr-CA" dirty="0" err="1">
                <a:solidFill>
                  <a:srgbClr val="333333"/>
                </a:solidFill>
              </a:rPr>
              <a:t>only</a:t>
            </a:r>
            <a:r>
              <a:rPr lang="fr-CA" dirty="0">
                <a:solidFill>
                  <a:srgbClr val="333333"/>
                </a:solidFill>
              </a:rPr>
              <a:t> capable in one interaction or </a:t>
            </a:r>
            <a:r>
              <a:rPr lang="fr-CA" dirty="0" err="1">
                <a:solidFill>
                  <a:srgbClr val="333333"/>
                </a:solidFill>
              </a:rPr>
              <a:t>another</a:t>
            </a:r>
            <a:r>
              <a:rPr lang="fr-CA" dirty="0">
                <a:solidFill>
                  <a:srgbClr val="333333"/>
                </a:solidFill>
              </a:rPr>
              <a:t>. This </a:t>
            </a:r>
            <a:r>
              <a:rPr lang="fr-CA" dirty="0" err="1">
                <a:solidFill>
                  <a:srgbClr val="333333"/>
                </a:solidFill>
              </a:rPr>
              <a:t>limits</a:t>
            </a:r>
            <a:r>
              <a:rPr lang="fr-CA" dirty="0">
                <a:solidFill>
                  <a:srgbClr val="333333"/>
                </a:solidFill>
              </a:rPr>
              <a:t> </a:t>
            </a:r>
            <a:r>
              <a:rPr lang="fr-CA" dirty="0" err="1">
                <a:solidFill>
                  <a:srgbClr val="333333"/>
                </a:solidFill>
              </a:rPr>
              <a:t>our</a:t>
            </a:r>
            <a:r>
              <a:rPr lang="fr-CA" dirty="0">
                <a:solidFill>
                  <a:srgbClr val="333333"/>
                </a:solidFill>
              </a:rPr>
              <a:t> </a:t>
            </a:r>
            <a:r>
              <a:rPr lang="fr-CA" dirty="0" err="1">
                <a:solidFill>
                  <a:srgbClr val="333333"/>
                </a:solidFill>
              </a:rPr>
              <a:t>ideation</a:t>
            </a:r>
            <a:r>
              <a:rPr lang="fr-CA" dirty="0">
                <a:solidFill>
                  <a:srgbClr val="333333"/>
                </a:solidFill>
              </a:rPr>
              <a:t> </a:t>
            </a:r>
            <a:r>
              <a:rPr lang="fr-CA" dirty="0" err="1">
                <a:solidFill>
                  <a:srgbClr val="333333"/>
                </a:solidFill>
              </a:rPr>
              <a:t>around</a:t>
            </a:r>
            <a:r>
              <a:rPr lang="fr-CA" dirty="0">
                <a:solidFill>
                  <a:srgbClr val="333333"/>
                </a:solidFill>
              </a:rPr>
              <a:t> interaction </a:t>
            </a:r>
            <a:r>
              <a:rPr lang="fr-CA" dirty="0" err="1">
                <a:solidFill>
                  <a:srgbClr val="333333"/>
                </a:solidFill>
              </a:rPr>
              <a:t>methods</a:t>
            </a:r>
            <a:r>
              <a:rPr lang="fr-CA" dirty="0">
                <a:solidFill>
                  <a:srgbClr val="333333"/>
                </a:solidFill>
              </a:rPr>
              <a:t>, and stops us </a:t>
            </a:r>
            <a:r>
              <a:rPr lang="fr-CA" dirty="0" err="1">
                <a:solidFill>
                  <a:srgbClr val="333333"/>
                </a:solidFill>
              </a:rPr>
              <a:t>from</a:t>
            </a:r>
            <a:r>
              <a:rPr lang="fr-CA" dirty="0">
                <a:solidFill>
                  <a:srgbClr val="333333"/>
                </a:solidFill>
              </a:rPr>
              <a:t> thinking </a:t>
            </a:r>
            <a:r>
              <a:rPr lang="fr-CA" dirty="0" err="1">
                <a:solidFill>
                  <a:srgbClr val="333333"/>
                </a:solidFill>
              </a:rPr>
              <a:t>across</a:t>
            </a:r>
            <a:r>
              <a:rPr lang="fr-CA" dirty="0">
                <a:solidFill>
                  <a:srgbClr val="333333"/>
                </a:solidFill>
              </a:rPr>
              <a:t> </a:t>
            </a:r>
            <a:r>
              <a:rPr lang="fr-CA" dirty="0" err="1">
                <a:solidFill>
                  <a:srgbClr val="333333"/>
                </a:solidFill>
              </a:rPr>
              <a:t>different</a:t>
            </a:r>
            <a:r>
              <a:rPr lang="fr-CA" dirty="0">
                <a:solidFill>
                  <a:srgbClr val="333333"/>
                </a:solidFill>
              </a:rPr>
              <a:t> perspectives.</a:t>
            </a:r>
            <a:endParaRPr dirty="0">
              <a:solidFill>
                <a:srgbClr val="333333"/>
              </a:solidFill>
            </a:endParaRPr>
          </a:p>
          <a:p>
            <a:pPr marL="0" lvl="0" indent="0" algn="l" rtl="0">
              <a:spcBef>
                <a:spcPts val="0"/>
              </a:spcBef>
              <a:spcAft>
                <a:spcPts val="0"/>
              </a:spcAft>
              <a:buClr>
                <a:schemeClr val="dk1"/>
              </a:buClr>
              <a:buSzPts val="1100"/>
              <a:buFont typeface="Arial"/>
              <a:buNone/>
            </a:pPr>
            <a:r>
              <a:rPr lang="fr-CA" dirty="0">
                <a:solidFill>
                  <a:srgbClr val="333333"/>
                </a:solidFill>
              </a:rPr>
              <a:t/>
            </a:r>
            <a:br>
              <a:rPr lang="fr-CA" dirty="0">
                <a:solidFill>
                  <a:srgbClr val="333333"/>
                </a:solidFill>
              </a:rPr>
            </a:br>
            <a:r>
              <a:rPr lang="fr-CA" dirty="0" err="1">
                <a:solidFill>
                  <a:srgbClr val="333333"/>
                </a:solidFill>
              </a:rPr>
              <a:t>Some</a:t>
            </a:r>
            <a:r>
              <a:rPr lang="fr-CA" dirty="0">
                <a:solidFill>
                  <a:srgbClr val="333333"/>
                </a:solidFill>
              </a:rPr>
              <a:t> </a:t>
            </a:r>
            <a:r>
              <a:rPr lang="fr-CA" dirty="0" err="1">
                <a:solidFill>
                  <a:srgbClr val="333333"/>
                </a:solidFill>
              </a:rPr>
              <a:t>abilities</a:t>
            </a:r>
            <a:r>
              <a:rPr lang="fr-CA" dirty="0">
                <a:solidFill>
                  <a:srgbClr val="333333"/>
                </a:solidFill>
              </a:rPr>
              <a:t> and limitations are permanent, </a:t>
            </a:r>
            <a:r>
              <a:rPr lang="fr-CA" dirty="0" err="1">
                <a:solidFill>
                  <a:srgbClr val="333333"/>
                </a:solidFill>
              </a:rPr>
              <a:t>some</a:t>
            </a:r>
            <a:r>
              <a:rPr lang="fr-CA" dirty="0">
                <a:solidFill>
                  <a:srgbClr val="333333"/>
                </a:solidFill>
              </a:rPr>
              <a:t> are not. </a:t>
            </a:r>
            <a:r>
              <a:rPr lang="fr-CA" dirty="0" err="1">
                <a:solidFill>
                  <a:srgbClr val="333333"/>
                </a:solidFill>
              </a:rPr>
              <a:t>Capabilities</a:t>
            </a:r>
            <a:r>
              <a:rPr lang="fr-CA" dirty="0">
                <a:solidFill>
                  <a:srgbClr val="333333"/>
                </a:solidFill>
              </a:rPr>
              <a:t> change, and change </a:t>
            </a:r>
            <a:r>
              <a:rPr lang="fr-CA" dirty="0" err="1">
                <a:solidFill>
                  <a:srgbClr val="333333"/>
                </a:solidFill>
              </a:rPr>
              <a:t>often</a:t>
            </a:r>
            <a:r>
              <a:rPr lang="fr-CA" dirty="0">
                <a:solidFill>
                  <a:srgbClr val="333333"/>
                </a:solidFill>
              </a:rPr>
              <a:t>, </a:t>
            </a:r>
            <a:r>
              <a:rPr lang="fr-CA" dirty="0" err="1">
                <a:solidFill>
                  <a:srgbClr val="333333"/>
                </a:solidFill>
              </a:rPr>
              <a:t>depending</a:t>
            </a:r>
            <a:r>
              <a:rPr lang="fr-CA" dirty="0">
                <a:solidFill>
                  <a:srgbClr val="333333"/>
                </a:solidFill>
              </a:rPr>
              <a:t> on the situation. </a:t>
            </a:r>
            <a:r>
              <a:rPr lang="fr-CA" dirty="0" err="1">
                <a:solidFill>
                  <a:srgbClr val="333333"/>
                </a:solidFill>
              </a:rPr>
              <a:t>When</a:t>
            </a:r>
            <a:r>
              <a:rPr lang="fr-CA" dirty="0">
                <a:solidFill>
                  <a:srgbClr val="333333"/>
                </a:solidFill>
              </a:rPr>
              <a:t> </a:t>
            </a:r>
            <a:r>
              <a:rPr lang="fr-CA" dirty="0" err="1">
                <a:solidFill>
                  <a:srgbClr val="333333"/>
                </a:solidFill>
              </a:rPr>
              <a:t>we</a:t>
            </a:r>
            <a:r>
              <a:rPr lang="fr-CA" dirty="0">
                <a:solidFill>
                  <a:srgbClr val="333333"/>
                </a:solidFill>
              </a:rPr>
              <a:t> design for situations, </a:t>
            </a:r>
            <a:r>
              <a:rPr lang="fr-CA" dirty="0" err="1">
                <a:solidFill>
                  <a:srgbClr val="333333"/>
                </a:solidFill>
              </a:rPr>
              <a:t>we</a:t>
            </a:r>
            <a:r>
              <a:rPr lang="fr-CA" dirty="0">
                <a:solidFill>
                  <a:srgbClr val="333333"/>
                </a:solidFill>
              </a:rPr>
              <a:t> </a:t>
            </a:r>
            <a:r>
              <a:rPr lang="fr-CA" dirty="0" err="1">
                <a:solidFill>
                  <a:srgbClr val="333333"/>
                </a:solidFill>
              </a:rPr>
              <a:t>start</a:t>
            </a:r>
            <a:r>
              <a:rPr lang="fr-CA" dirty="0">
                <a:solidFill>
                  <a:srgbClr val="333333"/>
                </a:solidFill>
              </a:rPr>
              <a:t> to </a:t>
            </a:r>
            <a:r>
              <a:rPr lang="fr-CA" dirty="0" err="1">
                <a:solidFill>
                  <a:srgbClr val="333333"/>
                </a:solidFill>
              </a:rPr>
              <a:t>approach</a:t>
            </a:r>
            <a:r>
              <a:rPr lang="fr-CA" dirty="0">
                <a:solidFill>
                  <a:srgbClr val="333333"/>
                </a:solidFill>
              </a:rPr>
              <a:t> them </a:t>
            </a:r>
            <a:r>
              <a:rPr lang="fr-CA" dirty="0" err="1">
                <a:solidFill>
                  <a:srgbClr val="333333"/>
                </a:solidFill>
              </a:rPr>
              <a:t>from</a:t>
            </a:r>
            <a:r>
              <a:rPr lang="fr-CA" dirty="0">
                <a:solidFill>
                  <a:srgbClr val="333333"/>
                </a:solidFill>
              </a:rPr>
              <a:t> multiple angles. </a:t>
            </a:r>
            <a:r>
              <a:rPr lang="fr-CA" dirty="0" err="1">
                <a:solidFill>
                  <a:srgbClr val="333333"/>
                </a:solidFill>
              </a:rPr>
              <a:t>We</a:t>
            </a:r>
            <a:r>
              <a:rPr lang="fr-CA" dirty="0">
                <a:solidFill>
                  <a:srgbClr val="333333"/>
                </a:solidFill>
              </a:rPr>
              <a:t> </a:t>
            </a:r>
            <a:r>
              <a:rPr lang="fr-CA" dirty="0" err="1">
                <a:solidFill>
                  <a:srgbClr val="333333"/>
                </a:solidFill>
              </a:rPr>
              <a:t>can</a:t>
            </a:r>
            <a:r>
              <a:rPr lang="fr-CA" dirty="0">
                <a:solidFill>
                  <a:srgbClr val="333333"/>
                </a:solidFill>
              </a:rPr>
              <a:t> </a:t>
            </a:r>
            <a:r>
              <a:rPr lang="fr-CA" dirty="0" err="1">
                <a:solidFill>
                  <a:srgbClr val="333333"/>
                </a:solidFill>
              </a:rPr>
              <a:t>brainstorm</a:t>
            </a:r>
            <a:r>
              <a:rPr lang="fr-CA" dirty="0">
                <a:solidFill>
                  <a:srgbClr val="333333"/>
                </a:solidFill>
              </a:rPr>
              <a:t> new, </a:t>
            </a:r>
            <a:r>
              <a:rPr lang="fr-CA" dirty="0" err="1">
                <a:solidFill>
                  <a:srgbClr val="333333"/>
                </a:solidFill>
              </a:rPr>
              <a:t>different</a:t>
            </a:r>
            <a:r>
              <a:rPr lang="fr-CA" dirty="0">
                <a:solidFill>
                  <a:srgbClr val="333333"/>
                </a:solidFill>
              </a:rPr>
              <a:t> </a:t>
            </a:r>
            <a:r>
              <a:rPr lang="fr-CA" dirty="0" err="1">
                <a:solidFill>
                  <a:srgbClr val="333333"/>
                </a:solidFill>
              </a:rPr>
              <a:t>ideas</a:t>
            </a:r>
            <a:r>
              <a:rPr lang="fr-CA" dirty="0">
                <a:solidFill>
                  <a:srgbClr val="333333"/>
                </a:solidFill>
              </a:rPr>
              <a:t> as to how to </a:t>
            </a:r>
            <a:r>
              <a:rPr lang="fr-CA" dirty="0" err="1">
                <a:solidFill>
                  <a:srgbClr val="333333"/>
                </a:solidFill>
              </a:rPr>
              <a:t>solve</a:t>
            </a:r>
            <a:r>
              <a:rPr lang="fr-CA" dirty="0">
                <a:solidFill>
                  <a:srgbClr val="333333"/>
                </a:solidFill>
              </a:rPr>
              <a:t> a </a:t>
            </a:r>
            <a:r>
              <a:rPr lang="fr-CA" dirty="0" err="1">
                <a:solidFill>
                  <a:srgbClr val="333333"/>
                </a:solidFill>
              </a:rPr>
              <a:t>problem</a:t>
            </a:r>
            <a:r>
              <a:rPr lang="fr-CA" dirty="0">
                <a:solidFill>
                  <a:srgbClr val="333333"/>
                </a:solidFill>
              </a:rPr>
              <a:t> </a:t>
            </a:r>
            <a:r>
              <a:rPr lang="fr-CA" dirty="0" err="1">
                <a:solidFill>
                  <a:srgbClr val="333333"/>
                </a:solidFill>
              </a:rPr>
              <a:t>outside</a:t>
            </a:r>
            <a:r>
              <a:rPr lang="fr-CA" dirty="0">
                <a:solidFill>
                  <a:srgbClr val="333333"/>
                </a:solidFill>
              </a:rPr>
              <a:t> of a </a:t>
            </a:r>
            <a:r>
              <a:rPr lang="fr-CA" dirty="0" err="1">
                <a:solidFill>
                  <a:srgbClr val="333333"/>
                </a:solidFill>
              </a:rPr>
              <a:t>limited</a:t>
            </a:r>
            <a:r>
              <a:rPr lang="fr-CA" dirty="0">
                <a:solidFill>
                  <a:srgbClr val="333333"/>
                </a:solidFill>
              </a:rPr>
              <a:t> set of </a:t>
            </a:r>
            <a:r>
              <a:rPr lang="fr-CA" dirty="0" err="1">
                <a:solidFill>
                  <a:srgbClr val="333333"/>
                </a:solidFill>
              </a:rPr>
              <a:t>capabilities</a:t>
            </a:r>
            <a:r>
              <a:rPr lang="fr-CA" dirty="0">
                <a:solidFill>
                  <a:srgbClr val="333333"/>
                </a:solidFill>
              </a:rPr>
              <a:t>.</a:t>
            </a:r>
            <a:endParaRPr dirty="0">
              <a:solidFill>
                <a:srgbClr val="333333"/>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509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ffd360743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ffd360743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a:solidFill>
                  <a:schemeClr val="dk1"/>
                </a:solidFill>
              </a:rPr>
              <a:t>Inclusive Design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298450" algn="l" rtl="0">
              <a:spcBef>
                <a:spcPts val="0"/>
              </a:spcBef>
              <a:spcAft>
                <a:spcPts val="0"/>
              </a:spcAft>
              <a:buClr>
                <a:schemeClr val="dk1"/>
              </a:buClr>
              <a:buSzPts val="1100"/>
              <a:buAutoNum type="arabicPeriod"/>
            </a:pPr>
            <a:r>
              <a:rPr lang="fr-CA" dirty="0" err="1">
                <a:solidFill>
                  <a:schemeClr val="dk1"/>
                </a:solidFill>
              </a:rPr>
              <a:t>Recognize</a:t>
            </a:r>
            <a:r>
              <a:rPr lang="fr-CA" dirty="0">
                <a:solidFill>
                  <a:schemeClr val="dk1"/>
                </a:solidFill>
              </a:rPr>
              <a:t> </a:t>
            </a:r>
            <a:r>
              <a:rPr lang="fr-CA" dirty="0" err="1">
                <a:solidFill>
                  <a:schemeClr val="dk1"/>
                </a:solidFill>
              </a:rPr>
              <a:t>diversity</a:t>
            </a:r>
            <a:r>
              <a:rPr lang="fr-CA" dirty="0">
                <a:solidFill>
                  <a:schemeClr val="dk1"/>
                </a:solidFill>
              </a:rPr>
              <a:t> and </a:t>
            </a:r>
            <a:r>
              <a:rPr lang="fr-CA" dirty="0" err="1">
                <a:solidFill>
                  <a:schemeClr val="dk1"/>
                </a:solidFill>
              </a:rPr>
              <a:t>uniqueness</a:t>
            </a:r>
            <a:r>
              <a:rPr lang="fr-CA" dirty="0">
                <a:solidFill>
                  <a:schemeClr val="dk1"/>
                </a:solidFill>
              </a:rPr>
              <a:t> (people and places)</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fr-CA" dirty="0" err="1">
                <a:solidFill>
                  <a:schemeClr val="dk1"/>
                </a:solidFill>
              </a:rPr>
              <a:t>Personalize</a:t>
            </a:r>
            <a:r>
              <a:rPr lang="fr-CA" dirty="0">
                <a:solidFill>
                  <a:schemeClr val="dk1"/>
                </a:solidFill>
              </a:rPr>
              <a:t> (</a:t>
            </a:r>
            <a:r>
              <a:rPr lang="fr-CA" dirty="0" err="1">
                <a:solidFill>
                  <a:schemeClr val="dk1"/>
                </a:solidFill>
              </a:rPr>
              <a:t>wherever</a:t>
            </a:r>
            <a:r>
              <a:rPr lang="fr-CA" dirty="0">
                <a:solidFill>
                  <a:schemeClr val="dk1"/>
                </a:solidFill>
              </a:rPr>
              <a:t> possible, let people </a:t>
            </a:r>
            <a:r>
              <a:rPr lang="fr-CA" dirty="0" err="1">
                <a:solidFill>
                  <a:schemeClr val="dk1"/>
                </a:solidFill>
              </a:rPr>
              <a:t>be</a:t>
            </a:r>
            <a:r>
              <a:rPr lang="fr-CA" dirty="0">
                <a:solidFill>
                  <a:schemeClr val="dk1"/>
                </a:solidFill>
              </a:rPr>
              <a:t> </a:t>
            </a:r>
            <a:r>
              <a:rPr lang="fr-CA" dirty="0" err="1">
                <a:solidFill>
                  <a:schemeClr val="dk1"/>
                </a:solidFill>
              </a:rPr>
              <a:t>themselves</a:t>
            </a:r>
            <a:r>
              <a:rPr lang="fr-CA" dirty="0">
                <a:solidFill>
                  <a:schemeClr val="dk1"/>
                </a:solidFill>
              </a:rPr>
              <a:t> - </a:t>
            </a:r>
            <a:r>
              <a:rPr lang="fr-CA" dirty="0" err="1">
                <a:solidFill>
                  <a:schemeClr val="dk1"/>
                </a:solidFill>
              </a:rPr>
              <a:t>empower</a:t>
            </a:r>
            <a:r>
              <a:rPr lang="fr-CA" dirty="0">
                <a:solidFill>
                  <a:schemeClr val="dk1"/>
                </a:solidFill>
              </a:rPr>
              <a:t> </a:t>
            </a:r>
            <a:r>
              <a:rPr lang="fr-CA" dirty="0" err="1">
                <a:solidFill>
                  <a:schemeClr val="dk1"/>
                </a:solidFill>
              </a:rPr>
              <a:t>users</a:t>
            </a:r>
            <a:r>
              <a:rPr lang="fr-CA" dirty="0">
                <a:solidFill>
                  <a:schemeClr val="dk1"/>
                </a:solidFill>
              </a:rPr>
              <a:t> )</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fr-CA" dirty="0" err="1">
                <a:solidFill>
                  <a:schemeClr val="dk1"/>
                </a:solidFill>
              </a:rPr>
              <a:t>Ask</a:t>
            </a:r>
            <a:r>
              <a:rPr lang="fr-CA" dirty="0">
                <a:solidFill>
                  <a:schemeClr val="dk1"/>
                </a:solidFill>
              </a:rPr>
              <a:t> </a:t>
            </a:r>
            <a:r>
              <a:rPr lang="fr-CA" dirty="0" err="1">
                <a:solidFill>
                  <a:schemeClr val="dk1"/>
                </a:solidFill>
              </a:rPr>
              <a:t>yourself</a:t>
            </a:r>
            <a:r>
              <a:rPr lang="fr-CA" dirty="0">
                <a:solidFill>
                  <a:schemeClr val="dk1"/>
                </a:solidFill>
              </a:rPr>
              <a:t>: </a:t>
            </a:r>
            <a:r>
              <a:rPr lang="fr-CA" dirty="0" err="1">
                <a:solidFill>
                  <a:schemeClr val="dk1"/>
                </a:solidFill>
              </a:rPr>
              <a:t>was</a:t>
            </a:r>
            <a:r>
              <a:rPr lang="fr-CA" dirty="0">
                <a:solidFill>
                  <a:schemeClr val="dk1"/>
                </a:solidFill>
              </a:rPr>
              <a:t> that design </a:t>
            </a:r>
            <a:r>
              <a:rPr lang="fr-CA" dirty="0" err="1">
                <a:solidFill>
                  <a:schemeClr val="dk1"/>
                </a:solidFill>
              </a:rPr>
              <a:t>choice</a:t>
            </a:r>
            <a:r>
              <a:rPr lang="fr-CA" dirty="0">
                <a:solidFill>
                  <a:schemeClr val="dk1"/>
                </a:solidFill>
              </a:rPr>
              <a:t> </a:t>
            </a:r>
            <a:r>
              <a:rPr lang="fr-CA" dirty="0" err="1">
                <a:solidFill>
                  <a:schemeClr val="dk1"/>
                </a:solidFill>
              </a:rPr>
              <a:t>really</a:t>
            </a:r>
            <a:r>
              <a:rPr lang="fr-CA" dirty="0">
                <a:solidFill>
                  <a:schemeClr val="dk1"/>
                </a:solidFill>
              </a:rPr>
              <a:t> </a:t>
            </a:r>
            <a:r>
              <a:rPr lang="fr-CA" dirty="0" err="1">
                <a:solidFill>
                  <a:schemeClr val="dk1"/>
                </a:solidFill>
              </a:rPr>
              <a:t>brilliant</a:t>
            </a:r>
            <a:r>
              <a:rPr lang="fr-CA" dirty="0">
                <a:solidFill>
                  <a:schemeClr val="dk1"/>
                </a:solidFill>
              </a:rPr>
              <a:t> or </a:t>
            </a:r>
            <a:r>
              <a:rPr lang="fr-CA" dirty="0" err="1">
                <a:solidFill>
                  <a:schemeClr val="dk1"/>
                </a:solidFill>
              </a:rPr>
              <a:t>did</a:t>
            </a:r>
            <a:r>
              <a:rPr lang="fr-CA" dirty="0">
                <a:solidFill>
                  <a:schemeClr val="dk1"/>
                </a:solidFill>
              </a:rPr>
              <a:t> I just </a:t>
            </a:r>
            <a:r>
              <a:rPr lang="fr-CA" dirty="0" err="1">
                <a:solidFill>
                  <a:schemeClr val="dk1"/>
                </a:solidFill>
              </a:rPr>
              <a:t>exclude</a:t>
            </a:r>
            <a:r>
              <a:rPr lang="fr-CA" dirty="0">
                <a:solidFill>
                  <a:schemeClr val="dk1"/>
                </a:solidFill>
              </a:rPr>
              <a:t> </a:t>
            </a:r>
            <a:r>
              <a:rPr lang="fr-CA" dirty="0" err="1">
                <a:solidFill>
                  <a:schemeClr val="dk1"/>
                </a:solidFill>
              </a:rPr>
              <a:t>someone</a:t>
            </a:r>
            <a:r>
              <a:rPr lang="fr-CA" dirty="0">
                <a:solidFill>
                  <a:schemeClr val="dk1"/>
                </a:solidFill>
              </a:rPr>
              <a:t>? (</a:t>
            </a:r>
            <a:r>
              <a:rPr lang="fr-CA" dirty="0" err="1">
                <a:solidFill>
                  <a:schemeClr val="dk1"/>
                </a:solidFill>
              </a:rPr>
              <a:t>beware</a:t>
            </a:r>
            <a:r>
              <a:rPr lang="fr-CA" dirty="0">
                <a:solidFill>
                  <a:schemeClr val="dk1"/>
                </a:solidFill>
              </a:rPr>
              <a:t> of </a:t>
            </a:r>
            <a:r>
              <a:rPr lang="fr-CA" dirty="0" err="1">
                <a:solidFill>
                  <a:schemeClr val="dk1"/>
                </a:solidFill>
              </a:rPr>
              <a:t>introducing</a:t>
            </a:r>
            <a:r>
              <a:rPr lang="fr-CA" dirty="0">
                <a:solidFill>
                  <a:schemeClr val="dk1"/>
                </a:solidFill>
              </a:rPr>
              <a:t> </a:t>
            </a:r>
            <a:r>
              <a:rPr lang="fr-CA" dirty="0" err="1">
                <a:solidFill>
                  <a:schemeClr val="dk1"/>
                </a:solidFill>
              </a:rPr>
              <a:t>assumptions</a:t>
            </a:r>
            <a:r>
              <a:rPr lang="fr-CA"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fr-CA" dirty="0">
                <a:solidFill>
                  <a:schemeClr val="dk1"/>
                </a:solidFill>
              </a:rPr>
              <a:t>How do I bridge the gap I just </a:t>
            </a:r>
            <a:r>
              <a:rPr lang="fr-CA" dirty="0" err="1">
                <a:solidFill>
                  <a:schemeClr val="dk1"/>
                </a:solidFill>
              </a:rPr>
              <a:t>created</a:t>
            </a:r>
            <a:r>
              <a:rPr lang="fr-CA" dirty="0">
                <a:solidFill>
                  <a:schemeClr val="dk1"/>
                </a:solidFill>
              </a:rPr>
              <a:t>? (</a:t>
            </a:r>
            <a:r>
              <a:rPr lang="fr-CA" dirty="0" err="1">
                <a:solidFill>
                  <a:schemeClr val="dk1"/>
                </a:solidFill>
              </a:rPr>
              <a:t>Identify</a:t>
            </a:r>
            <a:r>
              <a:rPr lang="fr-CA" dirty="0">
                <a:solidFill>
                  <a:schemeClr val="dk1"/>
                </a:solidFill>
              </a:rPr>
              <a:t> the gap, </a:t>
            </a:r>
            <a:r>
              <a:rPr lang="fr-CA" dirty="0" err="1">
                <a:solidFill>
                  <a:schemeClr val="dk1"/>
                </a:solidFill>
              </a:rPr>
              <a:t>between</a:t>
            </a:r>
            <a:r>
              <a:rPr lang="fr-CA" dirty="0">
                <a:solidFill>
                  <a:schemeClr val="dk1"/>
                </a:solidFill>
              </a:rPr>
              <a:t> the </a:t>
            </a:r>
            <a:r>
              <a:rPr lang="fr-CA" dirty="0" err="1">
                <a:solidFill>
                  <a:schemeClr val="dk1"/>
                </a:solidFill>
              </a:rPr>
              <a:t>core</a:t>
            </a:r>
            <a:r>
              <a:rPr lang="fr-CA" dirty="0">
                <a:solidFill>
                  <a:schemeClr val="dk1"/>
                </a:solidFill>
              </a:rPr>
              <a:t> and the </a:t>
            </a:r>
            <a:r>
              <a:rPr lang="fr-CA" dirty="0" err="1">
                <a:solidFill>
                  <a:schemeClr val="dk1"/>
                </a:solidFill>
              </a:rPr>
              <a:t>outliers</a:t>
            </a:r>
            <a:r>
              <a:rPr lang="fr-CA" dirty="0">
                <a:solidFill>
                  <a:schemeClr val="dk1"/>
                </a:solidFill>
              </a:rPr>
              <a:t> - </a:t>
            </a:r>
            <a:r>
              <a:rPr lang="fr-CA" dirty="0" err="1">
                <a:solidFill>
                  <a:schemeClr val="dk1"/>
                </a:solidFill>
              </a:rPr>
              <a:t>you’ll</a:t>
            </a:r>
            <a:r>
              <a:rPr lang="fr-CA" dirty="0">
                <a:solidFill>
                  <a:schemeClr val="dk1"/>
                </a:solidFill>
              </a:rPr>
              <a:t> </a:t>
            </a:r>
            <a:r>
              <a:rPr lang="fr-CA" dirty="0" err="1">
                <a:solidFill>
                  <a:schemeClr val="dk1"/>
                </a:solidFill>
              </a:rPr>
              <a:t>see</a:t>
            </a:r>
            <a:r>
              <a:rPr lang="fr-CA" dirty="0">
                <a:solidFill>
                  <a:schemeClr val="dk1"/>
                </a:solidFill>
              </a:rPr>
              <a:t> </a:t>
            </a:r>
            <a:r>
              <a:rPr lang="fr-CA" dirty="0" err="1">
                <a:solidFill>
                  <a:schemeClr val="dk1"/>
                </a:solidFill>
              </a:rPr>
              <a:t>quite</a:t>
            </a:r>
            <a:r>
              <a:rPr lang="fr-CA" dirty="0">
                <a:solidFill>
                  <a:schemeClr val="dk1"/>
                </a:solidFill>
              </a:rPr>
              <a:t> </a:t>
            </a:r>
            <a:r>
              <a:rPr lang="fr-CA" dirty="0" err="1">
                <a:solidFill>
                  <a:schemeClr val="dk1"/>
                </a:solidFill>
              </a:rPr>
              <a:t>tangibly</a:t>
            </a:r>
            <a:r>
              <a:rPr lang="fr-CA" dirty="0">
                <a:solidFill>
                  <a:schemeClr val="dk1"/>
                </a:solidFill>
              </a:rPr>
              <a:t> </a:t>
            </a:r>
            <a:r>
              <a:rPr lang="fr-CA" dirty="0" err="1">
                <a:solidFill>
                  <a:schemeClr val="dk1"/>
                </a:solidFill>
              </a:rPr>
              <a:t>where</a:t>
            </a:r>
            <a:r>
              <a:rPr lang="fr-CA" dirty="0">
                <a:solidFill>
                  <a:schemeClr val="dk1"/>
                </a:solidFill>
              </a:rPr>
              <a:t> innovation </a:t>
            </a:r>
            <a:r>
              <a:rPr lang="fr-CA" dirty="0" err="1">
                <a:solidFill>
                  <a:schemeClr val="dk1"/>
                </a:solidFill>
              </a:rPr>
              <a:t>can</a:t>
            </a:r>
            <a:r>
              <a:rPr lang="fr-CA" dirty="0">
                <a:solidFill>
                  <a:schemeClr val="dk1"/>
                </a:solidFill>
              </a:rPr>
              <a:t> </a:t>
            </a:r>
            <a:r>
              <a:rPr lang="fr-CA" dirty="0" err="1">
                <a:solidFill>
                  <a:schemeClr val="dk1"/>
                </a:solidFill>
              </a:rPr>
              <a:t>happen</a:t>
            </a:r>
            <a:r>
              <a:rPr lang="fr-CA" dirty="0">
                <a:solidFill>
                  <a:schemeClr val="dk1"/>
                </a:solidFill>
              </a:rPr>
              <a:t>.)</a:t>
            </a:r>
            <a:endParaRPr dirty="0">
              <a:solidFill>
                <a:schemeClr val="dk1"/>
              </a:solidFill>
            </a:endParaRPr>
          </a:p>
          <a:p>
            <a:pPr marL="0" lvl="0" indent="0" algn="l" rtl="0">
              <a:spcBef>
                <a:spcPts val="0"/>
              </a:spcBef>
              <a:spcAft>
                <a:spcPts val="0"/>
              </a:spcAft>
              <a:buClr>
                <a:srgbClr val="000000"/>
              </a:buClr>
              <a:buSzPts val="1100"/>
              <a:buFont typeface="Arial"/>
              <a:buNone/>
            </a:pPr>
            <a:r>
              <a:rPr lang="fr-CA" dirty="0">
                <a:solidFill>
                  <a:schemeClr val="dk1"/>
                </a:solidFill>
              </a:rPr>
              <a:t>The </a:t>
            </a:r>
            <a:r>
              <a:rPr lang="fr-CA" dirty="0" err="1">
                <a:solidFill>
                  <a:schemeClr val="dk1"/>
                </a:solidFill>
              </a:rPr>
              <a:t>magic</a:t>
            </a:r>
            <a:r>
              <a:rPr lang="fr-CA" dirty="0">
                <a:solidFill>
                  <a:schemeClr val="dk1"/>
                </a:solidFill>
              </a:rPr>
              <a:t> is at the </a:t>
            </a:r>
            <a:r>
              <a:rPr lang="fr-CA" dirty="0" err="1">
                <a:solidFill>
                  <a:schemeClr val="dk1"/>
                </a:solidFill>
              </a:rPr>
              <a:t>margins</a:t>
            </a:r>
            <a:r>
              <a:rPr lang="fr-CA" dirty="0">
                <a:solidFill>
                  <a:schemeClr val="dk1"/>
                </a:solidFill>
              </a:rPr>
              <a:t/>
            </a:r>
            <a:br>
              <a:rPr lang="fr-CA" dirty="0">
                <a:solidFill>
                  <a:schemeClr val="dk1"/>
                </a:solidFill>
              </a:rPr>
            </a:br>
            <a:r>
              <a:rPr lang="fr-CA" dirty="0">
                <a:solidFill>
                  <a:schemeClr val="dk1"/>
                </a:solidFill>
              </a:rPr>
              <a:t/>
            </a:r>
            <a:br>
              <a:rPr lang="fr-CA" dirty="0">
                <a:solidFill>
                  <a:schemeClr val="dk1"/>
                </a:solidFill>
              </a:rPr>
            </a:br>
            <a:r>
              <a:rPr lang="fr-CA" dirty="0">
                <a:solidFill>
                  <a:schemeClr val="dk1"/>
                </a:solidFill>
              </a:rPr>
              <a:t>* Innovation is </a:t>
            </a:r>
            <a:r>
              <a:rPr lang="fr-CA" dirty="0" err="1">
                <a:solidFill>
                  <a:schemeClr val="dk1"/>
                </a:solidFill>
              </a:rPr>
              <a:t>often</a:t>
            </a:r>
            <a:r>
              <a:rPr lang="fr-CA" dirty="0">
                <a:solidFill>
                  <a:schemeClr val="dk1"/>
                </a:solidFill>
              </a:rPr>
              <a:t> </a:t>
            </a:r>
            <a:r>
              <a:rPr lang="fr-CA" dirty="0" err="1">
                <a:solidFill>
                  <a:schemeClr val="dk1"/>
                </a:solidFill>
              </a:rPr>
              <a:t>driven</a:t>
            </a:r>
            <a:r>
              <a:rPr lang="fr-CA" dirty="0">
                <a:solidFill>
                  <a:schemeClr val="dk1"/>
                </a:solidFill>
              </a:rPr>
              <a:t> </a:t>
            </a:r>
            <a:r>
              <a:rPr lang="fr-CA" dirty="0" err="1">
                <a:solidFill>
                  <a:schemeClr val="dk1"/>
                </a:solidFill>
              </a:rPr>
              <a:t>from</a:t>
            </a:r>
            <a:r>
              <a:rPr lang="fr-CA" dirty="0">
                <a:solidFill>
                  <a:schemeClr val="dk1"/>
                </a:solidFill>
              </a:rPr>
              <a:t> meeting </a:t>
            </a:r>
            <a:r>
              <a:rPr lang="fr-CA" dirty="0" err="1">
                <a:solidFill>
                  <a:schemeClr val="dk1"/>
                </a:solidFill>
              </a:rPr>
              <a:t>needs</a:t>
            </a:r>
            <a:r>
              <a:rPr lang="fr-CA" dirty="0">
                <a:solidFill>
                  <a:schemeClr val="dk1"/>
                </a:solidFill>
              </a:rPr>
              <a:t> (speech recognition, speech to </a:t>
            </a:r>
            <a:r>
              <a:rPr lang="fr-CA" dirty="0" err="1">
                <a:solidFill>
                  <a:schemeClr val="dk1"/>
                </a:solidFill>
              </a:rPr>
              <a:t>text</a:t>
            </a:r>
            <a:r>
              <a:rPr lang="fr-CA" dirty="0">
                <a:solidFill>
                  <a:schemeClr val="dk1"/>
                </a:solidFill>
              </a:rPr>
              <a:t>, </a:t>
            </a:r>
            <a:r>
              <a:rPr lang="fr-CA" dirty="0" err="1">
                <a:solidFill>
                  <a:schemeClr val="dk1"/>
                </a:solidFill>
              </a:rPr>
              <a:t>voice</a:t>
            </a:r>
            <a:r>
              <a:rPr lang="fr-CA" dirty="0">
                <a:solidFill>
                  <a:schemeClr val="dk1"/>
                </a:solidFill>
              </a:rPr>
              <a:t> assistants)</a:t>
            </a:r>
            <a:br>
              <a:rPr lang="fr-CA" dirty="0">
                <a:solidFill>
                  <a:schemeClr val="dk1"/>
                </a:solidFill>
              </a:rPr>
            </a:br>
            <a:r>
              <a:rPr lang="fr-CA" dirty="0">
                <a:solidFill>
                  <a:schemeClr val="dk1"/>
                </a:solidFill>
              </a:rPr>
              <a:t>* </a:t>
            </a:r>
            <a:r>
              <a:rPr lang="fr-CA" dirty="0" err="1">
                <a:solidFill>
                  <a:schemeClr val="dk1"/>
                </a:solidFill>
              </a:rPr>
              <a:t>Benefits</a:t>
            </a:r>
            <a:r>
              <a:rPr lang="fr-CA" dirty="0">
                <a:solidFill>
                  <a:schemeClr val="dk1"/>
                </a:solidFill>
              </a:rPr>
              <a:t> the </a:t>
            </a:r>
            <a:r>
              <a:rPr lang="fr-CA" dirty="0" err="1">
                <a:solidFill>
                  <a:schemeClr val="dk1"/>
                </a:solidFill>
              </a:rPr>
              <a:t>majority</a:t>
            </a:r>
            <a:endParaRPr dirty="0">
              <a:solidFill>
                <a:schemeClr val="dk1"/>
              </a:solidFill>
            </a:endParaRPr>
          </a:p>
          <a:p>
            <a:pPr marL="457200" lvl="0" indent="-298450" algn="l" rtl="0">
              <a:spcBef>
                <a:spcPts val="0"/>
              </a:spcBef>
              <a:spcAft>
                <a:spcPts val="0"/>
              </a:spcAft>
              <a:buClr>
                <a:schemeClr val="dk1"/>
              </a:buClr>
              <a:buSzPts val="1100"/>
              <a:buChar char="●"/>
            </a:pPr>
            <a:r>
              <a:rPr lang="fr-CA" dirty="0">
                <a:solidFill>
                  <a:schemeClr val="dk1"/>
                </a:solidFill>
              </a:rPr>
              <a:t>Supports the </a:t>
            </a:r>
            <a:r>
              <a:rPr lang="fr-CA" dirty="0" err="1">
                <a:solidFill>
                  <a:schemeClr val="dk1"/>
                </a:solidFill>
              </a:rPr>
              <a:t>spectrum</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Resilency</a:t>
            </a:r>
            <a:endParaRPr dirty="0">
              <a:solidFill>
                <a:schemeClr val="dk1"/>
              </a:solidFill>
            </a:endParaRPr>
          </a:p>
          <a:p>
            <a:pPr marL="0" lvl="0" indent="0" algn="l" rtl="0">
              <a:spcBef>
                <a:spcPts val="0"/>
              </a:spcBef>
              <a:spcAft>
                <a:spcPts val="0"/>
              </a:spcAft>
              <a:buClr>
                <a:srgbClr val="000000"/>
              </a:buClr>
              <a:buSzPts val="1100"/>
              <a:buFont typeface="Arial"/>
              <a:buNone/>
            </a:pPr>
            <a:r>
              <a:rPr lang="fr-CA" dirty="0">
                <a:solidFill>
                  <a:schemeClr val="dk1"/>
                </a:solidFill>
              </a:rPr>
              <a:t>EDGE | </a:t>
            </a:r>
            <a:r>
              <a:rPr lang="fr-CA" dirty="0" err="1">
                <a:solidFill>
                  <a:schemeClr val="dk1"/>
                </a:solidFill>
              </a:rPr>
              <a:t>Outliers</a:t>
            </a:r>
            <a:r>
              <a:rPr lang="fr-CA" dirty="0">
                <a:solidFill>
                  <a:schemeClr val="dk1"/>
                </a:solidFill>
              </a:rPr>
              <a:t> </a:t>
            </a:r>
            <a:endParaRPr dirty="0">
              <a:solidFill>
                <a:schemeClr val="dk1"/>
              </a:solidFill>
            </a:endParaRPr>
          </a:p>
          <a:p>
            <a:pPr marL="0" lvl="0" indent="0" algn="l" rtl="0">
              <a:spcBef>
                <a:spcPts val="0"/>
              </a:spcBef>
              <a:spcAft>
                <a:spcPts val="0"/>
              </a:spcAft>
              <a:buClr>
                <a:srgbClr val="000000"/>
              </a:buClr>
              <a:buSzPts val="1100"/>
              <a:buFont typeface="Arial"/>
              <a:buNone/>
            </a:pPr>
            <a:endParaRPr dirty="0">
              <a:solidFill>
                <a:schemeClr val="dk1"/>
              </a:solidFill>
            </a:endParaRPr>
          </a:p>
          <a:p>
            <a:pPr marL="457200" lvl="0" indent="-298450" algn="l" rtl="0">
              <a:spcBef>
                <a:spcPts val="0"/>
              </a:spcBef>
              <a:spcAft>
                <a:spcPts val="0"/>
              </a:spcAft>
              <a:buClr>
                <a:schemeClr val="dk1"/>
              </a:buClr>
              <a:buSzPts val="1100"/>
              <a:buChar char="-"/>
            </a:pPr>
            <a:r>
              <a:rPr lang="fr-CA" dirty="0">
                <a:solidFill>
                  <a:schemeClr val="dk1"/>
                </a:solidFill>
              </a:rPr>
              <a:t>How </a:t>
            </a:r>
            <a:r>
              <a:rPr lang="fr-CA" dirty="0" err="1">
                <a:solidFill>
                  <a:schemeClr val="dk1"/>
                </a:solidFill>
              </a:rPr>
              <a:t>many</a:t>
            </a:r>
            <a:r>
              <a:rPr lang="fr-CA" dirty="0">
                <a:solidFill>
                  <a:schemeClr val="dk1"/>
                </a:solidFill>
              </a:rPr>
              <a:t> of you </a:t>
            </a:r>
            <a:r>
              <a:rPr lang="fr-CA" dirty="0" err="1">
                <a:solidFill>
                  <a:schemeClr val="dk1"/>
                </a:solidFill>
              </a:rPr>
              <a:t>consider</a:t>
            </a:r>
            <a:r>
              <a:rPr lang="fr-CA" dirty="0">
                <a:solidFill>
                  <a:schemeClr val="dk1"/>
                </a:solidFill>
              </a:rPr>
              <a:t> </a:t>
            </a:r>
            <a:r>
              <a:rPr lang="fr-CA" dirty="0" err="1">
                <a:solidFill>
                  <a:schemeClr val="dk1"/>
                </a:solidFill>
              </a:rPr>
              <a:t>yourself</a:t>
            </a:r>
            <a:r>
              <a:rPr lang="fr-CA" dirty="0">
                <a:solidFill>
                  <a:schemeClr val="dk1"/>
                </a:solidFill>
              </a:rPr>
              <a:t> </a:t>
            </a:r>
            <a:r>
              <a:rPr lang="fr-CA" dirty="0" err="1">
                <a:solidFill>
                  <a:schemeClr val="dk1"/>
                </a:solidFill>
              </a:rPr>
              <a:t>average</a:t>
            </a:r>
            <a:r>
              <a:rPr lang="fr-CA" dirty="0">
                <a:solidFill>
                  <a:schemeClr val="dk1"/>
                </a:solidFill>
              </a:rPr>
              <a:t>? So </a:t>
            </a:r>
            <a:r>
              <a:rPr lang="fr-CA" dirty="0" err="1">
                <a:solidFill>
                  <a:schemeClr val="dk1"/>
                </a:solidFill>
              </a:rPr>
              <a:t>why</a:t>
            </a:r>
            <a:r>
              <a:rPr lang="fr-CA" dirty="0">
                <a:solidFill>
                  <a:schemeClr val="dk1"/>
                </a:solidFill>
              </a:rPr>
              <a:t> do </a:t>
            </a:r>
            <a:r>
              <a:rPr lang="fr-CA" dirty="0" err="1">
                <a:solidFill>
                  <a:schemeClr val="dk1"/>
                </a:solidFill>
              </a:rPr>
              <a:t>we</a:t>
            </a:r>
            <a:r>
              <a:rPr lang="fr-CA" dirty="0">
                <a:solidFill>
                  <a:schemeClr val="dk1"/>
                </a:solidFill>
              </a:rPr>
              <a:t> design for the </a:t>
            </a:r>
            <a:r>
              <a:rPr lang="fr-CA" dirty="0" err="1">
                <a:solidFill>
                  <a:schemeClr val="dk1"/>
                </a:solidFill>
              </a:rPr>
              <a:t>average</a:t>
            </a:r>
            <a:r>
              <a:rPr lang="fr-CA" dirty="0">
                <a:solidFill>
                  <a:schemeClr val="dk1"/>
                </a:solidFill>
              </a:rPr>
              <a:t>? </a:t>
            </a:r>
            <a:endParaRPr dirty="0">
              <a:solidFill>
                <a:schemeClr val="dk1"/>
              </a:solidFill>
            </a:endParaRPr>
          </a:p>
          <a:p>
            <a:pPr marL="457200" lvl="0" indent="-298450" algn="l" rtl="0">
              <a:spcBef>
                <a:spcPts val="0"/>
              </a:spcBef>
              <a:spcAft>
                <a:spcPts val="0"/>
              </a:spcAft>
              <a:buClr>
                <a:schemeClr val="dk1"/>
              </a:buClr>
              <a:buSzPts val="1100"/>
              <a:buChar char="-"/>
            </a:pPr>
            <a:r>
              <a:rPr lang="fr-CA" dirty="0">
                <a:solidFill>
                  <a:schemeClr val="dk1"/>
                </a:solidFill>
              </a:rPr>
              <a:t>Use inclusive </a:t>
            </a:r>
            <a:r>
              <a:rPr lang="fr-CA" dirty="0" err="1">
                <a:solidFill>
                  <a:schemeClr val="dk1"/>
                </a:solidFill>
              </a:rPr>
              <a:t>process</a:t>
            </a:r>
            <a:r>
              <a:rPr lang="fr-CA" dirty="0">
                <a:solidFill>
                  <a:schemeClr val="dk1"/>
                </a:solidFill>
              </a:rPr>
              <a:t> and </a:t>
            </a:r>
            <a:r>
              <a:rPr lang="fr-CA" dirty="0" err="1">
                <a:solidFill>
                  <a:schemeClr val="dk1"/>
                </a:solidFill>
              </a:rPr>
              <a:t>tools</a:t>
            </a:r>
            <a:r>
              <a:rPr lang="fr-CA" dirty="0">
                <a:solidFill>
                  <a:schemeClr val="dk1"/>
                </a:solidFill>
              </a:rPr>
              <a:t> - </a:t>
            </a:r>
            <a:r>
              <a:rPr lang="fr-CA" dirty="0" err="1">
                <a:solidFill>
                  <a:schemeClr val="dk1"/>
                </a:solidFill>
              </a:rPr>
              <a:t>get</a:t>
            </a:r>
            <a:r>
              <a:rPr lang="fr-CA" dirty="0">
                <a:solidFill>
                  <a:schemeClr val="dk1"/>
                </a:solidFill>
              </a:rPr>
              <a:t> experts to </a:t>
            </a:r>
            <a:r>
              <a:rPr lang="fr-CA" dirty="0" err="1">
                <a:solidFill>
                  <a:schemeClr val="dk1"/>
                </a:solidFill>
              </a:rPr>
              <a:t>make</a:t>
            </a:r>
            <a:r>
              <a:rPr lang="fr-CA" dirty="0">
                <a:solidFill>
                  <a:schemeClr val="dk1"/>
                </a:solidFill>
              </a:rPr>
              <a:t> the best solutions - talk to people to </a:t>
            </a:r>
            <a:r>
              <a:rPr lang="fr-CA" dirty="0" err="1">
                <a:solidFill>
                  <a:schemeClr val="dk1"/>
                </a:solidFill>
              </a:rPr>
              <a:t>find</a:t>
            </a:r>
            <a:r>
              <a:rPr lang="fr-CA" dirty="0">
                <a:solidFill>
                  <a:schemeClr val="dk1"/>
                </a:solidFill>
              </a:rPr>
              <a:t> out </a:t>
            </a:r>
            <a:r>
              <a:rPr lang="fr-CA" dirty="0" err="1">
                <a:solidFill>
                  <a:schemeClr val="dk1"/>
                </a:solidFill>
              </a:rPr>
              <a:t>what</a:t>
            </a:r>
            <a:r>
              <a:rPr lang="fr-CA" dirty="0">
                <a:solidFill>
                  <a:schemeClr val="dk1"/>
                </a:solidFill>
              </a:rPr>
              <a:t> </a:t>
            </a:r>
            <a:r>
              <a:rPr lang="fr-CA" dirty="0" err="1">
                <a:solidFill>
                  <a:schemeClr val="dk1"/>
                </a:solidFill>
              </a:rPr>
              <a:t>works</a:t>
            </a:r>
            <a:r>
              <a:rPr lang="fr-CA" dirty="0">
                <a:solidFill>
                  <a:schemeClr val="dk1"/>
                </a:solidFill>
              </a:rPr>
              <a:t> for them, and </a:t>
            </a:r>
            <a:r>
              <a:rPr lang="fr-CA" dirty="0" err="1">
                <a:solidFill>
                  <a:schemeClr val="dk1"/>
                </a:solidFill>
              </a:rPr>
              <a:t>what</a:t>
            </a:r>
            <a:r>
              <a:rPr lang="fr-CA" dirty="0">
                <a:solidFill>
                  <a:schemeClr val="dk1"/>
                </a:solidFill>
              </a:rPr>
              <a:t> conditions that </a:t>
            </a:r>
            <a:r>
              <a:rPr lang="fr-CA" dirty="0" err="1">
                <a:solidFill>
                  <a:schemeClr val="dk1"/>
                </a:solidFill>
              </a:rPr>
              <a:t>they</a:t>
            </a:r>
            <a:r>
              <a:rPr lang="fr-CA" dirty="0">
                <a:solidFill>
                  <a:schemeClr val="dk1"/>
                </a:solidFill>
              </a:rPr>
              <a:t> </a:t>
            </a:r>
            <a:r>
              <a:rPr lang="fr-CA" dirty="0" err="1">
                <a:solidFill>
                  <a:schemeClr val="dk1"/>
                </a:solidFill>
              </a:rPr>
              <a:t>might</a:t>
            </a:r>
            <a:r>
              <a:rPr lang="fr-CA" dirty="0">
                <a:solidFill>
                  <a:schemeClr val="dk1"/>
                </a:solidFill>
              </a:rPr>
              <a:t> </a:t>
            </a:r>
            <a:r>
              <a:rPr lang="fr-CA" dirty="0" err="1">
                <a:solidFill>
                  <a:schemeClr val="dk1"/>
                </a:solidFill>
              </a:rPr>
              <a:t>be</a:t>
            </a:r>
            <a:r>
              <a:rPr lang="fr-CA" dirty="0">
                <a:solidFill>
                  <a:schemeClr val="dk1"/>
                </a:solidFill>
              </a:rPr>
              <a:t> </a:t>
            </a:r>
            <a:r>
              <a:rPr lang="fr-CA" dirty="0" err="1">
                <a:solidFill>
                  <a:schemeClr val="dk1"/>
                </a:solidFill>
              </a:rPr>
              <a:t>using</a:t>
            </a:r>
            <a:r>
              <a:rPr lang="fr-CA" dirty="0">
                <a:solidFill>
                  <a:schemeClr val="dk1"/>
                </a:solidFill>
              </a:rPr>
              <a:t> them in? </a:t>
            </a:r>
            <a:endParaRPr dirty="0">
              <a:solidFill>
                <a:schemeClr val="dk1"/>
              </a:solidFill>
            </a:endParaRPr>
          </a:p>
          <a:p>
            <a:pPr marL="457200" lvl="0" indent="-298450" algn="l" rtl="0">
              <a:spcBef>
                <a:spcPts val="0"/>
              </a:spcBef>
              <a:spcAft>
                <a:spcPts val="0"/>
              </a:spcAft>
              <a:buClr>
                <a:schemeClr val="dk1"/>
              </a:buClr>
              <a:buSzPts val="1100"/>
              <a:buChar char="-"/>
            </a:pPr>
            <a:r>
              <a:rPr lang="fr-CA" dirty="0">
                <a:solidFill>
                  <a:schemeClr val="dk1"/>
                </a:solidFill>
              </a:rPr>
              <a:t>Have a </a:t>
            </a:r>
            <a:r>
              <a:rPr lang="fr-CA" dirty="0" err="1">
                <a:solidFill>
                  <a:schemeClr val="dk1"/>
                </a:solidFill>
              </a:rPr>
              <a:t>broader</a:t>
            </a:r>
            <a:r>
              <a:rPr lang="fr-CA" dirty="0">
                <a:solidFill>
                  <a:schemeClr val="dk1"/>
                </a:solidFill>
              </a:rPr>
              <a:t> </a:t>
            </a:r>
            <a:r>
              <a:rPr lang="fr-CA" dirty="0" err="1">
                <a:solidFill>
                  <a:schemeClr val="dk1"/>
                </a:solidFill>
              </a:rPr>
              <a:t>benefitical</a:t>
            </a:r>
            <a:r>
              <a:rPr lang="fr-CA" dirty="0">
                <a:solidFill>
                  <a:schemeClr val="dk1"/>
                </a:solidFill>
              </a:rPr>
              <a:t> impact - </a:t>
            </a:r>
            <a:r>
              <a:rPr lang="fr-CA" dirty="0" err="1">
                <a:solidFill>
                  <a:schemeClr val="dk1"/>
                </a:solidFill>
              </a:rPr>
              <a:t>solve</a:t>
            </a:r>
            <a:r>
              <a:rPr lang="fr-CA" dirty="0">
                <a:solidFill>
                  <a:schemeClr val="dk1"/>
                </a:solidFill>
              </a:rPr>
              <a:t> for </a:t>
            </a:r>
            <a:r>
              <a:rPr lang="fr-CA" dirty="0" err="1">
                <a:solidFill>
                  <a:schemeClr val="dk1"/>
                </a:solidFill>
              </a:rPr>
              <a:t>everyone</a:t>
            </a:r>
            <a:r>
              <a:rPr lang="fr-CA" dirty="0">
                <a:solidFill>
                  <a:schemeClr val="dk1"/>
                </a:solidFill>
              </a:rPr>
              <a:t>, the goal is to </a:t>
            </a:r>
            <a:r>
              <a:rPr lang="fr-CA" dirty="0" err="1">
                <a:solidFill>
                  <a:schemeClr val="dk1"/>
                </a:solidFill>
              </a:rPr>
              <a:t>be</a:t>
            </a:r>
            <a:r>
              <a:rPr lang="fr-CA" dirty="0">
                <a:solidFill>
                  <a:schemeClr val="dk1"/>
                </a:solidFill>
              </a:rPr>
              <a:t> </a:t>
            </a:r>
            <a:r>
              <a:rPr lang="fr-CA" dirty="0" err="1">
                <a:solidFill>
                  <a:schemeClr val="dk1"/>
                </a:solidFill>
              </a:rPr>
              <a:t>better</a:t>
            </a:r>
            <a:r>
              <a:rPr lang="fr-CA" dirty="0">
                <a:solidFill>
                  <a:schemeClr val="dk1"/>
                </a:solidFill>
              </a:rPr>
              <a:t> </a:t>
            </a:r>
            <a:r>
              <a:rPr lang="fr-CA" dirty="0" err="1">
                <a:solidFill>
                  <a:schemeClr val="dk1"/>
                </a:solidFill>
              </a:rPr>
              <a:t>than</a:t>
            </a:r>
            <a:r>
              <a:rPr lang="fr-CA" dirty="0">
                <a:solidFill>
                  <a:schemeClr val="dk1"/>
                </a:solidFill>
              </a:rPr>
              <a:t> </a:t>
            </a:r>
            <a:r>
              <a:rPr lang="fr-CA" dirty="0" err="1">
                <a:solidFill>
                  <a:schemeClr val="dk1"/>
                </a:solidFill>
              </a:rPr>
              <a:t>yesterday</a:t>
            </a:r>
            <a:r>
              <a:rPr lang="fr-CA" dirty="0">
                <a:solidFill>
                  <a:schemeClr val="dk1"/>
                </a:solidFill>
              </a:rPr>
              <a:t>.</a:t>
            </a:r>
            <a:endParaRPr dirty="0">
              <a:solidFill>
                <a:schemeClr val="dk1"/>
              </a:solidFill>
            </a:endParaRPr>
          </a:p>
        </p:txBody>
      </p:sp>
    </p:spTree>
    <p:extLst>
      <p:ext uri="{BB962C8B-B14F-4D97-AF65-F5344CB8AC3E}">
        <p14:creationId xmlns:p14="http://schemas.microsoft.com/office/powerpoint/2010/main" val="916576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ffd360743_0_1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4ffd360743_0_1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1387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ffd360743_0_1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ffd360743_0_1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err="1">
                <a:solidFill>
                  <a:schemeClr val="dk1"/>
                </a:solidFill>
              </a:rPr>
              <a:t>While</a:t>
            </a:r>
            <a:r>
              <a:rPr lang="fr-CA" dirty="0">
                <a:solidFill>
                  <a:schemeClr val="dk1"/>
                </a:solidFill>
              </a:rPr>
              <a:t> inclusive design </a:t>
            </a:r>
            <a:r>
              <a:rPr lang="fr-CA" dirty="0" err="1">
                <a:solidFill>
                  <a:schemeClr val="dk1"/>
                </a:solidFill>
              </a:rPr>
              <a:t>considers</a:t>
            </a:r>
            <a:r>
              <a:rPr lang="fr-CA" dirty="0">
                <a:solidFill>
                  <a:schemeClr val="dk1"/>
                </a:solidFill>
              </a:rPr>
              <a:t> </a:t>
            </a:r>
            <a:r>
              <a:rPr lang="fr-CA" dirty="0" err="1">
                <a:solidFill>
                  <a:schemeClr val="dk1"/>
                </a:solidFill>
              </a:rPr>
              <a:t>from</a:t>
            </a:r>
            <a:r>
              <a:rPr lang="fr-CA" dirty="0">
                <a:solidFill>
                  <a:schemeClr val="dk1"/>
                </a:solidFill>
              </a:rPr>
              <a:t> the </a:t>
            </a:r>
            <a:r>
              <a:rPr lang="fr-CA" dirty="0" err="1">
                <a:solidFill>
                  <a:schemeClr val="dk1"/>
                </a:solidFill>
              </a:rPr>
              <a:t>very</a:t>
            </a:r>
            <a:r>
              <a:rPr lang="fr-CA" dirty="0">
                <a:solidFill>
                  <a:schemeClr val="dk1"/>
                </a:solidFill>
              </a:rPr>
              <a:t> </a:t>
            </a:r>
            <a:r>
              <a:rPr lang="fr-CA" dirty="0" err="1">
                <a:solidFill>
                  <a:schemeClr val="dk1"/>
                </a:solidFill>
              </a:rPr>
              <a:t>beginning</a:t>
            </a:r>
            <a:r>
              <a:rPr lang="fr-CA" dirty="0">
                <a:solidFill>
                  <a:schemeClr val="dk1"/>
                </a:solidFill>
              </a:rPr>
              <a:t> how something </a:t>
            </a:r>
            <a:r>
              <a:rPr lang="fr-CA" dirty="0" err="1">
                <a:solidFill>
                  <a:schemeClr val="dk1"/>
                </a:solidFill>
              </a:rPr>
              <a:t>might</a:t>
            </a:r>
            <a:r>
              <a:rPr lang="fr-CA" dirty="0">
                <a:solidFill>
                  <a:schemeClr val="dk1"/>
                </a:solidFill>
              </a:rPr>
              <a:t> </a:t>
            </a:r>
            <a:r>
              <a:rPr lang="fr-CA" dirty="0" err="1">
                <a:solidFill>
                  <a:schemeClr val="dk1"/>
                </a:solidFill>
              </a:rPr>
              <a:t>be</a:t>
            </a:r>
            <a:r>
              <a:rPr lang="fr-CA" dirty="0">
                <a:solidFill>
                  <a:schemeClr val="dk1"/>
                </a:solidFill>
              </a:rPr>
              <a:t> </a:t>
            </a:r>
            <a:r>
              <a:rPr lang="fr-CA" dirty="0" err="1">
                <a:solidFill>
                  <a:schemeClr val="dk1"/>
                </a:solidFill>
              </a:rPr>
              <a:t>easily</a:t>
            </a:r>
            <a:r>
              <a:rPr lang="fr-CA" dirty="0">
                <a:solidFill>
                  <a:schemeClr val="dk1"/>
                </a:solidFill>
              </a:rPr>
              <a:t> </a:t>
            </a:r>
            <a:r>
              <a:rPr lang="fr-CA" dirty="0" err="1">
                <a:solidFill>
                  <a:schemeClr val="dk1"/>
                </a:solidFill>
              </a:rPr>
              <a:t>useful</a:t>
            </a:r>
            <a:r>
              <a:rPr lang="fr-CA" dirty="0">
                <a:solidFill>
                  <a:schemeClr val="dk1"/>
                </a:solidFill>
              </a:rPr>
              <a:t> and </a:t>
            </a:r>
            <a:r>
              <a:rPr lang="fr-CA" dirty="0" err="1">
                <a:solidFill>
                  <a:schemeClr val="dk1"/>
                </a:solidFill>
              </a:rPr>
              <a:t>enjoyable</a:t>
            </a:r>
            <a:r>
              <a:rPr lang="fr-CA" dirty="0">
                <a:solidFill>
                  <a:schemeClr val="dk1"/>
                </a:solidFill>
              </a:rPr>
              <a:t> for as </a:t>
            </a:r>
            <a:r>
              <a:rPr lang="fr-CA" dirty="0" err="1">
                <a:solidFill>
                  <a:schemeClr val="dk1"/>
                </a:solidFill>
              </a:rPr>
              <a:t>many</a:t>
            </a:r>
            <a:r>
              <a:rPr lang="fr-CA" dirty="0">
                <a:solidFill>
                  <a:schemeClr val="dk1"/>
                </a:solidFill>
              </a:rPr>
              <a:t> </a:t>
            </a:r>
            <a:r>
              <a:rPr lang="fr-CA" dirty="0" err="1">
                <a:solidFill>
                  <a:schemeClr val="dk1"/>
                </a:solidFill>
              </a:rPr>
              <a:t>individuals</a:t>
            </a:r>
            <a:r>
              <a:rPr lang="fr-CA" dirty="0">
                <a:solidFill>
                  <a:schemeClr val="dk1"/>
                </a:solidFill>
              </a:rPr>
              <a:t> as possible, </a:t>
            </a:r>
            <a:r>
              <a:rPr lang="fr-CA" dirty="0" err="1">
                <a:solidFill>
                  <a:schemeClr val="dk1"/>
                </a:solidFill>
              </a:rPr>
              <a:t>accessibility</a:t>
            </a:r>
            <a:r>
              <a:rPr lang="fr-CA" dirty="0">
                <a:solidFill>
                  <a:schemeClr val="dk1"/>
                </a:solidFill>
              </a:rPr>
              <a:t> </a:t>
            </a:r>
            <a:r>
              <a:rPr lang="fr-CA" dirty="0" err="1">
                <a:solidFill>
                  <a:schemeClr val="dk1"/>
                </a:solidFill>
              </a:rPr>
              <a:t>traditionally</a:t>
            </a:r>
            <a:r>
              <a:rPr lang="fr-CA" dirty="0">
                <a:solidFill>
                  <a:schemeClr val="dk1"/>
                </a:solidFill>
              </a:rPr>
              <a:t> </a:t>
            </a:r>
            <a:r>
              <a:rPr lang="fr-CA" dirty="0" err="1">
                <a:solidFill>
                  <a:schemeClr val="dk1"/>
                </a:solidFill>
              </a:rPr>
              <a:t>means</a:t>
            </a:r>
            <a:r>
              <a:rPr lang="fr-CA" dirty="0">
                <a:solidFill>
                  <a:schemeClr val="dk1"/>
                </a:solidFill>
              </a:rPr>
              <a:t> </a:t>
            </a:r>
            <a:r>
              <a:rPr lang="fr-CA" dirty="0" err="1">
                <a:solidFill>
                  <a:schemeClr val="dk1"/>
                </a:solidFill>
              </a:rPr>
              <a:t>making</a:t>
            </a:r>
            <a:r>
              <a:rPr lang="fr-CA" dirty="0">
                <a:solidFill>
                  <a:schemeClr val="dk1"/>
                </a:solidFill>
              </a:rPr>
              <a:t> </a:t>
            </a:r>
            <a:r>
              <a:rPr lang="fr-CA" dirty="0" err="1">
                <a:solidFill>
                  <a:schemeClr val="dk1"/>
                </a:solidFill>
              </a:rPr>
              <a:t>special</a:t>
            </a:r>
            <a:r>
              <a:rPr lang="fr-CA" dirty="0">
                <a:solidFill>
                  <a:schemeClr val="dk1"/>
                </a:solidFill>
              </a:rPr>
              <a:t> </a:t>
            </a:r>
            <a:r>
              <a:rPr lang="fr-CA" dirty="0" err="1">
                <a:solidFill>
                  <a:schemeClr val="dk1"/>
                </a:solidFill>
              </a:rPr>
              <a:t>considerations</a:t>
            </a:r>
            <a:r>
              <a:rPr lang="fr-CA" dirty="0">
                <a:solidFill>
                  <a:schemeClr val="dk1"/>
                </a:solidFill>
              </a:rPr>
              <a:t> for people with </a:t>
            </a:r>
            <a:r>
              <a:rPr lang="fr-CA" dirty="0" err="1">
                <a:solidFill>
                  <a:schemeClr val="dk1"/>
                </a:solidFill>
              </a:rPr>
              <a:t>disabilities</a:t>
            </a:r>
            <a:r>
              <a:rPr lang="fr-CA" dirty="0">
                <a:solidFill>
                  <a:schemeClr val="dk1"/>
                </a:solidFill>
              </a:rPr>
              <a:t>. </a:t>
            </a:r>
            <a:r>
              <a:rPr lang="fr-CA" dirty="0" err="1">
                <a:solidFill>
                  <a:schemeClr val="dk1"/>
                </a:solidFill>
              </a:rPr>
              <a:t>It’s</a:t>
            </a:r>
            <a:r>
              <a:rPr lang="fr-CA" dirty="0">
                <a:solidFill>
                  <a:schemeClr val="dk1"/>
                </a:solidFill>
              </a:rPr>
              <a:t> the </a:t>
            </a:r>
            <a:r>
              <a:rPr lang="fr-CA" dirty="0" err="1">
                <a:solidFill>
                  <a:schemeClr val="dk1"/>
                </a:solidFill>
              </a:rPr>
              <a:t>difference</a:t>
            </a:r>
            <a:r>
              <a:rPr lang="fr-CA" dirty="0">
                <a:solidFill>
                  <a:schemeClr val="dk1"/>
                </a:solidFill>
              </a:rPr>
              <a:t> </a:t>
            </a:r>
            <a:r>
              <a:rPr lang="fr-CA" dirty="0" err="1">
                <a:solidFill>
                  <a:schemeClr val="dk1"/>
                </a:solidFill>
              </a:rPr>
              <a:t>between</a:t>
            </a:r>
            <a:r>
              <a:rPr lang="fr-CA" dirty="0">
                <a:solidFill>
                  <a:schemeClr val="dk1"/>
                </a:solidFill>
              </a:rPr>
              <a:t> </a:t>
            </a:r>
            <a:r>
              <a:rPr lang="fr-CA" dirty="0" err="1">
                <a:solidFill>
                  <a:schemeClr val="dk1"/>
                </a:solidFill>
              </a:rPr>
              <a:t>designing</a:t>
            </a:r>
            <a:r>
              <a:rPr lang="fr-CA" dirty="0">
                <a:solidFill>
                  <a:schemeClr val="dk1"/>
                </a:solidFill>
              </a:rPr>
              <a:t> a </a:t>
            </a:r>
            <a:r>
              <a:rPr lang="fr-CA" dirty="0" err="1">
                <a:solidFill>
                  <a:schemeClr val="dk1"/>
                </a:solidFill>
              </a:rPr>
              <a:t>watch</a:t>
            </a:r>
            <a:r>
              <a:rPr lang="fr-CA" dirty="0">
                <a:solidFill>
                  <a:schemeClr val="dk1"/>
                </a:solidFill>
              </a:rPr>
              <a:t> that </a:t>
            </a:r>
            <a:r>
              <a:rPr lang="fr-CA" dirty="0" err="1">
                <a:solidFill>
                  <a:schemeClr val="dk1"/>
                </a:solidFill>
              </a:rPr>
              <a:t>can</a:t>
            </a:r>
            <a:r>
              <a:rPr lang="fr-CA" dirty="0">
                <a:solidFill>
                  <a:schemeClr val="dk1"/>
                </a:solidFill>
              </a:rPr>
              <a:t> </a:t>
            </a:r>
            <a:r>
              <a:rPr lang="fr-CA" dirty="0" err="1">
                <a:solidFill>
                  <a:schemeClr val="dk1"/>
                </a:solidFill>
              </a:rPr>
              <a:t>be</a:t>
            </a:r>
            <a:r>
              <a:rPr lang="fr-CA" dirty="0">
                <a:solidFill>
                  <a:schemeClr val="dk1"/>
                </a:solidFill>
              </a:rPr>
              <a:t> </a:t>
            </a:r>
            <a:r>
              <a:rPr lang="fr-CA" dirty="0" err="1">
                <a:solidFill>
                  <a:schemeClr val="dk1"/>
                </a:solidFill>
              </a:rPr>
              <a:t>read</a:t>
            </a:r>
            <a:r>
              <a:rPr lang="fr-CA" dirty="0">
                <a:solidFill>
                  <a:schemeClr val="dk1"/>
                </a:solidFill>
              </a:rPr>
              <a:t> by </a:t>
            </a:r>
            <a:r>
              <a:rPr lang="fr-CA" dirty="0" err="1">
                <a:solidFill>
                  <a:schemeClr val="dk1"/>
                </a:solidFill>
              </a:rPr>
              <a:t>touch</a:t>
            </a:r>
            <a:r>
              <a:rPr lang="fr-CA" dirty="0">
                <a:solidFill>
                  <a:schemeClr val="dk1"/>
                </a:solidFill>
              </a:rPr>
              <a:t> or </a:t>
            </a:r>
            <a:r>
              <a:rPr lang="fr-CA" dirty="0" err="1">
                <a:solidFill>
                  <a:schemeClr val="dk1"/>
                </a:solidFill>
              </a:rPr>
              <a:t>sight</a:t>
            </a:r>
            <a:r>
              <a:rPr lang="fr-CA" dirty="0">
                <a:solidFill>
                  <a:schemeClr val="dk1"/>
                </a:solidFill>
              </a:rPr>
              <a:t>, and </a:t>
            </a:r>
            <a:r>
              <a:rPr lang="fr-CA" dirty="0" err="1">
                <a:solidFill>
                  <a:schemeClr val="dk1"/>
                </a:solidFill>
              </a:rPr>
              <a:t>taking</a:t>
            </a:r>
            <a:r>
              <a:rPr lang="fr-CA" dirty="0">
                <a:solidFill>
                  <a:schemeClr val="dk1"/>
                </a:solidFill>
              </a:rPr>
              <a:t> a standard </a:t>
            </a:r>
            <a:r>
              <a:rPr lang="fr-CA" dirty="0" err="1">
                <a:solidFill>
                  <a:schemeClr val="dk1"/>
                </a:solidFill>
              </a:rPr>
              <a:t>analog</a:t>
            </a:r>
            <a:r>
              <a:rPr lang="fr-CA" dirty="0">
                <a:solidFill>
                  <a:schemeClr val="dk1"/>
                </a:solidFill>
              </a:rPr>
              <a:t> </a:t>
            </a:r>
            <a:r>
              <a:rPr lang="fr-CA" dirty="0" err="1">
                <a:solidFill>
                  <a:schemeClr val="dk1"/>
                </a:solidFill>
              </a:rPr>
              <a:t>watch</a:t>
            </a:r>
            <a:r>
              <a:rPr lang="fr-CA" dirty="0">
                <a:solidFill>
                  <a:schemeClr val="dk1"/>
                </a:solidFill>
              </a:rPr>
              <a:t> and </a:t>
            </a:r>
            <a:r>
              <a:rPr lang="fr-CA" dirty="0" err="1">
                <a:solidFill>
                  <a:schemeClr val="dk1"/>
                </a:solidFill>
              </a:rPr>
              <a:t>adding</a:t>
            </a:r>
            <a:r>
              <a:rPr lang="fr-CA" dirty="0">
                <a:solidFill>
                  <a:schemeClr val="dk1"/>
                </a:solidFill>
              </a:rPr>
              <a:t> braille </a:t>
            </a:r>
            <a:r>
              <a:rPr lang="fr-CA" dirty="0" err="1">
                <a:solidFill>
                  <a:schemeClr val="dk1"/>
                </a:solidFill>
              </a:rPr>
              <a:t>instead</a:t>
            </a:r>
            <a:r>
              <a:rPr lang="fr-CA" dirty="0">
                <a:solidFill>
                  <a:schemeClr val="dk1"/>
                </a:solidFill>
              </a:rPr>
              <a:t> of </a:t>
            </a:r>
            <a:r>
              <a:rPr lang="fr-CA" dirty="0" err="1">
                <a:solidFill>
                  <a:schemeClr val="dk1"/>
                </a:solidFill>
              </a:rPr>
              <a:t>numbers</a:t>
            </a:r>
            <a:r>
              <a:rPr lang="fr-CA" dirty="0">
                <a:solidFill>
                  <a:schemeClr val="dk1"/>
                </a:solidFill>
              </a:rPr>
              <a:t>. The first </a:t>
            </a:r>
            <a:r>
              <a:rPr lang="fr-CA" dirty="0" err="1">
                <a:solidFill>
                  <a:schemeClr val="dk1"/>
                </a:solidFill>
              </a:rPr>
              <a:t>example</a:t>
            </a:r>
            <a:r>
              <a:rPr lang="fr-CA" dirty="0">
                <a:solidFill>
                  <a:schemeClr val="dk1"/>
                </a:solidFill>
              </a:rPr>
              <a:t> </a:t>
            </a:r>
            <a:r>
              <a:rPr lang="fr-CA" dirty="0" err="1">
                <a:solidFill>
                  <a:schemeClr val="dk1"/>
                </a:solidFill>
              </a:rPr>
              <a:t>considers</a:t>
            </a:r>
            <a:r>
              <a:rPr lang="fr-CA" dirty="0">
                <a:solidFill>
                  <a:schemeClr val="dk1"/>
                </a:solidFill>
              </a:rPr>
              <a:t> the </a:t>
            </a:r>
            <a:r>
              <a:rPr lang="fr-CA" dirty="0" err="1">
                <a:solidFill>
                  <a:schemeClr val="dk1"/>
                </a:solidFill>
              </a:rPr>
              <a:t>functionality</a:t>
            </a:r>
            <a:r>
              <a:rPr lang="fr-CA" dirty="0">
                <a:solidFill>
                  <a:schemeClr val="dk1"/>
                </a:solidFill>
              </a:rPr>
              <a:t> and beauty of a </a:t>
            </a:r>
            <a:r>
              <a:rPr lang="fr-CA" dirty="0" err="1">
                <a:solidFill>
                  <a:schemeClr val="dk1"/>
                </a:solidFill>
              </a:rPr>
              <a:t>watch</a:t>
            </a:r>
            <a:r>
              <a:rPr lang="fr-CA" dirty="0">
                <a:solidFill>
                  <a:schemeClr val="dk1"/>
                </a:solidFill>
              </a:rPr>
              <a:t> that </a:t>
            </a:r>
            <a:r>
              <a:rPr lang="fr-CA" dirty="0" err="1">
                <a:solidFill>
                  <a:schemeClr val="dk1"/>
                </a:solidFill>
              </a:rPr>
              <a:t>doesn’t</a:t>
            </a:r>
            <a:r>
              <a:rPr lang="fr-CA" dirty="0">
                <a:solidFill>
                  <a:schemeClr val="dk1"/>
                </a:solidFill>
              </a:rPr>
              <a:t> </a:t>
            </a:r>
            <a:r>
              <a:rPr lang="fr-CA" dirty="0" err="1">
                <a:solidFill>
                  <a:schemeClr val="dk1"/>
                </a:solidFill>
              </a:rPr>
              <a:t>require</a:t>
            </a:r>
            <a:r>
              <a:rPr lang="fr-CA" dirty="0">
                <a:solidFill>
                  <a:schemeClr val="dk1"/>
                </a:solidFill>
              </a:rPr>
              <a:t> </a:t>
            </a:r>
            <a:r>
              <a:rPr lang="fr-CA" dirty="0" err="1">
                <a:solidFill>
                  <a:schemeClr val="dk1"/>
                </a:solidFill>
              </a:rPr>
              <a:t>sight</a:t>
            </a:r>
            <a:r>
              <a:rPr lang="fr-CA" dirty="0">
                <a:solidFill>
                  <a:schemeClr val="dk1"/>
                </a:solidFill>
              </a:rPr>
              <a:t>, </a:t>
            </a:r>
            <a:r>
              <a:rPr lang="fr-CA" dirty="0" err="1">
                <a:solidFill>
                  <a:schemeClr val="dk1"/>
                </a:solidFill>
              </a:rPr>
              <a:t>while</a:t>
            </a:r>
            <a:r>
              <a:rPr lang="fr-CA" dirty="0">
                <a:solidFill>
                  <a:schemeClr val="dk1"/>
                </a:solidFill>
              </a:rPr>
              <a:t> the second </a:t>
            </a:r>
            <a:r>
              <a:rPr lang="fr-CA" dirty="0" err="1">
                <a:solidFill>
                  <a:schemeClr val="dk1"/>
                </a:solidFill>
              </a:rPr>
              <a:t>example</a:t>
            </a:r>
            <a:r>
              <a:rPr lang="fr-CA" dirty="0">
                <a:solidFill>
                  <a:schemeClr val="dk1"/>
                </a:solidFill>
              </a:rPr>
              <a:t> tries to </a:t>
            </a:r>
            <a:r>
              <a:rPr lang="fr-CA" dirty="0" err="1">
                <a:solidFill>
                  <a:schemeClr val="dk1"/>
                </a:solidFill>
              </a:rPr>
              <a:t>take</a:t>
            </a:r>
            <a:r>
              <a:rPr lang="fr-CA" dirty="0">
                <a:solidFill>
                  <a:schemeClr val="dk1"/>
                </a:solidFill>
              </a:rPr>
              <a:t> something </a:t>
            </a:r>
            <a:r>
              <a:rPr lang="fr-CA" dirty="0" err="1">
                <a:solidFill>
                  <a:schemeClr val="dk1"/>
                </a:solidFill>
              </a:rPr>
              <a:t>designed</a:t>
            </a:r>
            <a:r>
              <a:rPr lang="fr-CA" dirty="0">
                <a:solidFill>
                  <a:schemeClr val="dk1"/>
                </a:solidFill>
              </a:rPr>
              <a:t> for vision and </a:t>
            </a:r>
            <a:r>
              <a:rPr lang="fr-CA" dirty="0" err="1">
                <a:solidFill>
                  <a:schemeClr val="dk1"/>
                </a:solidFill>
              </a:rPr>
              <a:t>make</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work</a:t>
            </a:r>
            <a:r>
              <a:rPr lang="fr-CA" dirty="0">
                <a:solidFill>
                  <a:schemeClr val="dk1"/>
                </a:solidFill>
              </a:rPr>
              <a:t> for </a:t>
            </a:r>
            <a:r>
              <a:rPr lang="fr-CA" dirty="0" err="1">
                <a:solidFill>
                  <a:schemeClr val="dk1"/>
                </a:solidFill>
              </a:rPr>
              <a:t>touch</a:t>
            </a:r>
            <a:r>
              <a:rPr lang="fr-CA" dirty="0">
                <a:solidFill>
                  <a:schemeClr val="dk1"/>
                </a:solidFill>
              </a:rPr>
              <a:t> </a:t>
            </a:r>
            <a:r>
              <a:rPr lang="fr-CA" dirty="0" err="1">
                <a:solidFill>
                  <a:schemeClr val="dk1"/>
                </a:solidFill>
              </a:rPr>
              <a:t>without</a:t>
            </a:r>
            <a:r>
              <a:rPr lang="fr-CA" dirty="0">
                <a:solidFill>
                  <a:schemeClr val="dk1"/>
                </a:solidFill>
              </a:rPr>
              <a:t> </a:t>
            </a:r>
            <a:r>
              <a:rPr lang="fr-CA" dirty="0" err="1">
                <a:solidFill>
                  <a:schemeClr val="dk1"/>
                </a:solidFill>
              </a:rPr>
              <a:t>addressing</a:t>
            </a:r>
            <a:r>
              <a:rPr lang="fr-CA" dirty="0">
                <a:solidFill>
                  <a:schemeClr val="dk1"/>
                </a:solidFill>
              </a:rPr>
              <a:t> </a:t>
            </a:r>
            <a:r>
              <a:rPr lang="fr-CA" dirty="0" err="1">
                <a:solidFill>
                  <a:schemeClr val="dk1"/>
                </a:solidFill>
              </a:rPr>
              <a:t>some</a:t>
            </a:r>
            <a:r>
              <a:rPr lang="fr-CA" dirty="0">
                <a:solidFill>
                  <a:schemeClr val="dk1"/>
                </a:solidFill>
              </a:rPr>
              <a:t> of the </a:t>
            </a:r>
            <a:r>
              <a:rPr lang="fr-CA" dirty="0" err="1">
                <a:solidFill>
                  <a:schemeClr val="dk1"/>
                </a:solidFill>
              </a:rPr>
              <a:t>problems</a:t>
            </a:r>
            <a:r>
              <a:rPr lang="fr-CA" dirty="0">
                <a:solidFill>
                  <a:schemeClr val="dk1"/>
                </a:solidFill>
              </a:rPr>
              <a:t> this modification </a:t>
            </a:r>
            <a:r>
              <a:rPr lang="fr-CA" dirty="0" err="1">
                <a:solidFill>
                  <a:schemeClr val="dk1"/>
                </a:solidFill>
              </a:rPr>
              <a:t>creates</a:t>
            </a:r>
            <a:r>
              <a:rPr lang="fr-CA" dirty="0">
                <a:solidFill>
                  <a:schemeClr val="dk1"/>
                </a:solidFill>
              </a:rPr>
              <a:t>.</a:t>
            </a:r>
            <a:endParaRPr dirty="0">
              <a:solidFill>
                <a:schemeClr val="dk1"/>
              </a:solidFill>
            </a:endParaRPr>
          </a:p>
          <a:p>
            <a:pPr marL="0" lvl="0" indent="0" algn="l" rtl="0">
              <a:spcBef>
                <a:spcPts val="1300"/>
              </a:spcBef>
              <a:spcAft>
                <a:spcPts val="0"/>
              </a:spcAft>
              <a:buClr>
                <a:schemeClr val="dk1"/>
              </a:buClr>
              <a:buSzPts val="1100"/>
              <a:buFont typeface="Arial"/>
              <a:buNone/>
            </a:pPr>
            <a:r>
              <a:rPr lang="fr-CA" dirty="0" err="1">
                <a:solidFill>
                  <a:schemeClr val="dk1"/>
                </a:solidFill>
              </a:rPr>
              <a:t>Unlike</a:t>
            </a:r>
            <a:r>
              <a:rPr lang="fr-CA" dirty="0">
                <a:solidFill>
                  <a:schemeClr val="dk1"/>
                </a:solidFill>
              </a:rPr>
              <a:t> </a:t>
            </a:r>
            <a:r>
              <a:rPr lang="fr-CA" dirty="0" err="1">
                <a:solidFill>
                  <a:schemeClr val="dk1"/>
                </a:solidFill>
              </a:rPr>
              <a:t>assistive</a:t>
            </a:r>
            <a:r>
              <a:rPr lang="fr-CA" dirty="0">
                <a:solidFill>
                  <a:schemeClr val="dk1"/>
                </a:solidFill>
              </a:rPr>
              <a:t> </a:t>
            </a:r>
            <a:r>
              <a:rPr lang="fr-CA" dirty="0" err="1">
                <a:solidFill>
                  <a:schemeClr val="dk1"/>
                </a:solidFill>
              </a:rPr>
              <a:t>devices</a:t>
            </a:r>
            <a:r>
              <a:rPr lang="fr-CA" dirty="0">
                <a:solidFill>
                  <a:schemeClr val="dk1"/>
                </a:solidFill>
              </a:rPr>
              <a:t>, inclusive design </a:t>
            </a:r>
            <a:r>
              <a:rPr lang="fr-CA" dirty="0" err="1">
                <a:solidFill>
                  <a:schemeClr val="dk1"/>
                </a:solidFill>
              </a:rPr>
              <a:t>doesn’t</a:t>
            </a:r>
            <a:r>
              <a:rPr lang="fr-CA" dirty="0">
                <a:solidFill>
                  <a:schemeClr val="dk1"/>
                </a:solidFill>
              </a:rPr>
              <a:t> </a:t>
            </a:r>
            <a:r>
              <a:rPr lang="fr-CA" dirty="0" err="1">
                <a:solidFill>
                  <a:schemeClr val="dk1"/>
                </a:solidFill>
              </a:rPr>
              <a:t>specifically</a:t>
            </a:r>
            <a:r>
              <a:rPr lang="fr-CA" dirty="0">
                <a:solidFill>
                  <a:schemeClr val="dk1"/>
                </a:solidFill>
              </a:rPr>
              <a:t> </a:t>
            </a:r>
            <a:r>
              <a:rPr lang="fr-CA" dirty="0" err="1">
                <a:solidFill>
                  <a:schemeClr val="dk1"/>
                </a:solidFill>
              </a:rPr>
              <a:t>target</a:t>
            </a:r>
            <a:r>
              <a:rPr lang="fr-CA" dirty="0">
                <a:solidFill>
                  <a:schemeClr val="dk1"/>
                </a:solidFill>
              </a:rPr>
              <a:t> people with </a:t>
            </a:r>
            <a:r>
              <a:rPr lang="fr-CA" dirty="0" err="1">
                <a:solidFill>
                  <a:schemeClr val="dk1"/>
                </a:solidFill>
              </a:rPr>
              <a:t>disabilities</a:t>
            </a:r>
            <a:r>
              <a:rPr lang="fr-CA" dirty="0">
                <a:solidFill>
                  <a:schemeClr val="dk1"/>
                </a:solidFill>
              </a:rPr>
              <a:t>. </a:t>
            </a:r>
            <a:r>
              <a:rPr lang="fr-CA" dirty="0" err="1">
                <a:solidFill>
                  <a:schemeClr val="dk1"/>
                </a:solidFill>
              </a:rPr>
              <a:t>While</a:t>
            </a:r>
            <a:r>
              <a:rPr lang="fr-CA" dirty="0">
                <a:solidFill>
                  <a:schemeClr val="dk1"/>
                </a:solidFill>
              </a:rPr>
              <a:t> </a:t>
            </a:r>
            <a:r>
              <a:rPr lang="fr-CA" dirty="0" err="1">
                <a:solidFill>
                  <a:schemeClr val="dk1"/>
                </a:solidFill>
              </a:rPr>
              <a:t>assistive</a:t>
            </a:r>
            <a:r>
              <a:rPr lang="fr-CA" dirty="0">
                <a:solidFill>
                  <a:schemeClr val="dk1"/>
                </a:solidFill>
              </a:rPr>
              <a:t> </a:t>
            </a:r>
            <a:r>
              <a:rPr lang="fr-CA" dirty="0" err="1">
                <a:solidFill>
                  <a:schemeClr val="dk1"/>
                </a:solidFill>
              </a:rPr>
              <a:t>devices</a:t>
            </a:r>
            <a:r>
              <a:rPr lang="fr-CA" dirty="0">
                <a:solidFill>
                  <a:schemeClr val="dk1"/>
                </a:solidFill>
              </a:rPr>
              <a:t> </a:t>
            </a:r>
            <a:r>
              <a:rPr lang="fr-CA" dirty="0" err="1">
                <a:solidFill>
                  <a:schemeClr val="dk1"/>
                </a:solidFill>
              </a:rPr>
              <a:t>fill</a:t>
            </a:r>
            <a:r>
              <a:rPr lang="fr-CA" dirty="0">
                <a:solidFill>
                  <a:schemeClr val="dk1"/>
                </a:solidFill>
              </a:rPr>
              <a:t> in the gaps </a:t>
            </a:r>
            <a:r>
              <a:rPr lang="fr-CA" dirty="0" err="1">
                <a:solidFill>
                  <a:schemeClr val="dk1"/>
                </a:solidFill>
              </a:rPr>
              <a:t>left</a:t>
            </a:r>
            <a:r>
              <a:rPr lang="fr-CA" dirty="0">
                <a:solidFill>
                  <a:schemeClr val="dk1"/>
                </a:solidFill>
              </a:rPr>
              <a:t> by </a:t>
            </a:r>
            <a:r>
              <a:rPr lang="fr-CA" dirty="0" err="1">
                <a:solidFill>
                  <a:schemeClr val="dk1"/>
                </a:solidFill>
              </a:rPr>
              <a:t>exclusionary</a:t>
            </a:r>
            <a:r>
              <a:rPr lang="fr-CA" dirty="0">
                <a:solidFill>
                  <a:schemeClr val="dk1"/>
                </a:solidFill>
              </a:rPr>
              <a:t> design practices, inclusive design </a:t>
            </a:r>
            <a:r>
              <a:rPr lang="fr-CA" dirty="0" err="1">
                <a:solidFill>
                  <a:schemeClr val="dk1"/>
                </a:solidFill>
              </a:rPr>
              <a:t>aims</a:t>
            </a:r>
            <a:r>
              <a:rPr lang="fr-CA" dirty="0">
                <a:solidFill>
                  <a:schemeClr val="dk1"/>
                </a:solidFill>
              </a:rPr>
              <a:t> to </a:t>
            </a:r>
            <a:r>
              <a:rPr lang="fr-CA" dirty="0" err="1">
                <a:solidFill>
                  <a:schemeClr val="dk1"/>
                </a:solidFill>
              </a:rPr>
              <a:t>evolve</a:t>
            </a:r>
            <a:r>
              <a:rPr lang="fr-CA" dirty="0">
                <a:solidFill>
                  <a:schemeClr val="dk1"/>
                </a:solidFill>
              </a:rPr>
              <a:t> </a:t>
            </a:r>
            <a:r>
              <a:rPr lang="fr-CA" dirty="0" err="1">
                <a:solidFill>
                  <a:schemeClr val="dk1"/>
                </a:solidFill>
              </a:rPr>
              <a:t>products</a:t>
            </a:r>
            <a:r>
              <a:rPr lang="fr-CA" dirty="0">
                <a:solidFill>
                  <a:schemeClr val="dk1"/>
                </a:solidFill>
              </a:rPr>
              <a:t> </a:t>
            </a:r>
            <a:r>
              <a:rPr lang="fr-CA" dirty="0" err="1">
                <a:solidFill>
                  <a:schemeClr val="dk1"/>
                </a:solidFill>
              </a:rPr>
              <a:t>beyond</a:t>
            </a:r>
            <a:r>
              <a:rPr lang="fr-CA" dirty="0">
                <a:solidFill>
                  <a:schemeClr val="dk1"/>
                </a:solidFill>
              </a:rPr>
              <a:t> </a:t>
            </a:r>
            <a:r>
              <a:rPr lang="fr-CA" dirty="0" err="1">
                <a:solidFill>
                  <a:schemeClr val="dk1"/>
                </a:solidFill>
              </a:rPr>
              <a:t>their</a:t>
            </a:r>
            <a:r>
              <a:rPr lang="fr-CA" dirty="0">
                <a:solidFill>
                  <a:schemeClr val="dk1"/>
                </a:solidFill>
              </a:rPr>
              <a:t> </a:t>
            </a:r>
            <a:r>
              <a:rPr lang="fr-CA" dirty="0" err="1">
                <a:solidFill>
                  <a:schemeClr val="dk1"/>
                </a:solidFill>
              </a:rPr>
              <a:t>conventional</a:t>
            </a:r>
            <a:r>
              <a:rPr lang="fr-CA" dirty="0">
                <a:solidFill>
                  <a:schemeClr val="dk1"/>
                </a:solidFill>
              </a:rPr>
              <a:t> </a:t>
            </a:r>
            <a:r>
              <a:rPr lang="fr-CA" dirty="0" err="1">
                <a:solidFill>
                  <a:schemeClr val="dk1"/>
                </a:solidFill>
              </a:rPr>
              <a:t>definitions</a:t>
            </a:r>
            <a:r>
              <a:rPr lang="fr-CA" dirty="0">
                <a:solidFill>
                  <a:schemeClr val="dk1"/>
                </a:solidFill>
              </a:rPr>
              <a:t>, </a:t>
            </a:r>
            <a:r>
              <a:rPr lang="fr-CA" dirty="0" err="1">
                <a:solidFill>
                  <a:schemeClr val="dk1"/>
                </a:solidFill>
              </a:rPr>
              <a:t>changing</a:t>
            </a:r>
            <a:r>
              <a:rPr lang="fr-CA" dirty="0">
                <a:solidFill>
                  <a:schemeClr val="dk1"/>
                </a:solidFill>
              </a:rPr>
              <a:t> </a:t>
            </a:r>
            <a:r>
              <a:rPr lang="fr-CA" dirty="0" err="1">
                <a:solidFill>
                  <a:schemeClr val="dk1"/>
                </a:solidFill>
              </a:rPr>
              <a:t>our</a:t>
            </a:r>
            <a:r>
              <a:rPr lang="fr-CA" dirty="0">
                <a:solidFill>
                  <a:schemeClr val="dk1"/>
                </a:solidFill>
              </a:rPr>
              <a:t> standards for </a:t>
            </a:r>
            <a:r>
              <a:rPr lang="fr-CA" dirty="0" err="1">
                <a:solidFill>
                  <a:schemeClr val="dk1"/>
                </a:solidFill>
              </a:rPr>
              <a:t>products</a:t>
            </a:r>
            <a:r>
              <a:rPr lang="fr-CA" dirty="0">
                <a:solidFill>
                  <a:schemeClr val="dk1"/>
                </a:solidFill>
              </a:rPr>
              <a:t>. </a:t>
            </a:r>
            <a:r>
              <a:rPr lang="fr-CA" dirty="0" err="1">
                <a:solidFill>
                  <a:schemeClr val="dk1"/>
                </a:solidFill>
              </a:rPr>
              <a:t>Assistive</a:t>
            </a:r>
            <a:r>
              <a:rPr lang="fr-CA" dirty="0">
                <a:solidFill>
                  <a:schemeClr val="dk1"/>
                </a:solidFill>
              </a:rPr>
              <a:t> </a:t>
            </a:r>
            <a:r>
              <a:rPr lang="fr-CA" dirty="0" err="1">
                <a:solidFill>
                  <a:schemeClr val="dk1"/>
                </a:solidFill>
              </a:rPr>
              <a:t>devices</a:t>
            </a:r>
            <a:r>
              <a:rPr lang="fr-CA" dirty="0">
                <a:solidFill>
                  <a:schemeClr val="dk1"/>
                </a:solidFill>
              </a:rPr>
              <a:t> </a:t>
            </a:r>
            <a:r>
              <a:rPr lang="fr-CA" dirty="0" err="1">
                <a:solidFill>
                  <a:schemeClr val="dk1"/>
                </a:solidFill>
              </a:rPr>
              <a:t>aim</a:t>
            </a:r>
            <a:r>
              <a:rPr lang="fr-CA" dirty="0">
                <a:solidFill>
                  <a:schemeClr val="dk1"/>
                </a:solidFill>
              </a:rPr>
              <a:t> to </a:t>
            </a:r>
            <a:r>
              <a:rPr lang="fr-CA" dirty="0" err="1">
                <a:solidFill>
                  <a:schemeClr val="dk1"/>
                </a:solidFill>
              </a:rPr>
              <a:t>remove</a:t>
            </a:r>
            <a:r>
              <a:rPr lang="fr-CA" dirty="0">
                <a:solidFill>
                  <a:schemeClr val="dk1"/>
                </a:solidFill>
              </a:rPr>
              <a:t> a </a:t>
            </a:r>
            <a:r>
              <a:rPr lang="fr-CA" dirty="0" err="1">
                <a:solidFill>
                  <a:schemeClr val="dk1"/>
                </a:solidFill>
              </a:rPr>
              <a:t>barrier</a:t>
            </a:r>
            <a:r>
              <a:rPr lang="fr-CA" dirty="0">
                <a:solidFill>
                  <a:schemeClr val="dk1"/>
                </a:solidFill>
              </a:rPr>
              <a:t> for people with </a:t>
            </a:r>
            <a:r>
              <a:rPr lang="fr-CA" dirty="0" err="1">
                <a:solidFill>
                  <a:schemeClr val="dk1"/>
                </a:solidFill>
              </a:rPr>
              <a:t>disabilities</a:t>
            </a:r>
            <a:r>
              <a:rPr lang="fr-CA" dirty="0">
                <a:solidFill>
                  <a:schemeClr val="dk1"/>
                </a:solidFill>
              </a:rPr>
              <a:t>. Inclusive design </a:t>
            </a:r>
            <a:r>
              <a:rPr lang="fr-CA" dirty="0" err="1">
                <a:solidFill>
                  <a:schemeClr val="dk1"/>
                </a:solidFill>
              </a:rPr>
              <a:t>strives</a:t>
            </a:r>
            <a:r>
              <a:rPr lang="fr-CA" dirty="0">
                <a:solidFill>
                  <a:schemeClr val="dk1"/>
                </a:solidFill>
              </a:rPr>
              <a:t> to </a:t>
            </a:r>
            <a:r>
              <a:rPr lang="fr-CA" dirty="0" err="1">
                <a:solidFill>
                  <a:schemeClr val="dk1"/>
                </a:solidFill>
              </a:rPr>
              <a:t>fundamentally</a:t>
            </a:r>
            <a:r>
              <a:rPr lang="fr-CA" dirty="0">
                <a:solidFill>
                  <a:schemeClr val="dk1"/>
                </a:solidFill>
              </a:rPr>
              <a:t> </a:t>
            </a:r>
            <a:r>
              <a:rPr lang="fr-CA" dirty="0" err="1">
                <a:solidFill>
                  <a:schemeClr val="dk1"/>
                </a:solidFill>
              </a:rPr>
              <a:t>redesign</a:t>
            </a:r>
            <a:r>
              <a:rPr lang="fr-CA" dirty="0">
                <a:solidFill>
                  <a:schemeClr val="dk1"/>
                </a:solidFill>
              </a:rPr>
              <a:t> a </a:t>
            </a:r>
            <a:r>
              <a:rPr lang="fr-CA" dirty="0" err="1">
                <a:solidFill>
                  <a:schemeClr val="dk1"/>
                </a:solidFill>
              </a:rPr>
              <a:t>product</a:t>
            </a:r>
            <a:r>
              <a:rPr lang="fr-CA" dirty="0">
                <a:solidFill>
                  <a:schemeClr val="dk1"/>
                </a:solidFill>
              </a:rPr>
              <a:t> </a:t>
            </a:r>
            <a:r>
              <a:rPr lang="fr-CA" dirty="0" err="1">
                <a:solidFill>
                  <a:schemeClr val="dk1"/>
                </a:solidFill>
              </a:rPr>
              <a:t>so</a:t>
            </a:r>
            <a:r>
              <a:rPr lang="fr-CA" dirty="0">
                <a:solidFill>
                  <a:schemeClr val="dk1"/>
                </a:solidFill>
              </a:rPr>
              <a:t> that the </a:t>
            </a:r>
            <a:r>
              <a:rPr lang="fr-CA" dirty="0" err="1">
                <a:solidFill>
                  <a:schemeClr val="dk1"/>
                </a:solidFill>
              </a:rPr>
              <a:t>barrier</a:t>
            </a:r>
            <a:r>
              <a:rPr lang="fr-CA" dirty="0">
                <a:solidFill>
                  <a:schemeClr val="dk1"/>
                </a:solidFill>
              </a:rPr>
              <a:t> </a:t>
            </a:r>
            <a:r>
              <a:rPr lang="fr-CA" dirty="0" err="1">
                <a:solidFill>
                  <a:schemeClr val="dk1"/>
                </a:solidFill>
              </a:rPr>
              <a:t>does</a:t>
            </a:r>
            <a:r>
              <a:rPr lang="fr-CA" dirty="0">
                <a:solidFill>
                  <a:schemeClr val="dk1"/>
                </a:solidFill>
              </a:rPr>
              <a:t> not </a:t>
            </a:r>
            <a:r>
              <a:rPr lang="fr-CA" dirty="0" err="1">
                <a:solidFill>
                  <a:schemeClr val="dk1"/>
                </a:solidFill>
              </a:rPr>
              <a:t>exist</a:t>
            </a:r>
            <a:r>
              <a:rPr lang="fr-CA" dirty="0">
                <a:solidFill>
                  <a:schemeClr val="dk1"/>
                </a:solidFill>
              </a:rPr>
              <a:t> in the first place. </a:t>
            </a:r>
            <a:r>
              <a:rPr lang="fr-CA" dirty="0" err="1">
                <a:solidFill>
                  <a:schemeClr val="dk1"/>
                </a:solidFill>
              </a:rPr>
              <a:t>Assistive</a:t>
            </a:r>
            <a:r>
              <a:rPr lang="fr-CA" dirty="0">
                <a:solidFill>
                  <a:schemeClr val="dk1"/>
                </a:solidFill>
              </a:rPr>
              <a:t> </a:t>
            </a:r>
            <a:r>
              <a:rPr lang="fr-CA" dirty="0" err="1">
                <a:solidFill>
                  <a:schemeClr val="dk1"/>
                </a:solidFill>
              </a:rPr>
              <a:t>technology</a:t>
            </a:r>
            <a:r>
              <a:rPr lang="fr-CA" dirty="0">
                <a:solidFill>
                  <a:schemeClr val="dk1"/>
                </a:solidFill>
              </a:rPr>
              <a:t> is </a:t>
            </a:r>
            <a:r>
              <a:rPr lang="fr-CA" dirty="0" err="1">
                <a:solidFill>
                  <a:schemeClr val="dk1"/>
                </a:solidFill>
              </a:rPr>
              <a:t>reactive</a:t>
            </a:r>
            <a:r>
              <a:rPr lang="fr-CA" dirty="0">
                <a:solidFill>
                  <a:schemeClr val="dk1"/>
                </a:solidFill>
              </a:rPr>
              <a:t>. Inclusive design is proactive. </a:t>
            </a:r>
            <a:endParaRPr dirty="0">
              <a:solidFill>
                <a:schemeClr val="dk1"/>
              </a:solidFill>
            </a:endParaRPr>
          </a:p>
          <a:p>
            <a:pPr marL="0" lvl="0" indent="0" algn="l" rtl="0">
              <a:spcBef>
                <a:spcPts val="1300"/>
              </a:spcBef>
              <a:spcAft>
                <a:spcPts val="0"/>
              </a:spcAft>
              <a:buNone/>
            </a:pPr>
            <a:endParaRPr dirty="0"/>
          </a:p>
        </p:txBody>
      </p:sp>
    </p:spTree>
    <p:extLst>
      <p:ext uri="{BB962C8B-B14F-4D97-AF65-F5344CB8AC3E}">
        <p14:creationId xmlns:p14="http://schemas.microsoft.com/office/powerpoint/2010/main" val="3978432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ffd360743_0_2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4ffd360743_0_2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err="1">
                <a:solidFill>
                  <a:srgbClr val="222222"/>
                </a:solidFill>
              </a:rPr>
              <a:t>Accessibility</a:t>
            </a:r>
            <a:r>
              <a:rPr lang="fr-CA" dirty="0">
                <a:solidFill>
                  <a:srgbClr val="222222"/>
                </a:solidFill>
              </a:rPr>
              <a:t> is the </a:t>
            </a:r>
            <a:r>
              <a:rPr lang="fr-CA" dirty="0" err="1">
                <a:solidFill>
                  <a:srgbClr val="222222"/>
                </a:solidFill>
              </a:rPr>
              <a:t>awareness</a:t>
            </a:r>
            <a:r>
              <a:rPr lang="fr-CA" dirty="0">
                <a:solidFill>
                  <a:srgbClr val="222222"/>
                </a:solidFill>
              </a:rPr>
              <a:t> of, attention to, and </a:t>
            </a:r>
            <a:r>
              <a:rPr lang="fr-CA" dirty="0" err="1">
                <a:solidFill>
                  <a:srgbClr val="222222"/>
                </a:solidFill>
              </a:rPr>
              <a:t>remediation</a:t>
            </a:r>
            <a:r>
              <a:rPr lang="fr-CA" dirty="0">
                <a:solidFill>
                  <a:srgbClr val="222222"/>
                </a:solidFill>
              </a:rPr>
              <a:t> of </a:t>
            </a:r>
            <a:r>
              <a:rPr lang="fr-CA" dirty="0" err="1">
                <a:solidFill>
                  <a:srgbClr val="222222"/>
                </a:solidFill>
              </a:rPr>
              <a:t>existing</a:t>
            </a:r>
            <a:r>
              <a:rPr lang="fr-CA" dirty="0">
                <a:solidFill>
                  <a:srgbClr val="222222"/>
                </a:solidFill>
              </a:rPr>
              <a:t> </a:t>
            </a:r>
            <a:r>
              <a:rPr lang="fr-CA" dirty="0" err="1">
                <a:solidFill>
                  <a:srgbClr val="222222"/>
                </a:solidFill>
              </a:rPr>
              <a:t>factors</a:t>
            </a:r>
            <a:r>
              <a:rPr lang="fr-CA" dirty="0">
                <a:solidFill>
                  <a:srgbClr val="222222"/>
                </a:solidFill>
              </a:rPr>
              <a:t> that </a:t>
            </a:r>
            <a:r>
              <a:rPr lang="fr-CA" dirty="0" err="1">
                <a:solidFill>
                  <a:srgbClr val="222222"/>
                </a:solidFill>
              </a:rPr>
              <a:t>prevent</a:t>
            </a:r>
            <a:r>
              <a:rPr lang="fr-CA" dirty="0">
                <a:solidFill>
                  <a:srgbClr val="222222"/>
                </a:solidFill>
              </a:rPr>
              <a:t> </a:t>
            </a:r>
            <a:r>
              <a:rPr lang="fr-CA" dirty="0" err="1">
                <a:solidFill>
                  <a:srgbClr val="222222"/>
                </a:solidFill>
              </a:rPr>
              <a:t>individuals</a:t>
            </a:r>
            <a:r>
              <a:rPr lang="fr-CA" dirty="0">
                <a:solidFill>
                  <a:srgbClr val="222222"/>
                </a:solidFill>
              </a:rPr>
              <a:t> with </a:t>
            </a:r>
            <a:r>
              <a:rPr lang="fr-CA" dirty="0" err="1">
                <a:solidFill>
                  <a:srgbClr val="222222"/>
                </a:solidFill>
              </a:rPr>
              <a:t>varying</a:t>
            </a:r>
            <a:r>
              <a:rPr lang="fr-CA" dirty="0">
                <a:solidFill>
                  <a:srgbClr val="222222"/>
                </a:solidFill>
              </a:rPr>
              <a:t> </a:t>
            </a:r>
            <a:r>
              <a:rPr lang="fr-CA" dirty="0" err="1">
                <a:solidFill>
                  <a:srgbClr val="222222"/>
                </a:solidFill>
              </a:rPr>
              <a:t>abilities</a:t>
            </a:r>
            <a:r>
              <a:rPr lang="fr-CA" dirty="0">
                <a:solidFill>
                  <a:srgbClr val="222222"/>
                </a:solidFill>
              </a:rPr>
              <a:t> </a:t>
            </a:r>
            <a:r>
              <a:rPr lang="fr-CA" dirty="0" err="1">
                <a:solidFill>
                  <a:srgbClr val="222222"/>
                </a:solidFill>
              </a:rPr>
              <a:t>from</a:t>
            </a:r>
            <a:r>
              <a:rPr lang="fr-CA" dirty="0">
                <a:solidFill>
                  <a:srgbClr val="222222"/>
                </a:solidFill>
              </a:rPr>
              <a:t> </a:t>
            </a:r>
            <a:r>
              <a:rPr lang="fr-CA" dirty="0" err="1">
                <a:solidFill>
                  <a:srgbClr val="222222"/>
                </a:solidFill>
              </a:rPr>
              <a:t>performing</a:t>
            </a:r>
            <a:r>
              <a:rPr lang="fr-CA" dirty="0">
                <a:solidFill>
                  <a:srgbClr val="222222"/>
                </a:solidFill>
              </a:rPr>
              <a:t> </a:t>
            </a:r>
            <a:r>
              <a:rPr lang="fr-CA" dirty="0" err="1">
                <a:solidFill>
                  <a:srgbClr val="222222"/>
                </a:solidFill>
              </a:rPr>
              <a:t>tasks</a:t>
            </a:r>
            <a:r>
              <a:rPr lang="fr-CA" dirty="0">
                <a:solidFill>
                  <a:srgbClr val="222222"/>
                </a:solidFill>
              </a:rPr>
              <a:t> or </a:t>
            </a:r>
            <a:r>
              <a:rPr lang="fr-CA" dirty="0" err="1">
                <a:solidFill>
                  <a:srgbClr val="222222"/>
                </a:solidFill>
              </a:rPr>
              <a:t>obtaining</a:t>
            </a:r>
            <a:r>
              <a:rPr lang="fr-CA" dirty="0">
                <a:solidFill>
                  <a:srgbClr val="222222"/>
                </a:solidFill>
              </a:rPr>
              <a:t> information. </a:t>
            </a:r>
            <a:r>
              <a:rPr lang="fr-CA" dirty="0" err="1">
                <a:solidFill>
                  <a:srgbClr val="222222"/>
                </a:solidFill>
              </a:rPr>
              <a:t>It’s</a:t>
            </a:r>
            <a:r>
              <a:rPr lang="fr-CA" dirty="0">
                <a:solidFill>
                  <a:srgbClr val="222222"/>
                </a:solidFill>
              </a:rPr>
              <a:t> global in nature.</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a:solidFill>
                  <a:srgbClr val="222222"/>
                </a:solidFill>
              </a:rPr>
              <a:t>In </a:t>
            </a:r>
            <a:r>
              <a:rPr lang="fr-CA" dirty="0" err="1">
                <a:solidFill>
                  <a:srgbClr val="222222"/>
                </a:solidFill>
              </a:rPr>
              <a:t>my</a:t>
            </a:r>
            <a:r>
              <a:rPr lang="fr-CA" dirty="0">
                <a:solidFill>
                  <a:srgbClr val="222222"/>
                </a:solidFill>
              </a:rPr>
              <a:t> </a:t>
            </a:r>
            <a:r>
              <a:rPr lang="fr-CA" dirty="0" err="1">
                <a:solidFill>
                  <a:srgbClr val="222222"/>
                </a:solidFill>
              </a:rPr>
              <a:t>experience</a:t>
            </a:r>
            <a:r>
              <a:rPr lang="fr-CA" dirty="0">
                <a:solidFill>
                  <a:srgbClr val="222222"/>
                </a:solidFill>
              </a:rPr>
              <a:t>, </a:t>
            </a:r>
            <a:r>
              <a:rPr lang="fr-CA" dirty="0" err="1">
                <a:solidFill>
                  <a:srgbClr val="222222"/>
                </a:solidFill>
              </a:rPr>
              <a:t>sadly</a:t>
            </a:r>
            <a:r>
              <a:rPr lang="fr-CA" dirty="0">
                <a:solidFill>
                  <a:srgbClr val="222222"/>
                </a:solidFill>
              </a:rPr>
              <a:t>, </a:t>
            </a:r>
            <a:r>
              <a:rPr lang="fr-CA" dirty="0" err="1">
                <a:solidFill>
                  <a:srgbClr val="222222"/>
                </a:solidFill>
              </a:rPr>
              <a:t>it</a:t>
            </a:r>
            <a:r>
              <a:rPr lang="fr-CA" dirty="0">
                <a:solidFill>
                  <a:srgbClr val="222222"/>
                </a:solidFill>
              </a:rPr>
              <a:t> is rare for </a:t>
            </a:r>
            <a:r>
              <a:rPr lang="fr-CA" dirty="0" err="1">
                <a:solidFill>
                  <a:srgbClr val="222222"/>
                </a:solidFill>
              </a:rPr>
              <a:t>accessibility</a:t>
            </a:r>
            <a:r>
              <a:rPr lang="fr-CA" dirty="0">
                <a:solidFill>
                  <a:srgbClr val="222222"/>
                </a:solidFill>
              </a:rPr>
              <a:t> to </a:t>
            </a:r>
            <a:r>
              <a:rPr lang="fr-CA" dirty="0" err="1">
                <a:solidFill>
                  <a:srgbClr val="222222"/>
                </a:solidFill>
              </a:rPr>
              <a:t>get</a:t>
            </a:r>
            <a:r>
              <a:rPr lang="fr-CA" dirty="0">
                <a:solidFill>
                  <a:srgbClr val="222222"/>
                </a:solidFill>
              </a:rPr>
              <a:t> </a:t>
            </a:r>
            <a:r>
              <a:rPr lang="fr-CA" dirty="0" err="1">
                <a:solidFill>
                  <a:srgbClr val="222222"/>
                </a:solidFill>
              </a:rPr>
              <a:t>appropriate</a:t>
            </a:r>
            <a:r>
              <a:rPr lang="fr-CA" dirty="0">
                <a:solidFill>
                  <a:srgbClr val="222222"/>
                </a:solidFill>
              </a:rPr>
              <a:t> and </a:t>
            </a:r>
            <a:r>
              <a:rPr lang="fr-CA" dirty="0" err="1">
                <a:solidFill>
                  <a:srgbClr val="222222"/>
                </a:solidFill>
              </a:rPr>
              <a:t>timely</a:t>
            </a:r>
            <a:r>
              <a:rPr lang="fr-CA" dirty="0">
                <a:solidFill>
                  <a:srgbClr val="222222"/>
                </a:solidFill>
              </a:rPr>
              <a:t> attention and </a:t>
            </a:r>
            <a:r>
              <a:rPr lang="fr-CA" dirty="0" err="1">
                <a:solidFill>
                  <a:srgbClr val="222222"/>
                </a:solidFill>
              </a:rPr>
              <a:t>consideration</a:t>
            </a:r>
            <a:r>
              <a:rPr lang="fr-CA" dirty="0">
                <a:solidFill>
                  <a:srgbClr val="222222"/>
                </a:solidFill>
              </a:rPr>
              <a:t> at the </a:t>
            </a:r>
            <a:r>
              <a:rPr lang="fr-CA" dirty="0" err="1">
                <a:solidFill>
                  <a:srgbClr val="222222"/>
                </a:solidFill>
              </a:rPr>
              <a:t>beginning</a:t>
            </a:r>
            <a:r>
              <a:rPr lang="fr-CA" dirty="0">
                <a:solidFill>
                  <a:srgbClr val="222222"/>
                </a:solidFill>
              </a:rPr>
              <a:t> of a </a:t>
            </a:r>
            <a:r>
              <a:rPr lang="fr-CA" dirty="0" err="1">
                <a:solidFill>
                  <a:srgbClr val="222222"/>
                </a:solidFill>
              </a:rPr>
              <a:t>project</a:t>
            </a:r>
            <a:r>
              <a:rPr lang="fr-CA" dirty="0">
                <a:solidFill>
                  <a:srgbClr val="222222"/>
                </a:solidFill>
              </a:rPr>
              <a:t>. In </a:t>
            </a:r>
            <a:r>
              <a:rPr lang="fr-CA" dirty="0" err="1">
                <a:solidFill>
                  <a:srgbClr val="222222"/>
                </a:solidFill>
              </a:rPr>
              <a:t>many</a:t>
            </a:r>
            <a:r>
              <a:rPr lang="fr-CA" dirty="0">
                <a:solidFill>
                  <a:srgbClr val="222222"/>
                </a:solidFill>
              </a:rPr>
              <a:t> cases, </a:t>
            </a:r>
            <a:r>
              <a:rPr lang="fr-CA" dirty="0" err="1">
                <a:solidFill>
                  <a:srgbClr val="222222"/>
                </a:solidFill>
              </a:rPr>
              <a:t>accessibility</a:t>
            </a:r>
            <a:r>
              <a:rPr lang="fr-CA" dirty="0">
                <a:solidFill>
                  <a:srgbClr val="222222"/>
                </a:solidFill>
              </a:rPr>
              <a:t> is a last minute “</a:t>
            </a:r>
            <a:r>
              <a:rPr lang="fr-CA" dirty="0" err="1">
                <a:solidFill>
                  <a:srgbClr val="222222"/>
                </a:solidFill>
              </a:rPr>
              <a:t>fix</a:t>
            </a:r>
            <a:r>
              <a:rPr lang="fr-CA" dirty="0">
                <a:solidFill>
                  <a:srgbClr val="222222"/>
                </a:solidFill>
              </a:rPr>
              <a:t>” or a “</a:t>
            </a:r>
            <a:r>
              <a:rPr lang="fr-CA" dirty="0" err="1">
                <a:solidFill>
                  <a:srgbClr val="222222"/>
                </a:solidFill>
              </a:rPr>
              <a:t>fast</a:t>
            </a:r>
            <a:r>
              <a:rPr lang="fr-CA" dirty="0">
                <a:solidFill>
                  <a:srgbClr val="222222"/>
                </a:solidFill>
              </a:rPr>
              <a:t> </a:t>
            </a:r>
            <a:r>
              <a:rPr lang="fr-CA" dirty="0" err="1">
                <a:solidFill>
                  <a:srgbClr val="222222"/>
                </a:solidFill>
              </a:rPr>
              <a:t>follower</a:t>
            </a:r>
            <a:r>
              <a:rPr lang="fr-CA" dirty="0">
                <a:solidFill>
                  <a:srgbClr val="222222"/>
                </a:solidFill>
              </a:rPr>
              <a:t>” </a:t>
            </a:r>
            <a:r>
              <a:rPr lang="fr-CA" dirty="0" err="1">
                <a:solidFill>
                  <a:srgbClr val="222222"/>
                </a:solidFill>
              </a:rPr>
              <a:t>task</a:t>
            </a:r>
            <a:r>
              <a:rPr lang="fr-CA" dirty="0">
                <a:solidFill>
                  <a:srgbClr val="222222"/>
                </a:solidFill>
              </a:rPr>
              <a:t> </a:t>
            </a:r>
            <a:r>
              <a:rPr lang="fr-CA" dirty="0" err="1">
                <a:solidFill>
                  <a:srgbClr val="222222"/>
                </a:solidFill>
              </a:rPr>
              <a:t>after</a:t>
            </a:r>
            <a:r>
              <a:rPr lang="fr-CA" dirty="0">
                <a:solidFill>
                  <a:srgbClr val="222222"/>
                </a:solidFill>
              </a:rPr>
              <a:t> a </a:t>
            </a:r>
            <a:r>
              <a:rPr lang="fr-CA" dirty="0" err="1">
                <a:solidFill>
                  <a:srgbClr val="222222"/>
                </a:solidFill>
              </a:rPr>
              <a:t>launch</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a:solidFill>
                  <a:srgbClr val="222222"/>
                </a:solidFill>
              </a:rPr>
              <a:t>With real-world </a:t>
            </a:r>
            <a:r>
              <a:rPr lang="fr-CA" dirty="0" err="1">
                <a:solidFill>
                  <a:srgbClr val="222222"/>
                </a:solidFill>
              </a:rPr>
              <a:t>accessibility</a:t>
            </a:r>
            <a:r>
              <a:rPr lang="fr-CA" dirty="0">
                <a:solidFill>
                  <a:srgbClr val="222222"/>
                </a:solidFill>
              </a:rPr>
              <a:t> </a:t>
            </a:r>
            <a:r>
              <a:rPr lang="fr-CA" dirty="0" err="1">
                <a:solidFill>
                  <a:srgbClr val="222222"/>
                </a:solidFill>
              </a:rPr>
              <a:t>activities</a:t>
            </a:r>
            <a:r>
              <a:rPr lang="fr-CA" dirty="0">
                <a:solidFill>
                  <a:srgbClr val="222222"/>
                </a:solidFill>
              </a:rPr>
              <a:t>, sites or </a:t>
            </a:r>
            <a:r>
              <a:rPr lang="fr-CA" dirty="0" err="1">
                <a:solidFill>
                  <a:srgbClr val="222222"/>
                </a:solidFill>
              </a:rPr>
              <a:t>apps</a:t>
            </a:r>
            <a:r>
              <a:rPr lang="fr-CA" dirty="0">
                <a:solidFill>
                  <a:srgbClr val="222222"/>
                </a:solidFill>
              </a:rPr>
              <a:t> are </a:t>
            </a:r>
            <a:r>
              <a:rPr lang="fr-CA" dirty="0" err="1">
                <a:solidFill>
                  <a:srgbClr val="222222"/>
                </a:solidFill>
              </a:rPr>
              <a:t>reviewed</a:t>
            </a:r>
            <a:r>
              <a:rPr lang="fr-CA" dirty="0">
                <a:solidFill>
                  <a:srgbClr val="222222"/>
                </a:solidFill>
              </a:rPr>
              <a:t> and </a:t>
            </a:r>
            <a:r>
              <a:rPr lang="fr-CA" dirty="0" err="1">
                <a:solidFill>
                  <a:srgbClr val="222222"/>
                </a:solidFill>
              </a:rPr>
              <a:t>analyzed</a:t>
            </a:r>
            <a:r>
              <a:rPr lang="fr-CA" dirty="0">
                <a:solidFill>
                  <a:srgbClr val="222222"/>
                </a:solidFill>
              </a:rPr>
              <a:t> for </a:t>
            </a:r>
            <a:r>
              <a:rPr lang="fr-CA" dirty="0" err="1">
                <a:solidFill>
                  <a:srgbClr val="222222"/>
                </a:solidFill>
              </a:rPr>
              <a:t>their</a:t>
            </a:r>
            <a:r>
              <a:rPr lang="fr-CA" dirty="0">
                <a:solidFill>
                  <a:srgbClr val="222222"/>
                </a:solidFill>
              </a:rPr>
              <a:t> compliance to standard guidelines for </a:t>
            </a:r>
            <a:r>
              <a:rPr lang="fr-CA" dirty="0" err="1">
                <a:solidFill>
                  <a:srgbClr val="222222"/>
                </a:solidFill>
              </a:rPr>
              <a:t>accessibility</a:t>
            </a:r>
            <a:r>
              <a:rPr lang="fr-CA" dirty="0">
                <a:solidFill>
                  <a:srgbClr val="222222"/>
                </a:solidFill>
              </a:rPr>
              <a:t>, </a:t>
            </a:r>
            <a:r>
              <a:rPr lang="fr-CA" dirty="0" err="1">
                <a:solidFill>
                  <a:srgbClr val="222222"/>
                </a:solidFill>
              </a:rPr>
              <a:t>such</a:t>
            </a:r>
            <a:r>
              <a:rPr lang="fr-CA" dirty="0">
                <a:solidFill>
                  <a:srgbClr val="222222"/>
                </a:solidFill>
              </a:rPr>
              <a:t> as the </a:t>
            </a:r>
            <a:r>
              <a:rPr lang="fr-CA" u="sng" dirty="0">
                <a:solidFill>
                  <a:srgbClr val="0D47A1"/>
                </a:solidFill>
                <a:hlinkClick r:id="rId3"/>
              </a:rPr>
              <a:t>Web Content </a:t>
            </a:r>
            <a:r>
              <a:rPr lang="fr-CA" u="sng" dirty="0" err="1">
                <a:solidFill>
                  <a:srgbClr val="0D47A1"/>
                </a:solidFill>
                <a:hlinkClick r:id="rId3"/>
              </a:rPr>
              <a:t>Accessibility</a:t>
            </a:r>
            <a:r>
              <a:rPr lang="fr-CA" u="sng" dirty="0">
                <a:solidFill>
                  <a:srgbClr val="0D47A1"/>
                </a:solidFill>
                <a:hlinkClick r:id="rId3"/>
              </a:rPr>
              <a:t> Guidelines (WCAG)</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a:solidFill>
                  <a:srgbClr val="222222"/>
                </a:solidFill>
              </a:rPr>
              <a:t>Violations are </a:t>
            </a:r>
            <a:r>
              <a:rPr lang="fr-CA" dirty="0" err="1">
                <a:solidFill>
                  <a:srgbClr val="222222"/>
                </a:solidFill>
              </a:rPr>
              <a:t>reported</a:t>
            </a:r>
            <a:r>
              <a:rPr lang="fr-CA" dirty="0">
                <a:solidFill>
                  <a:srgbClr val="222222"/>
                </a:solidFill>
              </a:rPr>
              <a:t> and </a:t>
            </a:r>
            <a:r>
              <a:rPr lang="fr-CA" dirty="0" err="1">
                <a:solidFill>
                  <a:srgbClr val="222222"/>
                </a:solidFill>
              </a:rPr>
              <a:t>recommended</a:t>
            </a:r>
            <a:r>
              <a:rPr lang="fr-CA" dirty="0">
                <a:solidFill>
                  <a:srgbClr val="222222"/>
                </a:solidFill>
              </a:rPr>
              <a:t> </a:t>
            </a:r>
            <a:r>
              <a:rPr lang="fr-CA" dirty="0" err="1">
                <a:solidFill>
                  <a:srgbClr val="222222"/>
                </a:solidFill>
              </a:rPr>
              <a:t>remediations</a:t>
            </a:r>
            <a:r>
              <a:rPr lang="fr-CA" dirty="0">
                <a:solidFill>
                  <a:srgbClr val="222222"/>
                </a:solidFill>
              </a:rPr>
              <a:t> (fixes) are </a:t>
            </a:r>
            <a:r>
              <a:rPr lang="fr-CA" dirty="0" err="1">
                <a:solidFill>
                  <a:srgbClr val="222222"/>
                </a:solidFill>
              </a:rPr>
              <a:t>designed</a:t>
            </a:r>
            <a:r>
              <a:rPr lang="fr-CA" dirty="0">
                <a:solidFill>
                  <a:srgbClr val="222222"/>
                </a:solidFill>
              </a:rPr>
              <a:t>, </a:t>
            </a:r>
            <a:r>
              <a:rPr lang="fr-CA" dirty="0" err="1">
                <a:solidFill>
                  <a:srgbClr val="222222"/>
                </a:solidFill>
              </a:rPr>
              <a:t>developed</a:t>
            </a:r>
            <a:r>
              <a:rPr lang="fr-CA" dirty="0">
                <a:solidFill>
                  <a:srgbClr val="222222"/>
                </a:solidFill>
              </a:rPr>
              <a:t> and </a:t>
            </a:r>
            <a:r>
              <a:rPr lang="fr-CA" dirty="0" err="1">
                <a:solidFill>
                  <a:srgbClr val="222222"/>
                </a:solidFill>
              </a:rPr>
              <a:t>implemented</a:t>
            </a:r>
            <a:r>
              <a:rPr lang="fr-CA" dirty="0">
                <a:solidFill>
                  <a:srgbClr val="222222"/>
                </a:solidFill>
              </a:rPr>
              <a:t>, </a:t>
            </a:r>
            <a:r>
              <a:rPr lang="fr-CA" dirty="0" err="1">
                <a:solidFill>
                  <a:srgbClr val="222222"/>
                </a:solidFill>
              </a:rPr>
              <a:t>typically</a:t>
            </a:r>
            <a:r>
              <a:rPr lang="fr-CA" dirty="0">
                <a:solidFill>
                  <a:srgbClr val="222222"/>
                </a:solidFill>
              </a:rPr>
              <a:t> with the least </a:t>
            </a:r>
            <a:r>
              <a:rPr lang="fr-CA" dirty="0" err="1">
                <a:solidFill>
                  <a:srgbClr val="222222"/>
                </a:solidFill>
              </a:rPr>
              <a:t>amount</a:t>
            </a:r>
            <a:r>
              <a:rPr lang="fr-CA" dirty="0">
                <a:solidFill>
                  <a:srgbClr val="222222"/>
                </a:solidFill>
              </a:rPr>
              <a:t> of </a:t>
            </a:r>
            <a:r>
              <a:rPr lang="fr-CA" dirty="0" err="1">
                <a:solidFill>
                  <a:srgbClr val="222222"/>
                </a:solidFill>
              </a:rPr>
              <a:t>visual</a:t>
            </a:r>
            <a:r>
              <a:rPr lang="fr-CA" dirty="0">
                <a:solidFill>
                  <a:srgbClr val="222222"/>
                </a:solidFill>
              </a:rPr>
              <a:t> change as possible.</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These</a:t>
            </a:r>
            <a:r>
              <a:rPr lang="fr-CA" dirty="0">
                <a:solidFill>
                  <a:srgbClr val="222222"/>
                </a:solidFill>
              </a:rPr>
              <a:t> items must go </a:t>
            </a:r>
            <a:r>
              <a:rPr lang="fr-CA" dirty="0" err="1">
                <a:solidFill>
                  <a:srgbClr val="222222"/>
                </a:solidFill>
              </a:rPr>
              <a:t>through</a:t>
            </a:r>
            <a:r>
              <a:rPr lang="fr-CA" dirty="0">
                <a:solidFill>
                  <a:srgbClr val="222222"/>
                </a:solidFill>
              </a:rPr>
              <a:t> a </a:t>
            </a:r>
            <a:r>
              <a:rPr lang="fr-CA" dirty="0" err="1">
                <a:solidFill>
                  <a:srgbClr val="222222"/>
                </a:solidFill>
              </a:rPr>
              <a:t>quality</a:t>
            </a:r>
            <a:r>
              <a:rPr lang="fr-CA" dirty="0">
                <a:solidFill>
                  <a:srgbClr val="222222"/>
                </a:solidFill>
              </a:rPr>
              <a:t> assurance phase, and </a:t>
            </a:r>
            <a:r>
              <a:rPr lang="fr-CA" dirty="0" err="1">
                <a:solidFill>
                  <a:srgbClr val="222222"/>
                </a:solidFill>
              </a:rPr>
              <a:t>often</a:t>
            </a:r>
            <a:r>
              <a:rPr lang="fr-CA" dirty="0">
                <a:solidFill>
                  <a:srgbClr val="222222"/>
                </a:solidFill>
              </a:rPr>
              <a:t>, are sent back for </a:t>
            </a:r>
            <a:r>
              <a:rPr lang="fr-CA" dirty="0" err="1">
                <a:solidFill>
                  <a:srgbClr val="222222"/>
                </a:solidFill>
              </a:rPr>
              <a:t>re-development</a:t>
            </a:r>
            <a:r>
              <a:rPr lang="fr-CA" dirty="0">
                <a:solidFill>
                  <a:srgbClr val="222222"/>
                </a:solidFill>
              </a:rPr>
              <a:t> </a:t>
            </a:r>
            <a:r>
              <a:rPr lang="fr-CA" dirty="0" err="1">
                <a:solidFill>
                  <a:srgbClr val="222222"/>
                </a:solidFill>
              </a:rPr>
              <a:t>work</a:t>
            </a:r>
            <a:r>
              <a:rPr lang="fr-CA" dirty="0">
                <a:solidFill>
                  <a:srgbClr val="222222"/>
                </a:solidFill>
              </a:rPr>
              <a:t>. In </a:t>
            </a:r>
            <a:r>
              <a:rPr lang="fr-CA" dirty="0" err="1">
                <a:solidFill>
                  <a:srgbClr val="222222"/>
                </a:solidFill>
              </a:rPr>
              <a:t>some</a:t>
            </a:r>
            <a:r>
              <a:rPr lang="fr-CA" dirty="0">
                <a:solidFill>
                  <a:srgbClr val="222222"/>
                </a:solidFill>
              </a:rPr>
              <a:t> cases (</a:t>
            </a:r>
            <a:r>
              <a:rPr lang="fr-CA" dirty="0" err="1">
                <a:solidFill>
                  <a:srgbClr val="222222"/>
                </a:solidFill>
              </a:rPr>
              <a:t>yet</a:t>
            </a:r>
            <a:r>
              <a:rPr lang="fr-CA" dirty="0">
                <a:solidFill>
                  <a:srgbClr val="222222"/>
                </a:solidFill>
              </a:rPr>
              <a:t> not </a:t>
            </a:r>
            <a:r>
              <a:rPr lang="fr-CA" dirty="0" err="1">
                <a:solidFill>
                  <a:srgbClr val="222222"/>
                </a:solidFill>
              </a:rPr>
              <a:t>enough</a:t>
            </a:r>
            <a:r>
              <a:rPr lang="fr-CA" dirty="0">
                <a:solidFill>
                  <a:srgbClr val="222222"/>
                </a:solidFill>
              </a:rPr>
              <a:t>), </a:t>
            </a:r>
            <a:r>
              <a:rPr lang="fr-CA" dirty="0" err="1">
                <a:solidFill>
                  <a:srgbClr val="222222"/>
                </a:solidFill>
              </a:rPr>
              <a:t>proper</a:t>
            </a:r>
            <a:r>
              <a:rPr lang="fr-CA" dirty="0">
                <a:solidFill>
                  <a:srgbClr val="222222"/>
                </a:solidFill>
              </a:rPr>
              <a:t> </a:t>
            </a:r>
            <a:r>
              <a:rPr lang="fr-CA" dirty="0" err="1">
                <a:solidFill>
                  <a:srgbClr val="222222"/>
                </a:solidFill>
              </a:rPr>
              <a:t>usability</a:t>
            </a:r>
            <a:r>
              <a:rPr lang="fr-CA" dirty="0">
                <a:solidFill>
                  <a:srgbClr val="222222"/>
                </a:solidFill>
              </a:rPr>
              <a:t> </a:t>
            </a:r>
            <a:r>
              <a:rPr lang="fr-CA" dirty="0" err="1">
                <a:solidFill>
                  <a:srgbClr val="222222"/>
                </a:solidFill>
              </a:rPr>
              <a:t>testing</a:t>
            </a:r>
            <a:r>
              <a:rPr lang="fr-CA" dirty="0">
                <a:solidFill>
                  <a:srgbClr val="222222"/>
                </a:solidFill>
              </a:rPr>
              <a:t> is </a:t>
            </a:r>
            <a:r>
              <a:rPr lang="fr-CA" dirty="0" err="1">
                <a:solidFill>
                  <a:srgbClr val="222222"/>
                </a:solidFill>
              </a:rPr>
              <a:t>performed</a:t>
            </a:r>
            <a:r>
              <a:rPr lang="fr-CA" dirty="0">
                <a:solidFill>
                  <a:srgbClr val="222222"/>
                </a:solidFill>
              </a:rPr>
              <a:t>, </a:t>
            </a:r>
            <a:r>
              <a:rPr lang="fr-CA" dirty="0" err="1">
                <a:solidFill>
                  <a:srgbClr val="222222"/>
                </a:solidFill>
              </a:rPr>
              <a:t>typically</a:t>
            </a:r>
            <a:r>
              <a:rPr lang="fr-CA" dirty="0">
                <a:solidFill>
                  <a:srgbClr val="222222"/>
                </a:solidFill>
              </a:rPr>
              <a:t> </a:t>
            </a:r>
            <a:r>
              <a:rPr lang="fr-CA" dirty="0" err="1">
                <a:solidFill>
                  <a:srgbClr val="222222"/>
                </a:solidFill>
              </a:rPr>
              <a:t>when</a:t>
            </a:r>
            <a:r>
              <a:rPr lang="fr-CA" dirty="0">
                <a:solidFill>
                  <a:srgbClr val="222222"/>
                </a:solidFill>
              </a:rPr>
              <a:t> </a:t>
            </a:r>
            <a:r>
              <a:rPr lang="fr-CA" dirty="0" err="1">
                <a:solidFill>
                  <a:srgbClr val="222222"/>
                </a:solidFill>
              </a:rPr>
              <a:t>mandated</a:t>
            </a:r>
            <a:r>
              <a:rPr lang="fr-CA" dirty="0">
                <a:solidFill>
                  <a:srgbClr val="222222"/>
                </a:solidFill>
              </a:rPr>
              <a:t> or due to </a:t>
            </a:r>
            <a:r>
              <a:rPr lang="fr-CA" dirty="0" err="1">
                <a:solidFill>
                  <a:srgbClr val="222222"/>
                </a:solidFill>
              </a:rPr>
              <a:t>legal</a:t>
            </a:r>
            <a:r>
              <a:rPr lang="fr-CA" dirty="0">
                <a:solidFill>
                  <a:srgbClr val="222222"/>
                </a:solidFill>
              </a:rPr>
              <a:t> action.</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These</a:t>
            </a:r>
            <a:r>
              <a:rPr lang="fr-CA" dirty="0">
                <a:solidFill>
                  <a:srgbClr val="222222"/>
                </a:solidFill>
              </a:rPr>
              <a:t> </a:t>
            </a:r>
            <a:r>
              <a:rPr lang="fr-CA" dirty="0" err="1">
                <a:solidFill>
                  <a:srgbClr val="222222"/>
                </a:solidFill>
              </a:rPr>
              <a:t>activities</a:t>
            </a:r>
            <a:r>
              <a:rPr lang="fr-CA" dirty="0">
                <a:solidFill>
                  <a:srgbClr val="222222"/>
                </a:solidFill>
              </a:rPr>
              <a:t> tend to </a:t>
            </a:r>
            <a:r>
              <a:rPr lang="fr-CA" dirty="0" err="1">
                <a:solidFill>
                  <a:srgbClr val="222222"/>
                </a:solidFill>
              </a:rPr>
              <a:t>make</a:t>
            </a:r>
            <a:r>
              <a:rPr lang="fr-CA" dirty="0">
                <a:solidFill>
                  <a:srgbClr val="222222"/>
                </a:solidFill>
              </a:rPr>
              <a:t> </a:t>
            </a:r>
            <a:r>
              <a:rPr lang="fr-CA" dirty="0" err="1">
                <a:solidFill>
                  <a:srgbClr val="222222"/>
                </a:solidFill>
              </a:rPr>
              <a:t>what</a:t>
            </a:r>
            <a:r>
              <a:rPr lang="fr-CA" dirty="0">
                <a:solidFill>
                  <a:srgbClr val="222222"/>
                </a:solidFill>
              </a:rPr>
              <a:t> is </a:t>
            </a:r>
            <a:r>
              <a:rPr lang="fr-CA" dirty="0" err="1">
                <a:solidFill>
                  <a:srgbClr val="222222"/>
                </a:solidFill>
              </a:rPr>
              <a:t>lacking</a:t>
            </a:r>
            <a:r>
              <a:rPr lang="fr-CA" dirty="0">
                <a:solidFill>
                  <a:srgbClr val="222222"/>
                </a:solidFill>
              </a:rPr>
              <a:t> </a:t>
            </a:r>
            <a:r>
              <a:rPr lang="fr-CA" dirty="0" err="1">
                <a:solidFill>
                  <a:srgbClr val="222222"/>
                </a:solidFill>
              </a:rPr>
              <a:t>accessibility</a:t>
            </a:r>
            <a:r>
              <a:rPr lang="fr-CA" dirty="0">
                <a:solidFill>
                  <a:srgbClr val="222222"/>
                </a:solidFill>
              </a:rPr>
              <a:t>, more accessible, </a:t>
            </a:r>
            <a:r>
              <a:rPr lang="fr-CA" dirty="0" err="1">
                <a:solidFill>
                  <a:srgbClr val="222222"/>
                </a:solidFill>
              </a:rPr>
              <a:t>while</a:t>
            </a:r>
            <a:r>
              <a:rPr lang="fr-CA" dirty="0">
                <a:solidFill>
                  <a:srgbClr val="222222"/>
                </a:solidFill>
              </a:rPr>
              <a:t> </a:t>
            </a:r>
            <a:r>
              <a:rPr lang="fr-CA" dirty="0" err="1">
                <a:solidFill>
                  <a:srgbClr val="222222"/>
                </a:solidFill>
              </a:rPr>
              <a:t>really</a:t>
            </a:r>
            <a:r>
              <a:rPr lang="fr-CA" dirty="0">
                <a:solidFill>
                  <a:srgbClr val="222222"/>
                </a:solidFill>
              </a:rPr>
              <a:t> not </a:t>
            </a:r>
            <a:r>
              <a:rPr lang="fr-CA" dirty="0" err="1">
                <a:solidFill>
                  <a:srgbClr val="222222"/>
                </a:solidFill>
              </a:rPr>
              <a:t>changing</a:t>
            </a:r>
            <a:r>
              <a:rPr lang="fr-CA" dirty="0">
                <a:solidFill>
                  <a:srgbClr val="222222"/>
                </a:solidFill>
              </a:rPr>
              <a:t> </a:t>
            </a:r>
            <a:r>
              <a:rPr lang="fr-CA" dirty="0" err="1">
                <a:solidFill>
                  <a:srgbClr val="222222"/>
                </a:solidFill>
              </a:rPr>
              <a:t>much</a:t>
            </a:r>
            <a:r>
              <a:rPr lang="fr-CA" dirty="0">
                <a:solidFill>
                  <a:srgbClr val="222222"/>
                </a:solidFill>
              </a:rPr>
              <a:t> in the design, </a:t>
            </a:r>
            <a:r>
              <a:rPr lang="fr-CA" dirty="0" err="1">
                <a:solidFill>
                  <a:srgbClr val="222222"/>
                </a:solidFill>
              </a:rPr>
              <a:t>except</a:t>
            </a:r>
            <a:r>
              <a:rPr lang="fr-CA" dirty="0">
                <a:solidFill>
                  <a:srgbClr val="222222"/>
                </a:solidFill>
              </a:rPr>
              <a:t> for </a:t>
            </a:r>
            <a:r>
              <a:rPr lang="fr-CA" dirty="0" err="1">
                <a:solidFill>
                  <a:srgbClr val="222222"/>
                </a:solidFill>
              </a:rPr>
              <a:t>accessibility</a:t>
            </a:r>
            <a:r>
              <a:rPr lang="fr-CA" dirty="0">
                <a:solidFill>
                  <a:srgbClr val="222222"/>
                </a:solidFill>
              </a:rPr>
              <a:t> issues </a:t>
            </a:r>
            <a:r>
              <a:rPr lang="fr-CA" dirty="0" err="1">
                <a:solidFill>
                  <a:srgbClr val="222222"/>
                </a:solidFill>
              </a:rPr>
              <a:t>such</a:t>
            </a:r>
            <a:r>
              <a:rPr lang="fr-CA" dirty="0">
                <a:solidFill>
                  <a:srgbClr val="222222"/>
                </a:solidFill>
              </a:rPr>
              <a:t> as </a:t>
            </a:r>
            <a:r>
              <a:rPr lang="fr-CA" dirty="0" err="1">
                <a:solidFill>
                  <a:srgbClr val="222222"/>
                </a:solidFill>
              </a:rPr>
              <a:t>color</a:t>
            </a:r>
            <a:r>
              <a:rPr lang="fr-CA" dirty="0">
                <a:solidFill>
                  <a:srgbClr val="222222"/>
                </a:solidFill>
              </a:rPr>
              <a:t> </a:t>
            </a:r>
            <a:r>
              <a:rPr lang="fr-CA" dirty="0" err="1">
                <a:solidFill>
                  <a:srgbClr val="222222"/>
                </a:solidFill>
              </a:rPr>
              <a:t>contrast</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a:solidFill>
                  <a:srgbClr val="222222"/>
                </a:solidFill>
              </a:rPr>
              <a:t>Efforts are </a:t>
            </a:r>
            <a:r>
              <a:rPr lang="fr-CA" dirty="0" err="1">
                <a:solidFill>
                  <a:srgbClr val="222222"/>
                </a:solidFill>
              </a:rPr>
              <a:t>expensive</a:t>
            </a:r>
            <a:r>
              <a:rPr lang="fr-CA" dirty="0">
                <a:solidFill>
                  <a:srgbClr val="222222"/>
                </a:solidFill>
              </a:rPr>
              <a:t>, as </a:t>
            </a:r>
            <a:r>
              <a:rPr lang="fr-CA" dirty="0" err="1">
                <a:solidFill>
                  <a:srgbClr val="222222"/>
                </a:solidFill>
              </a:rPr>
              <a:t>it</a:t>
            </a:r>
            <a:r>
              <a:rPr lang="fr-CA" dirty="0">
                <a:solidFill>
                  <a:srgbClr val="222222"/>
                </a:solidFill>
              </a:rPr>
              <a:t> </a:t>
            </a:r>
            <a:r>
              <a:rPr lang="fr-CA" dirty="0" err="1">
                <a:solidFill>
                  <a:srgbClr val="222222"/>
                </a:solidFill>
              </a:rPr>
              <a:t>takes</a:t>
            </a:r>
            <a:r>
              <a:rPr lang="fr-CA" dirty="0">
                <a:solidFill>
                  <a:srgbClr val="222222"/>
                </a:solidFill>
              </a:rPr>
              <a:t> more time and </a:t>
            </a:r>
            <a:r>
              <a:rPr lang="fr-CA" dirty="0" err="1">
                <a:solidFill>
                  <a:srgbClr val="222222"/>
                </a:solidFill>
              </a:rPr>
              <a:t>resources</a:t>
            </a:r>
            <a:r>
              <a:rPr lang="fr-CA" dirty="0">
                <a:solidFill>
                  <a:srgbClr val="222222"/>
                </a:solidFill>
              </a:rPr>
              <a:t> to </a:t>
            </a:r>
            <a:r>
              <a:rPr lang="fr-CA" dirty="0" err="1">
                <a:solidFill>
                  <a:srgbClr val="222222"/>
                </a:solidFill>
              </a:rPr>
              <a:t>remediate</a:t>
            </a:r>
            <a:r>
              <a:rPr lang="fr-CA" dirty="0">
                <a:solidFill>
                  <a:srgbClr val="222222"/>
                </a:solidFill>
              </a:rPr>
              <a:t> sites and </a:t>
            </a:r>
            <a:r>
              <a:rPr lang="fr-CA" dirty="0" err="1">
                <a:solidFill>
                  <a:srgbClr val="222222"/>
                </a:solidFill>
              </a:rPr>
              <a:t>apps</a:t>
            </a:r>
            <a:r>
              <a:rPr lang="fr-CA" dirty="0">
                <a:solidFill>
                  <a:srgbClr val="222222"/>
                </a:solidFill>
              </a:rPr>
              <a:t> </a:t>
            </a:r>
            <a:r>
              <a:rPr lang="fr-CA" dirty="0" err="1">
                <a:solidFill>
                  <a:srgbClr val="222222"/>
                </a:solidFill>
              </a:rPr>
              <a:t>than</a:t>
            </a:r>
            <a:r>
              <a:rPr lang="fr-CA" dirty="0">
                <a:solidFill>
                  <a:srgbClr val="222222"/>
                </a:solidFill>
              </a:rPr>
              <a:t> </a:t>
            </a:r>
            <a:r>
              <a:rPr lang="fr-CA" dirty="0" err="1">
                <a:solidFill>
                  <a:srgbClr val="222222"/>
                </a:solidFill>
              </a:rPr>
              <a:t>it</a:t>
            </a:r>
            <a:r>
              <a:rPr lang="fr-CA" dirty="0">
                <a:solidFill>
                  <a:srgbClr val="222222"/>
                </a:solidFill>
              </a:rPr>
              <a:t> </a:t>
            </a:r>
            <a:r>
              <a:rPr lang="fr-CA" dirty="0" err="1">
                <a:solidFill>
                  <a:srgbClr val="222222"/>
                </a:solidFill>
              </a:rPr>
              <a:t>would</a:t>
            </a:r>
            <a:r>
              <a:rPr lang="fr-CA" dirty="0">
                <a:solidFill>
                  <a:srgbClr val="222222"/>
                </a:solidFill>
              </a:rPr>
              <a:t> if </a:t>
            </a:r>
            <a:r>
              <a:rPr lang="fr-CA" dirty="0" err="1">
                <a:solidFill>
                  <a:srgbClr val="222222"/>
                </a:solidFill>
              </a:rPr>
              <a:t>they</a:t>
            </a:r>
            <a:r>
              <a:rPr lang="fr-CA" dirty="0">
                <a:solidFill>
                  <a:srgbClr val="222222"/>
                </a:solidFill>
              </a:rPr>
              <a:t> </a:t>
            </a:r>
            <a:r>
              <a:rPr lang="fr-CA" dirty="0" err="1">
                <a:solidFill>
                  <a:srgbClr val="222222"/>
                </a:solidFill>
              </a:rPr>
              <a:t>had</a:t>
            </a:r>
            <a:r>
              <a:rPr lang="fr-CA" dirty="0">
                <a:solidFill>
                  <a:srgbClr val="222222"/>
                </a:solidFill>
              </a:rPr>
              <a:t> been </a:t>
            </a:r>
            <a:r>
              <a:rPr lang="fr-CA" dirty="0" err="1">
                <a:solidFill>
                  <a:srgbClr val="222222"/>
                </a:solidFill>
              </a:rPr>
              <a:t>created</a:t>
            </a:r>
            <a:r>
              <a:rPr lang="fr-CA" dirty="0">
                <a:solidFill>
                  <a:srgbClr val="222222"/>
                </a:solidFill>
              </a:rPr>
              <a:t> in an accessible </a:t>
            </a:r>
            <a:r>
              <a:rPr lang="fr-CA" dirty="0" err="1">
                <a:solidFill>
                  <a:srgbClr val="222222"/>
                </a:solidFill>
              </a:rPr>
              <a:t>manner</a:t>
            </a:r>
            <a:r>
              <a:rPr lang="fr-CA" dirty="0">
                <a:solidFill>
                  <a:srgbClr val="222222"/>
                </a:solidFill>
              </a:rPr>
              <a:t> at the </a:t>
            </a:r>
            <a:r>
              <a:rPr lang="fr-CA" dirty="0" err="1">
                <a:solidFill>
                  <a:srgbClr val="222222"/>
                </a:solidFill>
              </a:rPr>
              <a:t>beginning</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Additionally</a:t>
            </a:r>
            <a:r>
              <a:rPr lang="fr-CA" dirty="0">
                <a:solidFill>
                  <a:srgbClr val="222222"/>
                </a:solidFill>
              </a:rPr>
              <a:t>, </a:t>
            </a:r>
            <a:r>
              <a:rPr lang="fr-CA" dirty="0" err="1">
                <a:solidFill>
                  <a:srgbClr val="222222"/>
                </a:solidFill>
              </a:rPr>
              <a:t>much</a:t>
            </a:r>
            <a:r>
              <a:rPr lang="fr-CA" dirty="0">
                <a:solidFill>
                  <a:srgbClr val="222222"/>
                </a:solidFill>
              </a:rPr>
              <a:t> of </a:t>
            </a:r>
            <a:r>
              <a:rPr lang="fr-CA" dirty="0" err="1">
                <a:solidFill>
                  <a:srgbClr val="222222"/>
                </a:solidFill>
              </a:rPr>
              <a:t>remediation</a:t>
            </a:r>
            <a:r>
              <a:rPr lang="fr-CA" dirty="0">
                <a:solidFill>
                  <a:srgbClr val="222222"/>
                </a:solidFill>
              </a:rPr>
              <a:t> </a:t>
            </a:r>
            <a:r>
              <a:rPr lang="fr-CA" dirty="0" err="1">
                <a:solidFill>
                  <a:srgbClr val="222222"/>
                </a:solidFill>
              </a:rPr>
              <a:t>work</a:t>
            </a:r>
            <a:r>
              <a:rPr lang="fr-CA" dirty="0">
                <a:solidFill>
                  <a:srgbClr val="222222"/>
                </a:solidFill>
              </a:rPr>
              <a:t> </a:t>
            </a:r>
            <a:r>
              <a:rPr lang="fr-CA" dirty="0" err="1">
                <a:solidFill>
                  <a:srgbClr val="222222"/>
                </a:solidFill>
              </a:rPr>
              <a:t>only</a:t>
            </a:r>
            <a:r>
              <a:rPr lang="fr-CA" dirty="0">
                <a:solidFill>
                  <a:srgbClr val="222222"/>
                </a:solidFill>
              </a:rPr>
              <a:t> </a:t>
            </a:r>
            <a:r>
              <a:rPr lang="fr-CA" dirty="0" err="1">
                <a:solidFill>
                  <a:srgbClr val="222222"/>
                </a:solidFill>
              </a:rPr>
              <a:t>includes</a:t>
            </a:r>
            <a:r>
              <a:rPr lang="fr-CA" dirty="0">
                <a:solidFill>
                  <a:srgbClr val="222222"/>
                </a:solidFill>
              </a:rPr>
              <a:t> compliance fixes. It </a:t>
            </a:r>
            <a:r>
              <a:rPr lang="fr-CA" dirty="0" err="1">
                <a:solidFill>
                  <a:srgbClr val="222222"/>
                </a:solidFill>
              </a:rPr>
              <a:t>doesn’t</a:t>
            </a:r>
            <a:r>
              <a:rPr lang="fr-CA" dirty="0">
                <a:solidFill>
                  <a:srgbClr val="222222"/>
                </a:solidFill>
              </a:rPr>
              <a:t> alter the user </a:t>
            </a:r>
            <a:r>
              <a:rPr lang="fr-CA" dirty="0" err="1">
                <a:solidFill>
                  <a:srgbClr val="222222"/>
                </a:solidFill>
              </a:rPr>
              <a:t>experience</a:t>
            </a:r>
            <a:r>
              <a:rPr lang="fr-CA" dirty="0">
                <a:solidFill>
                  <a:srgbClr val="222222"/>
                </a:solidFill>
              </a:rPr>
              <a:t>, as this </a:t>
            </a:r>
            <a:r>
              <a:rPr lang="fr-CA" dirty="0" err="1">
                <a:solidFill>
                  <a:srgbClr val="222222"/>
                </a:solidFill>
              </a:rPr>
              <a:t>would</a:t>
            </a:r>
            <a:r>
              <a:rPr lang="fr-CA" dirty="0">
                <a:solidFill>
                  <a:srgbClr val="222222"/>
                </a:solidFill>
              </a:rPr>
              <a:t> </a:t>
            </a:r>
            <a:r>
              <a:rPr lang="fr-CA" dirty="0" err="1">
                <a:solidFill>
                  <a:srgbClr val="222222"/>
                </a:solidFill>
              </a:rPr>
              <a:t>be</a:t>
            </a:r>
            <a:r>
              <a:rPr lang="fr-CA" dirty="0">
                <a:solidFill>
                  <a:srgbClr val="222222"/>
                </a:solidFill>
              </a:rPr>
              <a:t> </a:t>
            </a:r>
            <a:r>
              <a:rPr lang="fr-CA" dirty="0" err="1">
                <a:solidFill>
                  <a:srgbClr val="222222"/>
                </a:solidFill>
              </a:rPr>
              <a:t>potentially</a:t>
            </a:r>
            <a:r>
              <a:rPr lang="fr-CA" dirty="0">
                <a:solidFill>
                  <a:srgbClr val="222222"/>
                </a:solidFill>
              </a:rPr>
              <a:t> intrusive to the design.</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You’ll</a:t>
            </a:r>
            <a:r>
              <a:rPr lang="fr-CA" dirty="0">
                <a:solidFill>
                  <a:srgbClr val="222222"/>
                </a:solidFill>
              </a:rPr>
              <a:t> </a:t>
            </a:r>
            <a:r>
              <a:rPr lang="fr-CA" dirty="0" err="1">
                <a:solidFill>
                  <a:srgbClr val="222222"/>
                </a:solidFill>
              </a:rPr>
              <a:t>find</a:t>
            </a:r>
            <a:r>
              <a:rPr lang="fr-CA" dirty="0">
                <a:solidFill>
                  <a:srgbClr val="222222"/>
                </a:solidFill>
              </a:rPr>
              <a:t> </a:t>
            </a:r>
            <a:r>
              <a:rPr lang="fr-CA" dirty="0" err="1">
                <a:solidFill>
                  <a:srgbClr val="222222"/>
                </a:solidFill>
              </a:rPr>
              <a:t>many</a:t>
            </a:r>
            <a:r>
              <a:rPr lang="fr-CA" dirty="0">
                <a:solidFill>
                  <a:srgbClr val="222222"/>
                </a:solidFill>
              </a:rPr>
              <a:t> </a:t>
            </a:r>
            <a:r>
              <a:rPr lang="fr-CA" dirty="0" err="1">
                <a:solidFill>
                  <a:srgbClr val="222222"/>
                </a:solidFill>
              </a:rPr>
              <a:t>compliant</a:t>
            </a:r>
            <a:r>
              <a:rPr lang="fr-CA" dirty="0">
                <a:solidFill>
                  <a:srgbClr val="222222"/>
                </a:solidFill>
              </a:rPr>
              <a:t> </a:t>
            </a:r>
            <a:r>
              <a:rPr lang="fr-CA" dirty="0" err="1">
                <a:solidFill>
                  <a:srgbClr val="222222"/>
                </a:solidFill>
              </a:rPr>
              <a:t>websites</a:t>
            </a:r>
            <a:r>
              <a:rPr lang="fr-CA" dirty="0">
                <a:solidFill>
                  <a:srgbClr val="222222"/>
                </a:solidFill>
              </a:rPr>
              <a:t> </a:t>
            </a:r>
            <a:r>
              <a:rPr lang="fr-CA" dirty="0" err="1">
                <a:solidFill>
                  <a:srgbClr val="222222"/>
                </a:solidFill>
              </a:rPr>
              <a:t>which</a:t>
            </a:r>
            <a:r>
              <a:rPr lang="fr-CA" dirty="0">
                <a:solidFill>
                  <a:srgbClr val="222222"/>
                </a:solidFill>
              </a:rPr>
              <a:t> </a:t>
            </a:r>
            <a:r>
              <a:rPr lang="fr-CA" dirty="0" err="1">
                <a:solidFill>
                  <a:srgbClr val="222222"/>
                </a:solidFill>
              </a:rPr>
              <a:t>offer</a:t>
            </a:r>
            <a:r>
              <a:rPr lang="fr-CA" dirty="0">
                <a:solidFill>
                  <a:srgbClr val="222222"/>
                </a:solidFill>
              </a:rPr>
              <a:t> </a:t>
            </a:r>
            <a:r>
              <a:rPr lang="fr-CA" dirty="0" err="1">
                <a:solidFill>
                  <a:srgbClr val="222222"/>
                </a:solidFill>
              </a:rPr>
              <a:t>poor</a:t>
            </a:r>
            <a:r>
              <a:rPr lang="fr-CA" dirty="0">
                <a:solidFill>
                  <a:srgbClr val="222222"/>
                </a:solidFill>
              </a:rPr>
              <a:t> </a:t>
            </a:r>
            <a:r>
              <a:rPr lang="fr-CA" dirty="0" err="1">
                <a:solidFill>
                  <a:srgbClr val="222222"/>
                </a:solidFill>
              </a:rPr>
              <a:t>experiences</a:t>
            </a:r>
            <a:r>
              <a:rPr lang="fr-CA" dirty="0">
                <a:solidFill>
                  <a:srgbClr val="222222"/>
                </a:solidFill>
              </a:rPr>
              <a:t> for people with </a:t>
            </a:r>
            <a:r>
              <a:rPr lang="fr-CA" dirty="0" err="1">
                <a:solidFill>
                  <a:srgbClr val="222222"/>
                </a:solidFill>
              </a:rPr>
              <a:t>disabilities</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a:solidFill>
                  <a:srgbClr val="222222"/>
                </a:solidFill>
              </a:rPr>
              <a:t>If </a:t>
            </a:r>
            <a:r>
              <a:rPr lang="fr-CA" dirty="0" err="1">
                <a:solidFill>
                  <a:srgbClr val="222222"/>
                </a:solidFill>
              </a:rPr>
              <a:t>accessibility</a:t>
            </a:r>
            <a:r>
              <a:rPr lang="fr-CA" dirty="0">
                <a:solidFill>
                  <a:srgbClr val="222222"/>
                </a:solidFill>
              </a:rPr>
              <a:t> is </a:t>
            </a:r>
            <a:r>
              <a:rPr lang="fr-CA" dirty="0" err="1">
                <a:solidFill>
                  <a:srgbClr val="222222"/>
                </a:solidFill>
              </a:rPr>
              <a:t>considered</a:t>
            </a:r>
            <a:r>
              <a:rPr lang="fr-CA" dirty="0">
                <a:solidFill>
                  <a:srgbClr val="222222"/>
                </a:solidFill>
              </a:rPr>
              <a:t> </a:t>
            </a:r>
            <a:r>
              <a:rPr lang="fr-CA" dirty="0" err="1">
                <a:solidFill>
                  <a:srgbClr val="222222"/>
                </a:solidFill>
              </a:rPr>
              <a:t>upfront</a:t>
            </a:r>
            <a:r>
              <a:rPr lang="fr-CA" dirty="0">
                <a:solidFill>
                  <a:srgbClr val="222222"/>
                </a:solidFill>
              </a:rPr>
              <a:t>, by design, and </a:t>
            </a:r>
            <a:r>
              <a:rPr lang="fr-CA" dirty="0" err="1">
                <a:solidFill>
                  <a:srgbClr val="222222"/>
                </a:solidFill>
              </a:rPr>
              <a:t>developed</a:t>
            </a:r>
            <a:r>
              <a:rPr lang="fr-CA" dirty="0">
                <a:solidFill>
                  <a:srgbClr val="222222"/>
                </a:solidFill>
              </a:rPr>
              <a:t> in accessible </a:t>
            </a:r>
            <a:r>
              <a:rPr lang="fr-CA" dirty="0" err="1">
                <a:solidFill>
                  <a:srgbClr val="222222"/>
                </a:solidFill>
              </a:rPr>
              <a:t>ways</a:t>
            </a:r>
            <a:r>
              <a:rPr lang="fr-CA" dirty="0">
                <a:solidFill>
                  <a:srgbClr val="222222"/>
                </a:solidFill>
              </a:rPr>
              <a:t>, </a:t>
            </a:r>
            <a:r>
              <a:rPr lang="fr-CA" dirty="0" err="1">
                <a:solidFill>
                  <a:srgbClr val="222222"/>
                </a:solidFill>
              </a:rPr>
              <a:t>accessibility</a:t>
            </a:r>
            <a:r>
              <a:rPr lang="fr-CA" dirty="0">
                <a:solidFill>
                  <a:srgbClr val="222222"/>
                </a:solidFill>
              </a:rPr>
              <a:t> </a:t>
            </a:r>
            <a:r>
              <a:rPr lang="fr-CA" dirty="0" err="1">
                <a:solidFill>
                  <a:srgbClr val="222222"/>
                </a:solidFill>
              </a:rPr>
              <a:t>can</a:t>
            </a:r>
            <a:r>
              <a:rPr lang="fr-CA" dirty="0">
                <a:solidFill>
                  <a:srgbClr val="222222"/>
                </a:solidFill>
              </a:rPr>
              <a:t> </a:t>
            </a:r>
            <a:r>
              <a:rPr lang="fr-CA" dirty="0" err="1">
                <a:solidFill>
                  <a:srgbClr val="222222"/>
                </a:solidFill>
              </a:rPr>
              <a:t>be</a:t>
            </a:r>
            <a:r>
              <a:rPr lang="fr-CA" dirty="0">
                <a:solidFill>
                  <a:srgbClr val="222222"/>
                </a:solidFill>
              </a:rPr>
              <a:t> a </a:t>
            </a:r>
            <a:r>
              <a:rPr lang="fr-CA" dirty="0" err="1">
                <a:solidFill>
                  <a:srgbClr val="222222"/>
                </a:solidFill>
              </a:rPr>
              <a:t>seamless</a:t>
            </a:r>
            <a:r>
              <a:rPr lang="fr-CA" dirty="0">
                <a:solidFill>
                  <a:srgbClr val="222222"/>
                </a:solidFill>
              </a:rPr>
              <a:t> </a:t>
            </a:r>
            <a:r>
              <a:rPr lang="fr-CA" dirty="0" err="1">
                <a:solidFill>
                  <a:srgbClr val="222222"/>
                </a:solidFill>
              </a:rPr>
              <a:t>facet</a:t>
            </a:r>
            <a:r>
              <a:rPr lang="fr-CA" dirty="0">
                <a:solidFill>
                  <a:srgbClr val="222222"/>
                </a:solidFill>
              </a:rPr>
              <a:t> to the </a:t>
            </a:r>
            <a:r>
              <a:rPr lang="fr-CA" dirty="0" err="1">
                <a:solidFill>
                  <a:srgbClr val="222222"/>
                </a:solidFill>
              </a:rPr>
              <a:t>entire</a:t>
            </a:r>
            <a:r>
              <a:rPr lang="fr-CA" dirty="0">
                <a:solidFill>
                  <a:srgbClr val="222222"/>
                </a:solidFill>
              </a:rPr>
              <a:t> workflow </a:t>
            </a:r>
            <a:r>
              <a:rPr lang="fr-CA" dirty="0" err="1">
                <a:solidFill>
                  <a:srgbClr val="222222"/>
                </a:solidFill>
              </a:rPr>
              <a:t>process</a:t>
            </a:r>
            <a:r>
              <a:rPr lang="fr-CA" dirty="0">
                <a:solidFill>
                  <a:srgbClr val="222222"/>
                </a:solidFill>
              </a:rPr>
              <a:t>. This, in </a:t>
            </a:r>
            <a:r>
              <a:rPr lang="fr-CA" dirty="0" err="1">
                <a:solidFill>
                  <a:srgbClr val="222222"/>
                </a:solidFill>
              </a:rPr>
              <a:t>my</a:t>
            </a:r>
            <a:r>
              <a:rPr lang="fr-CA" dirty="0">
                <a:solidFill>
                  <a:srgbClr val="222222"/>
                </a:solidFill>
              </a:rPr>
              <a:t> </a:t>
            </a:r>
            <a:r>
              <a:rPr lang="fr-CA" dirty="0" err="1">
                <a:solidFill>
                  <a:srgbClr val="222222"/>
                </a:solidFill>
              </a:rPr>
              <a:t>mind</a:t>
            </a:r>
            <a:r>
              <a:rPr lang="fr-CA" dirty="0">
                <a:solidFill>
                  <a:srgbClr val="222222"/>
                </a:solidFill>
              </a:rPr>
              <a:t>, is </a:t>
            </a:r>
            <a:r>
              <a:rPr lang="fr-CA" dirty="0" err="1">
                <a:solidFill>
                  <a:srgbClr val="222222"/>
                </a:solidFill>
              </a:rPr>
              <a:t>considered</a:t>
            </a:r>
            <a:r>
              <a:rPr lang="fr-CA" dirty="0">
                <a:solidFill>
                  <a:srgbClr val="222222"/>
                </a:solidFill>
              </a:rPr>
              <a:t> inclusive design and </a:t>
            </a:r>
            <a:r>
              <a:rPr lang="fr-CA" dirty="0" err="1">
                <a:solidFill>
                  <a:srgbClr val="222222"/>
                </a:solidFill>
              </a:rPr>
              <a:t>development</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123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ffd360743_0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ffd360743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a:solidFill>
                  <a:srgbClr val="222222"/>
                </a:solidFill>
              </a:rPr>
              <a:t>Imagine </a:t>
            </a:r>
            <a:r>
              <a:rPr lang="fr-CA" dirty="0" err="1">
                <a:solidFill>
                  <a:srgbClr val="222222"/>
                </a:solidFill>
              </a:rPr>
              <a:t>performing</a:t>
            </a:r>
            <a:r>
              <a:rPr lang="fr-CA" dirty="0">
                <a:solidFill>
                  <a:srgbClr val="222222"/>
                </a:solidFill>
              </a:rPr>
              <a:t> user </a:t>
            </a:r>
            <a:r>
              <a:rPr lang="fr-CA" dirty="0" err="1">
                <a:solidFill>
                  <a:srgbClr val="222222"/>
                </a:solidFill>
              </a:rPr>
              <a:t>research</a:t>
            </a:r>
            <a:r>
              <a:rPr lang="fr-CA" dirty="0">
                <a:solidFill>
                  <a:srgbClr val="222222"/>
                </a:solidFill>
              </a:rPr>
              <a:t> and </a:t>
            </a:r>
            <a:r>
              <a:rPr lang="fr-CA" dirty="0" err="1">
                <a:solidFill>
                  <a:srgbClr val="222222"/>
                </a:solidFill>
              </a:rPr>
              <a:t>developing</a:t>
            </a:r>
            <a:r>
              <a:rPr lang="fr-CA" dirty="0">
                <a:solidFill>
                  <a:srgbClr val="222222"/>
                </a:solidFill>
              </a:rPr>
              <a:t> </a:t>
            </a:r>
            <a:r>
              <a:rPr lang="fr-CA" dirty="0" err="1">
                <a:solidFill>
                  <a:srgbClr val="222222"/>
                </a:solidFill>
              </a:rPr>
              <a:t>personas</a:t>
            </a:r>
            <a:r>
              <a:rPr lang="fr-CA" dirty="0">
                <a:solidFill>
                  <a:srgbClr val="222222"/>
                </a:solidFill>
              </a:rPr>
              <a:t> that </a:t>
            </a:r>
            <a:r>
              <a:rPr lang="fr-CA" dirty="0" err="1">
                <a:solidFill>
                  <a:srgbClr val="222222"/>
                </a:solidFill>
              </a:rPr>
              <a:t>include</a:t>
            </a:r>
            <a:r>
              <a:rPr lang="fr-CA" dirty="0">
                <a:solidFill>
                  <a:srgbClr val="222222"/>
                </a:solidFill>
              </a:rPr>
              <a:t> </a:t>
            </a:r>
            <a:r>
              <a:rPr lang="fr-CA" dirty="0" err="1">
                <a:solidFill>
                  <a:srgbClr val="222222"/>
                </a:solidFill>
              </a:rPr>
              <a:t>individuals</a:t>
            </a:r>
            <a:r>
              <a:rPr lang="fr-CA" dirty="0">
                <a:solidFill>
                  <a:srgbClr val="222222"/>
                </a:solidFill>
              </a:rPr>
              <a:t> with </a:t>
            </a:r>
            <a:r>
              <a:rPr lang="fr-CA" dirty="0" err="1">
                <a:solidFill>
                  <a:srgbClr val="222222"/>
                </a:solidFill>
              </a:rPr>
              <a:t>low</a:t>
            </a:r>
            <a:r>
              <a:rPr lang="fr-CA" dirty="0">
                <a:solidFill>
                  <a:srgbClr val="222222"/>
                </a:solidFill>
              </a:rPr>
              <a:t>-to-no vision, or </a:t>
            </a:r>
            <a:r>
              <a:rPr lang="fr-CA" dirty="0" err="1">
                <a:solidFill>
                  <a:srgbClr val="222222"/>
                </a:solidFill>
              </a:rPr>
              <a:t>individuals</a:t>
            </a:r>
            <a:r>
              <a:rPr lang="fr-CA" dirty="0">
                <a:solidFill>
                  <a:srgbClr val="222222"/>
                </a:solidFill>
              </a:rPr>
              <a:t> </a:t>
            </a:r>
            <a:r>
              <a:rPr lang="fr-CA" dirty="0" err="1">
                <a:solidFill>
                  <a:srgbClr val="222222"/>
                </a:solidFill>
              </a:rPr>
              <a:t>who</a:t>
            </a:r>
            <a:r>
              <a:rPr lang="fr-CA" dirty="0">
                <a:solidFill>
                  <a:srgbClr val="222222"/>
                </a:solidFill>
              </a:rPr>
              <a:t> are </a:t>
            </a:r>
            <a:r>
              <a:rPr lang="fr-CA" dirty="0" err="1">
                <a:solidFill>
                  <a:srgbClr val="222222"/>
                </a:solidFill>
              </a:rPr>
              <a:t>deaf</a:t>
            </a:r>
            <a:r>
              <a:rPr lang="fr-CA" dirty="0">
                <a:solidFill>
                  <a:srgbClr val="222222"/>
                </a:solidFill>
              </a:rPr>
              <a:t> or hard-of-</a:t>
            </a:r>
            <a:r>
              <a:rPr lang="fr-CA" dirty="0" err="1">
                <a:solidFill>
                  <a:srgbClr val="222222"/>
                </a:solidFill>
              </a:rPr>
              <a:t>hearing</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Also</a:t>
            </a:r>
            <a:r>
              <a:rPr lang="fr-CA" dirty="0">
                <a:solidFill>
                  <a:srgbClr val="222222"/>
                </a:solidFill>
              </a:rPr>
              <a:t> </a:t>
            </a:r>
            <a:r>
              <a:rPr lang="fr-CA" dirty="0" err="1">
                <a:solidFill>
                  <a:srgbClr val="222222"/>
                </a:solidFill>
              </a:rPr>
              <a:t>consider</a:t>
            </a:r>
            <a:r>
              <a:rPr lang="fr-CA" dirty="0">
                <a:solidFill>
                  <a:srgbClr val="222222"/>
                </a:solidFill>
              </a:rPr>
              <a:t> </a:t>
            </a:r>
            <a:r>
              <a:rPr lang="fr-CA" dirty="0" err="1">
                <a:solidFill>
                  <a:srgbClr val="222222"/>
                </a:solidFill>
              </a:rPr>
              <a:t>individuals</a:t>
            </a:r>
            <a:r>
              <a:rPr lang="fr-CA" dirty="0">
                <a:solidFill>
                  <a:srgbClr val="222222"/>
                </a:solidFill>
              </a:rPr>
              <a:t> </a:t>
            </a:r>
            <a:r>
              <a:rPr lang="fr-CA" dirty="0" err="1">
                <a:solidFill>
                  <a:srgbClr val="222222"/>
                </a:solidFill>
              </a:rPr>
              <a:t>using</a:t>
            </a:r>
            <a:r>
              <a:rPr lang="fr-CA" dirty="0">
                <a:solidFill>
                  <a:srgbClr val="222222"/>
                </a:solidFill>
              </a:rPr>
              <a:t> non-</a:t>
            </a:r>
            <a:r>
              <a:rPr lang="fr-CA" dirty="0" err="1">
                <a:solidFill>
                  <a:srgbClr val="222222"/>
                </a:solidFill>
              </a:rPr>
              <a:t>mainstream</a:t>
            </a:r>
            <a:r>
              <a:rPr lang="fr-CA" dirty="0">
                <a:solidFill>
                  <a:srgbClr val="222222"/>
                </a:solidFill>
              </a:rPr>
              <a:t> input </a:t>
            </a:r>
            <a:r>
              <a:rPr lang="fr-CA" dirty="0" err="1">
                <a:solidFill>
                  <a:srgbClr val="222222"/>
                </a:solidFill>
              </a:rPr>
              <a:t>devices</a:t>
            </a:r>
            <a:r>
              <a:rPr lang="fr-CA" dirty="0">
                <a:solidFill>
                  <a:srgbClr val="222222"/>
                </a:solidFill>
              </a:rPr>
              <a:t> and </a:t>
            </a:r>
            <a:r>
              <a:rPr lang="fr-CA" dirty="0" err="1">
                <a:solidFill>
                  <a:srgbClr val="222222"/>
                </a:solidFill>
              </a:rPr>
              <a:t>assistive</a:t>
            </a:r>
            <a:r>
              <a:rPr lang="fr-CA" dirty="0">
                <a:solidFill>
                  <a:srgbClr val="222222"/>
                </a:solidFill>
              </a:rPr>
              <a:t> </a:t>
            </a:r>
            <a:r>
              <a:rPr lang="fr-CA" dirty="0" err="1">
                <a:solidFill>
                  <a:srgbClr val="222222"/>
                </a:solidFill>
              </a:rPr>
              <a:t>technology</a:t>
            </a:r>
            <a:r>
              <a:rPr lang="fr-CA" dirty="0">
                <a:solidFill>
                  <a:srgbClr val="222222"/>
                </a:solidFill>
              </a:rPr>
              <a:t>, </a:t>
            </a:r>
            <a:r>
              <a:rPr lang="fr-CA" dirty="0" err="1">
                <a:solidFill>
                  <a:srgbClr val="222222"/>
                </a:solidFill>
              </a:rPr>
              <a:t>such</a:t>
            </a:r>
            <a:r>
              <a:rPr lang="fr-CA" dirty="0">
                <a:solidFill>
                  <a:srgbClr val="222222"/>
                </a:solidFill>
              </a:rPr>
              <a:t> as switches, or puff and </a:t>
            </a:r>
            <a:r>
              <a:rPr lang="fr-CA" dirty="0" err="1">
                <a:solidFill>
                  <a:srgbClr val="222222"/>
                </a:solidFill>
              </a:rPr>
              <a:t>sip</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Moreover</a:t>
            </a:r>
            <a:r>
              <a:rPr lang="fr-CA" dirty="0">
                <a:solidFill>
                  <a:srgbClr val="222222"/>
                </a:solidFill>
              </a:rPr>
              <a:t>, </a:t>
            </a:r>
            <a:r>
              <a:rPr lang="fr-CA" dirty="0" err="1">
                <a:solidFill>
                  <a:srgbClr val="222222"/>
                </a:solidFill>
              </a:rPr>
              <a:t>considerations</a:t>
            </a:r>
            <a:r>
              <a:rPr lang="fr-CA" dirty="0">
                <a:solidFill>
                  <a:srgbClr val="222222"/>
                </a:solidFill>
              </a:rPr>
              <a:t> are </a:t>
            </a:r>
            <a:r>
              <a:rPr lang="fr-CA" dirty="0" err="1">
                <a:solidFill>
                  <a:srgbClr val="222222"/>
                </a:solidFill>
              </a:rPr>
              <a:t>needed</a:t>
            </a:r>
            <a:r>
              <a:rPr lang="fr-CA" dirty="0">
                <a:solidFill>
                  <a:srgbClr val="222222"/>
                </a:solidFill>
              </a:rPr>
              <a:t> for cognitive and </a:t>
            </a:r>
            <a:r>
              <a:rPr lang="fr-CA" dirty="0" err="1">
                <a:solidFill>
                  <a:srgbClr val="222222"/>
                </a:solidFill>
              </a:rPr>
              <a:t>learning</a:t>
            </a:r>
            <a:r>
              <a:rPr lang="fr-CA" dirty="0">
                <a:solidFill>
                  <a:srgbClr val="222222"/>
                </a:solidFill>
              </a:rPr>
              <a:t> </a:t>
            </a:r>
            <a:r>
              <a:rPr lang="fr-CA" dirty="0" err="1">
                <a:solidFill>
                  <a:srgbClr val="222222"/>
                </a:solidFill>
              </a:rPr>
              <a:t>impairments</a:t>
            </a:r>
            <a:r>
              <a:rPr lang="fr-CA" dirty="0">
                <a:solidFill>
                  <a:srgbClr val="222222"/>
                </a:solidFill>
              </a:rPr>
              <a:t> that are invisible to the </a:t>
            </a:r>
            <a:r>
              <a:rPr lang="fr-CA" dirty="0" err="1">
                <a:solidFill>
                  <a:srgbClr val="222222"/>
                </a:solidFill>
              </a:rPr>
              <a:t>eye</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Your</a:t>
            </a:r>
            <a:r>
              <a:rPr lang="fr-CA" dirty="0">
                <a:solidFill>
                  <a:srgbClr val="222222"/>
                </a:solidFill>
              </a:rPr>
              <a:t> group of designers </a:t>
            </a:r>
            <a:r>
              <a:rPr lang="fr-CA" dirty="0" err="1">
                <a:solidFill>
                  <a:srgbClr val="222222"/>
                </a:solidFill>
              </a:rPr>
              <a:t>will</a:t>
            </a:r>
            <a:r>
              <a:rPr lang="fr-CA" dirty="0">
                <a:solidFill>
                  <a:srgbClr val="222222"/>
                </a:solidFill>
              </a:rPr>
              <a:t> </a:t>
            </a:r>
            <a:r>
              <a:rPr lang="fr-CA" dirty="0" err="1">
                <a:solidFill>
                  <a:srgbClr val="222222"/>
                </a:solidFill>
              </a:rPr>
              <a:t>now</a:t>
            </a:r>
            <a:r>
              <a:rPr lang="fr-CA" dirty="0">
                <a:solidFill>
                  <a:srgbClr val="222222"/>
                </a:solidFill>
              </a:rPr>
              <a:t> </a:t>
            </a:r>
            <a:r>
              <a:rPr lang="fr-CA" dirty="0" err="1">
                <a:solidFill>
                  <a:srgbClr val="222222"/>
                </a:solidFill>
              </a:rPr>
              <a:t>need</a:t>
            </a:r>
            <a:r>
              <a:rPr lang="fr-CA" dirty="0">
                <a:solidFill>
                  <a:srgbClr val="222222"/>
                </a:solidFill>
              </a:rPr>
              <a:t> to </a:t>
            </a:r>
            <a:r>
              <a:rPr lang="fr-CA" dirty="0" err="1">
                <a:solidFill>
                  <a:srgbClr val="222222"/>
                </a:solidFill>
              </a:rPr>
              <a:t>recognize</a:t>
            </a:r>
            <a:r>
              <a:rPr lang="fr-CA" dirty="0">
                <a:solidFill>
                  <a:srgbClr val="222222"/>
                </a:solidFill>
              </a:rPr>
              <a:t> more </a:t>
            </a:r>
            <a:r>
              <a:rPr lang="fr-CA" dirty="0" err="1">
                <a:solidFill>
                  <a:srgbClr val="222222"/>
                </a:solidFill>
              </a:rPr>
              <a:t>than</a:t>
            </a:r>
            <a:r>
              <a:rPr lang="fr-CA" dirty="0">
                <a:solidFill>
                  <a:srgbClr val="222222"/>
                </a:solidFill>
              </a:rPr>
              <a:t> </a:t>
            </a:r>
            <a:r>
              <a:rPr lang="fr-CA" dirty="0" err="1">
                <a:solidFill>
                  <a:srgbClr val="222222"/>
                </a:solidFill>
              </a:rPr>
              <a:t>color</a:t>
            </a:r>
            <a:r>
              <a:rPr lang="fr-CA" dirty="0">
                <a:solidFill>
                  <a:srgbClr val="222222"/>
                </a:solidFill>
              </a:rPr>
              <a:t> </a:t>
            </a:r>
            <a:r>
              <a:rPr lang="fr-CA" dirty="0" err="1">
                <a:solidFill>
                  <a:srgbClr val="222222"/>
                </a:solidFill>
              </a:rPr>
              <a:t>contrast</a:t>
            </a:r>
            <a:r>
              <a:rPr lang="fr-CA" dirty="0">
                <a:solidFill>
                  <a:srgbClr val="222222"/>
                </a:solidFill>
              </a:rPr>
              <a:t> </a:t>
            </a:r>
            <a:r>
              <a:rPr lang="fr-CA" dirty="0" err="1">
                <a:solidFill>
                  <a:srgbClr val="222222"/>
                </a:solidFill>
              </a:rPr>
              <a:t>when</a:t>
            </a:r>
            <a:r>
              <a:rPr lang="fr-CA" dirty="0">
                <a:solidFill>
                  <a:srgbClr val="222222"/>
                </a:solidFill>
              </a:rPr>
              <a:t> </a:t>
            </a:r>
            <a:r>
              <a:rPr lang="fr-CA" dirty="0" err="1">
                <a:solidFill>
                  <a:srgbClr val="222222"/>
                </a:solidFill>
              </a:rPr>
              <a:t>creating</a:t>
            </a:r>
            <a:r>
              <a:rPr lang="fr-CA" dirty="0">
                <a:solidFill>
                  <a:srgbClr val="222222"/>
                </a:solidFill>
              </a:rPr>
              <a:t> designs.</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a:solidFill>
                  <a:srgbClr val="222222"/>
                </a:solidFill>
              </a:rPr>
              <a:t>Font and UI </a:t>
            </a:r>
            <a:r>
              <a:rPr lang="fr-CA" dirty="0" err="1">
                <a:solidFill>
                  <a:srgbClr val="222222"/>
                </a:solidFill>
              </a:rPr>
              <a:t>element</a:t>
            </a:r>
            <a:r>
              <a:rPr lang="fr-CA" dirty="0">
                <a:solidFill>
                  <a:srgbClr val="222222"/>
                </a:solidFill>
              </a:rPr>
              <a:t> size and </a:t>
            </a:r>
            <a:r>
              <a:rPr lang="fr-CA" dirty="0" err="1">
                <a:solidFill>
                  <a:srgbClr val="222222"/>
                </a:solidFill>
              </a:rPr>
              <a:t>spacing</a:t>
            </a:r>
            <a:r>
              <a:rPr lang="fr-CA" dirty="0">
                <a:solidFill>
                  <a:srgbClr val="222222"/>
                </a:solidFill>
              </a:rPr>
              <a:t>, </a:t>
            </a:r>
            <a:r>
              <a:rPr lang="fr-CA" dirty="0" err="1">
                <a:solidFill>
                  <a:srgbClr val="222222"/>
                </a:solidFill>
              </a:rPr>
              <a:t>proper</a:t>
            </a:r>
            <a:r>
              <a:rPr lang="fr-CA" dirty="0">
                <a:solidFill>
                  <a:srgbClr val="222222"/>
                </a:solidFill>
              </a:rPr>
              <a:t> </a:t>
            </a:r>
            <a:r>
              <a:rPr lang="fr-CA" dirty="0" err="1">
                <a:solidFill>
                  <a:srgbClr val="222222"/>
                </a:solidFill>
              </a:rPr>
              <a:t>organizational</a:t>
            </a:r>
            <a:r>
              <a:rPr lang="fr-CA" dirty="0">
                <a:solidFill>
                  <a:srgbClr val="222222"/>
                </a:solidFill>
              </a:rPr>
              <a:t> and </a:t>
            </a:r>
            <a:r>
              <a:rPr lang="fr-CA" dirty="0" err="1">
                <a:solidFill>
                  <a:srgbClr val="222222"/>
                </a:solidFill>
              </a:rPr>
              <a:t>semantic</a:t>
            </a:r>
            <a:r>
              <a:rPr lang="fr-CA" dirty="0">
                <a:solidFill>
                  <a:srgbClr val="222222"/>
                </a:solidFill>
              </a:rPr>
              <a:t> </a:t>
            </a:r>
            <a:r>
              <a:rPr lang="fr-CA" dirty="0" err="1">
                <a:solidFill>
                  <a:srgbClr val="222222"/>
                </a:solidFill>
              </a:rPr>
              <a:t>headings</a:t>
            </a:r>
            <a:r>
              <a:rPr lang="fr-CA" dirty="0">
                <a:solidFill>
                  <a:srgbClr val="222222"/>
                </a:solidFill>
              </a:rPr>
              <a:t> and </a:t>
            </a:r>
            <a:r>
              <a:rPr lang="fr-CA" dirty="0" err="1">
                <a:solidFill>
                  <a:srgbClr val="222222"/>
                </a:solidFill>
              </a:rPr>
              <a:t>sub-headings</a:t>
            </a:r>
            <a:r>
              <a:rPr lang="fr-CA" dirty="0">
                <a:solidFill>
                  <a:srgbClr val="222222"/>
                </a:solidFill>
              </a:rPr>
              <a:t>, impact of accordions, </a:t>
            </a:r>
            <a:r>
              <a:rPr lang="fr-CA" dirty="0" err="1">
                <a:solidFill>
                  <a:srgbClr val="222222"/>
                </a:solidFill>
              </a:rPr>
              <a:t>tooltips</a:t>
            </a:r>
            <a:r>
              <a:rPr lang="fr-CA" dirty="0">
                <a:solidFill>
                  <a:srgbClr val="222222"/>
                </a:solidFill>
              </a:rPr>
              <a:t>, </a:t>
            </a:r>
            <a:r>
              <a:rPr lang="fr-CA" dirty="0" err="1">
                <a:solidFill>
                  <a:srgbClr val="222222"/>
                </a:solidFill>
              </a:rPr>
              <a:t>sliders</a:t>
            </a:r>
            <a:r>
              <a:rPr lang="fr-CA" dirty="0">
                <a:solidFill>
                  <a:srgbClr val="222222"/>
                </a:solidFill>
              </a:rPr>
              <a:t>, </a:t>
            </a:r>
            <a:r>
              <a:rPr lang="fr-CA" dirty="0" err="1">
                <a:solidFill>
                  <a:srgbClr val="222222"/>
                </a:solidFill>
              </a:rPr>
              <a:t>toggle</a:t>
            </a:r>
            <a:r>
              <a:rPr lang="fr-CA" dirty="0">
                <a:solidFill>
                  <a:srgbClr val="222222"/>
                </a:solidFill>
              </a:rPr>
              <a:t> buttons and </a:t>
            </a:r>
            <a:r>
              <a:rPr lang="fr-CA" dirty="0" err="1">
                <a:solidFill>
                  <a:srgbClr val="222222"/>
                </a:solidFill>
              </a:rPr>
              <a:t>carousels</a:t>
            </a:r>
            <a:r>
              <a:rPr lang="fr-CA" dirty="0">
                <a:solidFill>
                  <a:srgbClr val="222222"/>
                </a:solidFill>
              </a:rPr>
              <a:t>, all of </a:t>
            </a:r>
            <a:r>
              <a:rPr lang="fr-CA" dirty="0" err="1">
                <a:solidFill>
                  <a:srgbClr val="222222"/>
                </a:solidFill>
              </a:rPr>
              <a:t>these</a:t>
            </a:r>
            <a:r>
              <a:rPr lang="fr-CA" dirty="0">
                <a:solidFill>
                  <a:srgbClr val="222222"/>
                </a:solidFill>
              </a:rPr>
              <a:t> </a:t>
            </a:r>
            <a:r>
              <a:rPr lang="fr-CA" dirty="0" err="1">
                <a:solidFill>
                  <a:srgbClr val="222222"/>
                </a:solidFill>
              </a:rPr>
              <a:t>factors</a:t>
            </a:r>
            <a:r>
              <a:rPr lang="fr-CA" dirty="0">
                <a:solidFill>
                  <a:srgbClr val="222222"/>
                </a:solidFill>
              </a:rPr>
              <a:t> are more </a:t>
            </a:r>
            <a:r>
              <a:rPr lang="fr-CA" dirty="0" err="1">
                <a:solidFill>
                  <a:srgbClr val="222222"/>
                </a:solidFill>
              </a:rPr>
              <a:t>readily</a:t>
            </a:r>
            <a:r>
              <a:rPr lang="fr-CA" dirty="0">
                <a:solidFill>
                  <a:srgbClr val="222222"/>
                </a:solidFill>
              </a:rPr>
              <a:t> </a:t>
            </a:r>
            <a:r>
              <a:rPr lang="fr-CA" dirty="0" err="1">
                <a:solidFill>
                  <a:srgbClr val="222222"/>
                </a:solidFill>
              </a:rPr>
              <a:t>addressed</a:t>
            </a:r>
            <a:r>
              <a:rPr lang="fr-CA" dirty="0">
                <a:solidFill>
                  <a:srgbClr val="222222"/>
                </a:solidFill>
              </a:rPr>
              <a:t> </a:t>
            </a:r>
            <a:r>
              <a:rPr lang="fr-CA" dirty="0" err="1">
                <a:solidFill>
                  <a:srgbClr val="222222"/>
                </a:solidFill>
              </a:rPr>
              <a:t>during</a:t>
            </a:r>
            <a:r>
              <a:rPr lang="fr-CA" dirty="0">
                <a:solidFill>
                  <a:srgbClr val="222222"/>
                </a:solidFill>
              </a:rPr>
              <a:t> the design phase </a:t>
            </a:r>
            <a:r>
              <a:rPr lang="fr-CA" dirty="0" err="1">
                <a:solidFill>
                  <a:srgbClr val="222222"/>
                </a:solidFill>
              </a:rPr>
              <a:t>rather</a:t>
            </a:r>
            <a:r>
              <a:rPr lang="fr-CA" dirty="0">
                <a:solidFill>
                  <a:srgbClr val="222222"/>
                </a:solidFill>
              </a:rPr>
              <a:t> </a:t>
            </a:r>
            <a:r>
              <a:rPr lang="fr-CA" dirty="0" err="1">
                <a:solidFill>
                  <a:srgbClr val="222222"/>
                </a:solidFill>
              </a:rPr>
              <a:t>than</a:t>
            </a:r>
            <a:r>
              <a:rPr lang="fr-CA" dirty="0">
                <a:solidFill>
                  <a:srgbClr val="222222"/>
                </a:solidFill>
              </a:rPr>
              <a:t> </a:t>
            </a:r>
            <a:r>
              <a:rPr lang="fr-CA" dirty="0" err="1">
                <a:solidFill>
                  <a:srgbClr val="222222"/>
                </a:solidFill>
              </a:rPr>
              <a:t>while</a:t>
            </a:r>
            <a:r>
              <a:rPr lang="fr-CA" dirty="0">
                <a:solidFill>
                  <a:srgbClr val="222222"/>
                </a:solidFill>
              </a:rPr>
              <a:t> </a:t>
            </a:r>
            <a:r>
              <a:rPr lang="fr-CA" dirty="0" err="1">
                <a:solidFill>
                  <a:srgbClr val="222222"/>
                </a:solidFill>
              </a:rPr>
              <a:t>remediating</a:t>
            </a:r>
            <a:r>
              <a:rPr lang="fr-CA" dirty="0">
                <a:solidFill>
                  <a:srgbClr val="222222"/>
                </a:solidFill>
              </a:rPr>
              <a:t>, </a:t>
            </a:r>
            <a:r>
              <a:rPr lang="fr-CA" dirty="0" err="1">
                <a:solidFill>
                  <a:srgbClr val="222222"/>
                </a:solidFill>
              </a:rPr>
              <a:t>when</a:t>
            </a:r>
            <a:r>
              <a:rPr lang="fr-CA" dirty="0">
                <a:solidFill>
                  <a:srgbClr val="222222"/>
                </a:solidFill>
              </a:rPr>
              <a:t> design changes </a:t>
            </a:r>
            <a:r>
              <a:rPr lang="fr-CA" dirty="0" err="1">
                <a:solidFill>
                  <a:srgbClr val="222222"/>
                </a:solidFill>
              </a:rPr>
              <a:t>may</a:t>
            </a:r>
            <a:r>
              <a:rPr lang="fr-CA" dirty="0">
                <a:solidFill>
                  <a:srgbClr val="222222"/>
                </a:solidFill>
              </a:rPr>
              <a:t> </a:t>
            </a:r>
            <a:r>
              <a:rPr lang="fr-CA" dirty="0" err="1">
                <a:solidFill>
                  <a:srgbClr val="222222"/>
                </a:solidFill>
              </a:rPr>
              <a:t>be</a:t>
            </a:r>
            <a:r>
              <a:rPr lang="fr-CA" dirty="0">
                <a:solidFill>
                  <a:srgbClr val="222222"/>
                </a:solidFill>
              </a:rPr>
              <a:t> </a:t>
            </a:r>
            <a:r>
              <a:rPr lang="fr-CA" dirty="0" err="1">
                <a:solidFill>
                  <a:srgbClr val="222222"/>
                </a:solidFill>
              </a:rPr>
              <a:t>required</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a:solidFill>
                  <a:srgbClr val="222222"/>
                </a:solidFill>
              </a:rPr>
              <a:t>With the </a:t>
            </a:r>
            <a:r>
              <a:rPr lang="fr-CA" dirty="0" err="1">
                <a:solidFill>
                  <a:srgbClr val="222222"/>
                </a:solidFill>
              </a:rPr>
              <a:t>knowledge</a:t>
            </a:r>
            <a:r>
              <a:rPr lang="fr-CA" dirty="0">
                <a:solidFill>
                  <a:srgbClr val="222222"/>
                </a:solidFill>
              </a:rPr>
              <a:t> of </a:t>
            </a:r>
            <a:r>
              <a:rPr lang="fr-CA" dirty="0" err="1">
                <a:solidFill>
                  <a:srgbClr val="222222"/>
                </a:solidFill>
              </a:rPr>
              <a:t>accessibility</a:t>
            </a:r>
            <a:r>
              <a:rPr lang="fr-CA" dirty="0">
                <a:solidFill>
                  <a:srgbClr val="222222"/>
                </a:solidFill>
              </a:rPr>
              <a:t> </a:t>
            </a:r>
            <a:r>
              <a:rPr lang="fr-CA" dirty="0" err="1">
                <a:solidFill>
                  <a:srgbClr val="222222"/>
                </a:solidFill>
              </a:rPr>
              <a:t>considerations</a:t>
            </a:r>
            <a:r>
              <a:rPr lang="fr-CA" dirty="0">
                <a:solidFill>
                  <a:srgbClr val="222222"/>
                </a:solidFill>
              </a:rPr>
              <a:t> </a:t>
            </a:r>
            <a:r>
              <a:rPr lang="fr-CA" dirty="0" err="1">
                <a:solidFill>
                  <a:srgbClr val="222222"/>
                </a:solidFill>
              </a:rPr>
              <a:t>upfront</a:t>
            </a:r>
            <a:r>
              <a:rPr lang="fr-CA" dirty="0">
                <a:solidFill>
                  <a:srgbClr val="222222"/>
                </a:solidFill>
              </a:rPr>
              <a:t>, </a:t>
            </a:r>
            <a:r>
              <a:rPr lang="fr-CA" dirty="0" err="1">
                <a:solidFill>
                  <a:srgbClr val="222222"/>
                </a:solidFill>
              </a:rPr>
              <a:t>accessibility</a:t>
            </a:r>
            <a:r>
              <a:rPr lang="fr-CA" dirty="0">
                <a:solidFill>
                  <a:srgbClr val="222222"/>
                </a:solidFill>
              </a:rPr>
              <a:t> </a:t>
            </a:r>
            <a:r>
              <a:rPr lang="fr-CA" dirty="0" err="1">
                <a:solidFill>
                  <a:srgbClr val="222222"/>
                </a:solidFill>
              </a:rPr>
              <a:t>will</a:t>
            </a:r>
            <a:r>
              <a:rPr lang="fr-CA" dirty="0">
                <a:solidFill>
                  <a:srgbClr val="222222"/>
                </a:solidFill>
              </a:rPr>
              <a:t> </a:t>
            </a:r>
            <a:r>
              <a:rPr lang="fr-CA" dirty="0" err="1">
                <a:solidFill>
                  <a:srgbClr val="222222"/>
                </a:solidFill>
              </a:rPr>
              <a:t>find</a:t>
            </a:r>
            <a:r>
              <a:rPr lang="fr-CA" dirty="0">
                <a:solidFill>
                  <a:srgbClr val="222222"/>
                </a:solidFill>
              </a:rPr>
              <a:t> </a:t>
            </a:r>
            <a:r>
              <a:rPr lang="fr-CA" dirty="0" err="1">
                <a:solidFill>
                  <a:srgbClr val="222222"/>
                </a:solidFill>
              </a:rPr>
              <a:t>itself</a:t>
            </a:r>
            <a:r>
              <a:rPr lang="fr-CA" dirty="0">
                <a:solidFill>
                  <a:srgbClr val="222222"/>
                </a:solidFill>
              </a:rPr>
              <a:t> </a:t>
            </a:r>
            <a:r>
              <a:rPr lang="fr-CA" dirty="0" err="1">
                <a:solidFill>
                  <a:srgbClr val="222222"/>
                </a:solidFill>
              </a:rPr>
              <a:t>seamlessly</a:t>
            </a:r>
            <a:r>
              <a:rPr lang="fr-CA" dirty="0">
                <a:solidFill>
                  <a:srgbClr val="222222"/>
                </a:solidFill>
              </a:rPr>
              <a:t> in the </a:t>
            </a:r>
            <a:r>
              <a:rPr lang="fr-CA" dirty="0" err="1">
                <a:solidFill>
                  <a:srgbClr val="222222"/>
                </a:solidFill>
              </a:rPr>
              <a:t>resulting</a:t>
            </a:r>
            <a:r>
              <a:rPr lang="fr-CA" dirty="0">
                <a:solidFill>
                  <a:srgbClr val="222222"/>
                </a:solidFill>
              </a:rPr>
              <a:t> designs.</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Developers</a:t>
            </a:r>
            <a:r>
              <a:rPr lang="fr-CA" dirty="0">
                <a:solidFill>
                  <a:srgbClr val="222222"/>
                </a:solidFill>
              </a:rPr>
              <a:t>, </a:t>
            </a:r>
            <a:r>
              <a:rPr lang="fr-CA" dirty="0" err="1">
                <a:solidFill>
                  <a:srgbClr val="222222"/>
                </a:solidFill>
              </a:rPr>
              <a:t>who</a:t>
            </a:r>
            <a:r>
              <a:rPr lang="fr-CA" dirty="0">
                <a:solidFill>
                  <a:srgbClr val="222222"/>
                </a:solidFill>
              </a:rPr>
              <a:t> for </a:t>
            </a:r>
            <a:r>
              <a:rPr lang="fr-CA" dirty="0" err="1">
                <a:solidFill>
                  <a:srgbClr val="222222"/>
                </a:solidFill>
              </a:rPr>
              <a:t>years</a:t>
            </a:r>
            <a:r>
              <a:rPr lang="fr-CA" dirty="0">
                <a:solidFill>
                  <a:srgbClr val="222222"/>
                </a:solidFill>
              </a:rPr>
              <a:t> have been </a:t>
            </a:r>
            <a:r>
              <a:rPr lang="fr-CA" dirty="0" err="1">
                <a:solidFill>
                  <a:srgbClr val="222222"/>
                </a:solidFill>
              </a:rPr>
              <a:t>accustomed</a:t>
            </a:r>
            <a:r>
              <a:rPr lang="fr-CA" dirty="0">
                <a:solidFill>
                  <a:srgbClr val="222222"/>
                </a:solidFill>
              </a:rPr>
              <a:t> to </a:t>
            </a:r>
            <a:r>
              <a:rPr lang="fr-CA" dirty="0" err="1">
                <a:solidFill>
                  <a:srgbClr val="222222"/>
                </a:solidFill>
              </a:rPr>
              <a:t>leveraging</a:t>
            </a:r>
            <a:r>
              <a:rPr lang="fr-CA" dirty="0">
                <a:solidFill>
                  <a:srgbClr val="222222"/>
                </a:solidFill>
              </a:rPr>
              <a:t> non-</a:t>
            </a:r>
            <a:r>
              <a:rPr lang="fr-CA" dirty="0" err="1">
                <a:solidFill>
                  <a:srgbClr val="222222"/>
                </a:solidFill>
              </a:rPr>
              <a:t>semantic</a:t>
            </a:r>
            <a:r>
              <a:rPr lang="fr-CA" dirty="0">
                <a:solidFill>
                  <a:srgbClr val="222222"/>
                </a:solidFill>
              </a:rPr>
              <a:t> </a:t>
            </a:r>
            <a:r>
              <a:rPr lang="fr-CA" dirty="0" err="1">
                <a:solidFill>
                  <a:srgbClr val="222222"/>
                </a:solidFill>
              </a:rPr>
              <a:t>elements</a:t>
            </a:r>
            <a:r>
              <a:rPr lang="fr-CA" dirty="0">
                <a:solidFill>
                  <a:srgbClr val="222222"/>
                </a:solidFill>
              </a:rPr>
              <a:t> like </a:t>
            </a:r>
            <a:r>
              <a:rPr lang="fr-CA" dirty="0" err="1">
                <a:solidFill>
                  <a:srgbClr val="222222"/>
                </a:solidFill>
                <a:highlight>
                  <a:srgbClr val="EEEEEE"/>
                </a:highlight>
              </a:rPr>
              <a:t>divs</a:t>
            </a:r>
            <a:r>
              <a:rPr lang="fr-CA" dirty="0">
                <a:solidFill>
                  <a:srgbClr val="222222"/>
                </a:solidFill>
              </a:rPr>
              <a:t> and </a:t>
            </a:r>
            <a:r>
              <a:rPr lang="fr-CA" dirty="0" err="1">
                <a:solidFill>
                  <a:srgbClr val="222222"/>
                </a:solidFill>
                <a:highlight>
                  <a:srgbClr val="EEEEEE"/>
                </a:highlight>
              </a:rPr>
              <a:t>spans</a:t>
            </a:r>
            <a:r>
              <a:rPr lang="fr-CA" dirty="0">
                <a:solidFill>
                  <a:srgbClr val="222222"/>
                </a:solidFill>
              </a:rPr>
              <a:t> to perform </a:t>
            </a:r>
            <a:r>
              <a:rPr lang="fr-CA" dirty="0" err="1">
                <a:solidFill>
                  <a:srgbClr val="222222"/>
                </a:solidFill>
              </a:rPr>
              <a:t>their</a:t>
            </a:r>
            <a:r>
              <a:rPr lang="fr-CA" dirty="0">
                <a:solidFill>
                  <a:srgbClr val="222222"/>
                </a:solidFill>
              </a:rPr>
              <a:t> </a:t>
            </a:r>
            <a:r>
              <a:rPr lang="fr-CA" dirty="0" err="1">
                <a:solidFill>
                  <a:srgbClr val="222222"/>
                </a:solidFill>
              </a:rPr>
              <a:t>scripted</a:t>
            </a:r>
            <a:r>
              <a:rPr lang="fr-CA" dirty="0">
                <a:solidFill>
                  <a:srgbClr val="222222"/>
                </a:solidFill>
              </a:rPr>
              <a:t> </a:t>
            </a:r>
            <a:r>
              <a:rPr lang="fr-CA" dirty="0" err="1">
                <a:solidFill>
                  <a:srgbClr val="222222"/>
                </a:solidFill>
              </a:rPr>
              <a:t>magic</a:t>
            </a:r>
            <a:r>
              <a:rPr lang="fr-CA" dirty="0">
                <a:solidFill>
                  <a:srgbClr val="222222"/>
                </a:solidFill>
              </a:rPr>
              <a:t>, </a:t>
            </a:r>
            <a:r>
              <a:rPr lang="fr-CA" dirty="0" err="1">
                <a:solidFill>
                  <a:srgbClr val="222222"/>
                </a:solidFill>
              </a:rPr>
              <a:t>now</a:t>
            </a:r>
            <a:r>
              <a:rPr lang="fr-CA" dirty="0">
                <a:solidFill>
                  <a:srgbClr val="222222"/>
                </a:solidFill>
              </a:rPr>
              <a:t> </a:t>
            </a:r>
            <a:r>
              <a:rPr lang="fr-CA" dirty="0" err="1">
                <a:solidFill>
                  <a:srgbClr val="222222"/>
                </a:solidFill>
              </a:rPr>
              <a:t>need</a:t>
            </a:r>
            <a:r>
              <a:rPr lang="fr-CA" dirty="0">
                <a:solidFill>
                  <a:srgbClr val="222222"/>
                </a:solidFill>
              </a:rPr>
              <a:t> to </a:t>
            </a:r>
            <a:r>
              <a:rPr lang="fr-CA" dirty="0" err="1">
                <a:solidFill>
                  <a:srgbClr val="222222"/>
                </a:solidFill>
              </a:rPr>
              <a:t>think</a:t>
            </a:r>
            <a:r>
              <a:rPr lang="fr-CA" dirty="0">
                <a:solidFill>
                  <a:srgbClr val="222222"/>
                </a:solidFill>
              </a:rPr>
              <a:t> </a:t>
            </a:r>
            <a:r>
              <a:rPr lang="fr-CA" dirty="0" err="1">
                <a:solidFill>
                  <a:srgbClr val="222222"/>
                </a:solidFill>
              </a:rPr>
              <a:t>holistically</a:t>
            </a:r>
            <a:r>
              <a:rPr lang="fr-CA" dirty="0">
                <a:solidFill>
                  <a:srgbClr val="222222"/>
                </a:solidFill>
              </a:rPr>
              <a:t> about code </a:t>
            </a:r>
            <a:r>
              <a:rPr lang="fr-CA" dirty="0" err="1">
                <a:solidFill>
                  <a:srgbClr val="222222"/>
                </a:solidFill>
              </a:rPr>
              <a:t>semantics</a:t>
            </a:r>
            <a:r>
              <a:rPr lang="fr-CA" dirty="0">
                <a:solidFill>
                  <a:srgbClr val="222222"/>
                </a:solidFill>
              </a:rPr>
              <a:t> and </a:t>
            </a:r>
            <a:r>
              <a:rPr lang="fr-CA" dirty="0" err="1">
                <a:solidFill>
                  <a:srgbClr val="222222"/>
                </a:solidFill>
              </a:rPr>
              <a:t>craftsmanship</a:t>
            </a:r>
            <a:r>
              <a:rPr lang="fr-CA" dirty="0">
                <a:solidFill>
                  <a:srgbClr val="222222"/>
                </a:solidFill>
              </a:rPr>
              <a:t> as </a:t>
            </a:r>
            <a:r>
              <a:rPr lang="fr-CA" dirty="0" err="1">
                <a:solidFill>
                  <a:srgbClr val="222222"/>
                </a:solidFill>
              </a:rPr>
              <a:t>they</a:t>
            </a:r>
            <a:r>
              <a:rPr lang="fr-CA" dirty="0">
                <a:solidFill>
                  <a:srgbClr val="222222"/>
                </a:solidFill>
              </a:rPr>
              <a:t> </a:t>
            </a:r>
            <a:r>
              <a:rPr lang="fr-CA" dirty="0" err="1">
                <a:solidFill>
                  <a:srgbClr val="222222"/>
                </a:solidFill>
              </a:rPr>
              <a:t>approach</a:t>
            </a:r>
            <a:r>
              <a:rPr lang="fr-CA" dirty="0">
                <a:solidFill>
                  <a:srgbClr val="222222"/>
                </a:solidFill>
              </a:rPr>
              <a:t> </a:t>
            </a:r>
            <a:r>
              <a:rPr lang="fr-CA" dirty="0" err="1">
                <a:solidFill>
                  <a:srgbClr val="222222"/>
                </a:solidFill>
              </a:rPr>
              <a:t>development</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They’ll</a:t>
            </a:r>
            <a:r>
              <a:rPr lang="fr-CA" dirty="0">
                <a:solidFill>
                  <a:srgbClr val="222222"/>
                </a:solidFill>
              </a:rPr>
              <a:t> </a:t>
            </a:r>
            <a:r>
              <a:rPr lang="fr-CA" dirty="0" err="1">
                <a:solidFill>
                  <a:srgbClr val="222222"/>
                </a:solidFill>
              </a:rPr>
              <a:t>also</a:t>
            </a:r>
            <a:r>
              <a:rPr lang="fr-CA" dirty="0">
                <a:solidFill>
                  <a:srgbClr val="222222"/>
                </a:solidFill>
              </a:rPr>
              <a:t> </a:t>
            </a:r>
            <a:r>
              <a:rPr lang="fr-CA" dirty="0" err="1">
                <a:solidFill>
                  <a:srgbClr val="222222"/>
                </a:solidFill>
              </a:rPr>
              <a:t>need</a:t>
            </a:r>
            <a:r>
              <a:rPr lang="fr-CA" dirty="0">
                <a:solidFill>
                  <a:srgbClr val="222222"/>
                </a:solidFill>
              </a:rPr>
              <a:t> to </a:t>
            </a:r>
            <a:r>
              <a:rPr lang="fr-CA" dirty="0" err="1">
                <a:solidFill>
                  <a:srgbClr val="222222"/>
                </a:solidFill>
              </a:rPr>
              <a:t>pay</a:t>
            </a:r>
            <a:r>
              <a:rPr lang="fr-CA" dirty="0">
                <a:solidFill>
                  <a:srgbClr val="222222"/>
                </a:solidFill>
              </a:rPr>
              <a:t> attention to the </a:t>
            </a:r>
            <a:r>
              <a:rPr lang="fr-CA" dirty="0" err="1">
                <a:solidFill>
                  <a:srgbClr val="222222"/>
                </a:solidFill>
              </a:rPr>
              <a:t>relationships</a:t>
            </a:r>
            <a:r>
              <a:rPr lang="fr-CA" dirty="0">
                <a:solidFill>
                  <a:srgbClr val="222222"/>
                </a:solidFill>
              </a:rPr>
              <a:t> </a:t>
            </a:r>
            <a:r>
              <a:rPr lang="fr-CA" dirty="0" err="1">
                <a:solidFill>
                  <a:srgbClr val="222222"/>
                </a:solidFill>
              </a:rPr>
              <a:t>between</a:t>
            </a:r>
            <a:r>
              <a:rPr lang="fr-CA" dirty="0">
                <a:solidFill>
                  <a:srgbClr val="222222"/>
                </a:solidFill>
              </a:rPr>
              <a:t> labels, input </a:t>
            </a:r>
            <a:r>
              <a:rPr lang="fr-CA" dirty="0" err="1">
                <a:solidFill>
                  <a:srgbClr val="222222"/>
                </a:solidFill>
              </a:rPr>
              <a:t>fields</a:t>
            </a:r>
            <a:r>
              <a:rPr lang="fr-CA" dirty="0">
                <a:solidFill>
                  <a:srgbClr val="222222"/>
                </a:solidFill>
              </a:rPr>
              <a:t>, and </a:t>
            </a:r>
            <a:r>
              <a:rPr lang="fr-CA" dirty="0" err="1">
                <a:solidFill>
                  <a:srgbClr val="222222"/>
                </a:solidFill>
              </a:rPr>
              <a:t>their</a:t>
            </a:r>
            <a:r>
              <a:rPr lang="fr-CA" dirty="0">
                <a:solidFill>
                  <a:srgbClr val="222222"/>
                </a:solidFill>
              </a:rPr>
              <a:t> messaging, as </a:t>
            </a:r>
            <a:r>
              <a:rPr lang="fr-CA" dirty="0" err="1">
                <a:solidFill>
                  <a:srgbClr val="222222"/>
                </a:solidFill>
              </a:rPr>
              <a:t>well</a:t>
            </a:r>
            <a:r>
              <a:rPr lang="fr-CA" dirty="0">
                <a:solidFill>
                  <a:srgbClr val="222222"/>
                </a:solidFill>
              </a:rPr>
              <a:t> as the </a:t>
            </a:r>
            <a:r>
              <a:rPr lang="fr-CA" dirty="0" err="1">
                <a:solidFill>
                  <a:srgbClr val="222222"/>
                </a:solidFill>
              </a:rPr>
              <a:t>roles</a:t>
            </a:r>
            <a:r>
              <a:rPr lang="fr-CA" dirty="0">
                <a:solidFill>
                  <a:srgbClr val="222222"/>
                </a:solidFill>
              </a:rPr>
              <a:t>, </a:t>
            </a:r>
            <a:r>
              <a:rPr lang="fr-CA" dirty="0" err="1">
                <a:solidFill>
                  <a:srgbClr val="222222"/>
                </a:solidFill>
              </a:rPr>
              <a:t>properties</a:t>
            </a:r>
            <a:r>
              <a:rPr lang="fr-CA" dirty="0">
                <a:solidFill>
                  <a:srgbClr val="222222"/>
                </a:solidFill>
              </a:rPr>
              <a:t>, and states of custom widgets.</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a:solidFill>
                  <a:srgbClr val="222222"/>
                </a:solidFill>
              </a:rPr>
              <a:t>Inclusive Design </a:t>
            </a:r>
            <a:r>
              <a:rPr lang="fr-CA" dirty="0" err="1">
                <a:solidFill>
                  <a:srgbClr val="222222"/>
                </a:solidFill>
              </a:rPr>
              <a:t>addresses</a:t>
            </a:r>
            <a:r>
              <a:rPr lang="fr-CA" dirty="0">
                <a:solidFill>
                  <a:srgbClr val="222222"/>
                </a:solidFill>
              </a:rPr>
              <a:t> the second portion of that </a:t>
            </a:r>
            <a:r>
              <a:rPr lang="fr-CA" dirty="0" err="1">
                <a:solidFill>
                  <a:srgbClr val="222222"/>
                </a:solidFill>
              </a:rPr>
              <a:t>famous</a:t>
            </a:r>
            <a:r>
              <a:rPr lang="fr-CA" dirty="0">
                <a:solidFill>
                  <a:srgbClr val="222222"/>
                </a:solidFill>
              </a:rPr>
              <a:t> </a:t>
            </a:r>
            <a:r>
              <a:rPr lang="fr-CA" dirty="0" err="1">
                <a:solidFill>
                  <a:srgbClr val="222222"/>
                </a:solidFill>
              </a:rPr>
              <a:t>quote</a:t>
            </a:r>
            <a:r>
              <a:rPr lang="fr-CA" dirty="0">
                <a:solidFill>
                  <a:srgbClr val="222222"/>
                </a:solidFill>
              </a:rPr>
              <a:t>, “</a:t>
            </a:r>
            <a:r>
              <a:rPr lang="fr-CA" dirty="0" err="1">
                <a:solidFill>
                  <a:srgbClr val="222222"/>
                </a:solidFill>
              </a:rPr>
              <a:t>Teach</a:t>
            </a:r>
            <a:r>
              <a:rPr lang="fr-CA" dirty="0">
                <a:solidFill>
                  <a:srgbClr val="222222"/>
                </a:solidFill>
              </a:rPr>
              <a:t> a designer or </a:t>
            </a:r>
            <a:r>
              <a:rPr lang="fr-CA" dirty="0" err="1">
                <a:solidFill>
                  <a:srgbClr val="222222"/>
                </a:solidFill>
              </a:rPr>
              <a:t>developer</a:t>
            </a:r>
            <a:r>
              <a:rPr lang="fr-CA" dirty="0">
                <a:solidFill>
                  <a:srgbClr val="222222"/>
                </a:solidFill>
              </a:rPr>
              <a:t> to design and </a:t>
            </a:r>
            <a:r>
              <a:rPr lang="fr-CA" dirty="0" err="1">
                <a:solidFill>
                  <a:srgbClr val="222222"/>
                </a:solidFill>
              </a:rPr>
              <a:t>develop</a:t>
            </a:r>
            <a:r>
              <a:rPr lang="fr-CA" dirty="0">
                <a:solidFill>
                  <a:srgbClr val="222222"/>
                </a:solidFill>
              </a:rPr>
              <a:t> in an accessible </a:t>
            </a:r>
            <a:r>
              <a:rPr lang="fr-CA" dirty="0" err="1">
                <a:solidFill>
                  <a:srgbClr val="222222"/>
                </a:solidFill>
              </a:rPr>
              <a:t>manner</a:t>
            </a:r>
            <a:r>
              <a:rPr lang="fr-CA" dirty="0">
                <a:solidFill>
                  <a:srgbClr val="222222"/>
                </a:solidFill>
              </a:rPr>
              <a:t>, and </a:t>
            </a:r>
            <a:r>
              <a:rPr lang="fr-CA" dirty="0" err="1">
                <a:solidFill>
                  <a:srgbClr val="222222"/>
                </a:solidFill>
              </a:rPr>
              <a:t>they</a:t>
            </a:r>
            <a:r>
              <a:rPr lang="fr-CA" dirty="0">
                <a:solidFill>
                  <a:srgbClr val="222222"/>
                </a:solidFill>
              </a:rPr>
              <a:t> </a:t>
            </a:r>
            <a:r>
              <a:rPr lang="fr-CA" dirty="0" err="1">
                <a:solidFill>
                  <a:srgbClr val="222222"/>
                </a:solidFill>
              </a:rPr>
              <a:t>will</a:t>
            </a:r>
            <a:r>
              <a:rPr lang="fr-CA" dirty="0">
                <a:solidFill>
                  <a:srgbClr val="222222"/>
                </a:solidFill>
              </a:rPr>
              <a:t> </a:t>
            </a:r>
            <a:r>
              <a:rPr lang="fr-CA" dirty="0" err="1">
                <a:solidFill>
                  <a:srgbClr val="222222"/>
                </a:solidFill>
              </a:rPr>
              <a:t>consider</a:t>
            </a:r>
            <a:r>
              <a:rPr lang="fr-CA" dirty="0">
                <a:solidFill>
                  <a:srgbClr val="222222"/>
                </a:solidFill>
              </a:rPr>
              <a:t> </a:t>
            </a:r>
            <a:r>
              <a:rPr lang="fr-CA" dirty="0" err="1">
                <a:solidFill>
                  <a:srgbClr val="222222"/>
                </a:solidFill>
              </a:rPr>
              <a:t>it</a:t>
            </a:r>
            <a:r>
              <a:rPr lang="fr-CA" dirty="0">
                <a:solidFill>
                  <a:srgbClr val="222222"/>
                </a:solidFill>
              </a:rPr>
              <a:t> in all </a:t>
            </a:r>
            <a:r>
              <a:rPr lang="fr-CA" dirty="0" err="1">
                <a:solidFill>
                  <a:srgbClr val="222222"/>
                </a:solidFill>
              </a:rPr>
              <a:t>their</a:t>
            </a:r>
            <a:r>
              <a:rPr lang="fr-CA" dirty="0">
                <a:solidFill>
                  <a:srgbClr val="222222"/>
                </a:solidFill>
              </a:rPr>
              <a:t> </a:t>
            </a:r>
            <a:r>
              <a:rPr lang="fr-CA" dirty="0" err="1">
                <a:solidFill>
                  <a:srgbClr val="222222"/>
                </a:solidFill>
              </a:rPr>
              <a:t>work</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Rather</a:t>
            </a:r>
            <a:r>
              <a:rPr lang="fr-CA" dirty="0">
                <a:solidFill>
                  <a:srgbClr val="222222"/>
                </a:solidFill>
              </a:rPr>
              <a:t> </a:t>
            </a:r>
            <a:r>
              <a:rPr lang="fr-CA" dirty="0" err="1">
                <a:solidFill>
                  <a:srgbClr val="222222"/>
                </a:solidFill>
              </a:rPr>
              <a:t>than</a:t>
            </a:r>
            <a:r>
              <a:rPr lang="fr-CA" dirty="0">
                <a:solidFill>
                  <a:srgbClr val="222222"/>
                </a:solidFill>
              </a:rPr>
              <a:t> </a:t>
            </a:r>
            <a:r>
              <a:rPr lang="fr-CA" dirty="0" err="1">
                <a:solidFill>
                  <a:srgbClr val="222222"/>
                </a:solidFill>
              </a:rPr>
              <a:t>focusing</a:t>
            </a:r>
            <a:r>
              <a:rPr lang="fr-CA" dirty="0">
                <a:solidFill>
                  <a:srgbClr val="222222"/>
                </a:solidFill>
              </a:rPr>
              <a:t> on </a:t>
            </a:r>
            <a:r>
              <a:rPr lang="fr-CA" dirty="0" err="1">
                <a:solidFill>
                  <a:srgbClr val="222222"/>
                </a:solidFill>
              </a:rPr>
              <a:t>providing</a:t>
            </a:r>
            <a:r>
              <a:rPr lang="fr-CA" dirty="0">
                <a:solidFill>
                  <a:srgbClr val="222222"/>
                </a:solidFill>
              </a:rPr>
              <a:t> </a:t>
            </a:r>
            <a:r>
              <a:rPr lang="fr-CA" dirty="0" err="1">
                <a:solidFill>
                  <a:srgbClr val="222222"/>
                </a:solidFill>
              </a:rPr>
              <a:t>remediation</a:t>
            </a:r>
            <a:r>
              <a:rPr lang="fr-CA" dirty="0">
                <a:solidFill>
                  <a:srgbClr val="222222"/>
                </a:solidFill>
              </a:rPr>
              <a:t> </a:t>
            </a:r>
            <a:r>
              <a:rPr lang="fr-CA" dirty="0" err="1">
                <a:solidFill>
                  <a:srgbClr val="222222"/>
                </a:solidFill>
              </a:rPr>
              <a:t>steps</a:t>
            </a:r>
            <a:r>
              <a:rPr lang="fr-CA" dirty="0">
                <a:solidFill>
                  <a:srgbClr val="222222"/>
                </a:solidFill>
              </a:rPr>
              <a:t>, </a:t>
            </a:r>
            <a:r>
              <a:rPr lang="fr-CA" dirty="0" err="1">
                <a:solidFill>
                  <a:srgbClr val="222222"/>
                </a:solidFill>
              </a:rPr>
              <a:t>teach</a:t>
            </a:r>
            <a:r>
              <a:rPr lang="fr-CA" dirty="0">
                <a:solidFill>
                  <a:srgbClr val="222222"/>
                </a:solidFill>
              </a:rPr>
              <a:t> accessible </a:t>
            </a:r>
            <a:r>
              <a:rPr lang="fr-CA" dirty="0" err="1">
                <a:solidFill>
                  <a:srgbClr val="222222"/>
                </a:solidFill>
              </a:rPr>
              <a:t>considerations</a:t>
            </a:r>
            <a:r>
              <a:rPr lang="fr-CA" dirty="0">
                <a:solidFill>
                  <a:srgbClr val="222222"/>
                </a:solidFill>
              </a:rPr>
              <a:t> </a:t>
            </a:r>
            <a:r>
              <a:rPr lang="fr-CA" dirty="0" err="1">
                <a:solidFill>
                  <a:srgbClr val="222222"/>
                </a:solidFill>
              </a:rPr>
              <a:t>when</a:t>
            </a:r>
            <a:r>
              <a:rPr lang="fr-CA" dirty="0">
                <a:solidFill>
                  <a:srgbClr val="222222"/>
                </a:solidFill>
              </a:rPr>
              <a:t> </a:t>
            </a:r>
            <a:r>
              <a:rPr lang="fr-CA" dirty="0" err="1">
                <a:solidFill>
                  <a:srgbClr val="222222"/>
                </a:solidFill>
              </a:rPr>
              <a:t>designing</a:t>
            </a:r>
            <a:r>
              <a:rPr lang="fr-CA" dirty="0">
                <a:solidFill>
                  <a:srgbClr val="222222"/>
                </a:solidFill>
              </a:rPr>
              <a:t> or </a:t>
            </a:r>
            <a:r>
              <a:rPr lang="fr-CA" dirty="0" err="1">
                <a:solidFill>
                  <a:srgbClr val="222222"/>
                </a:solidFill>
              </a:rPr>
              <a:t>coding</a:t>
            </a:r>
            <a:r>
              <a:rPr lang="fr-CA" dirty="0">
                <a:solidFill>
                  <a:srgbClr val="222222"/>
                </a:solidFill>
              </a:rPr>
              <a:t> </a:t>
            </a:r>
            <a:r>
              <a:rPr lang="fr-CA" dirty="0" err="1">
                <a:solidFill>
                  <a:srgbClr val="222222"/>
                </a:solidFill>
              </a:rPr>
              <a:t>upfront</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err="1">
                <a:solidFill>
                  <a:srgbClr val="222222"/>
                </a:solidFill>
              </a:rPr>
              <a:t>You’ll</a:t>
            </a:r>
            <a:r>
              <a:rPr lang="fr-CA" dirty="0">
                <a:solidFill>
                  <a:srgbClr val="222222"/>
                </a:solidFill>
              </a:rPr>
              <a:t> </a:t>
            </a:r>
            <a:r>
              <a:rPr lang="fr-CA" dirty="0" err="1">
                <a:solidFill>
                  <a:srgbClr val="222222"/>
                </a:solidFill>
              </a:rPr>
              <a:t>reduce</a:t>
            </a:r>
            <a:r>
              <a:rPr lang="fr-CA" dirty="0">
                <a:solidFill>
                  <a:srgbClr val="222222"/>
                </a:solidFill>
              </a:rPr>
              <a:t> the time and </a:t>
            </a:r>
            <a:r>
              <a:rPr lang="fr-CA" dirty="0" err="1">
                <a:solidFill>
                  <a:srgbClr val="222222"/>
                </a:solidFill>
              </a:rPr>
              <a:t>resources</a:t>
            </a:r>
            <a:r>
              <a:rPr lang="fr-CA" dirty="0">
                <a:solidFill>
                  <a:srgbClr val="222222"/>
                </a:solidFill>
              </a:rPr>
              <a:t> </a:t>
            </a:r>
            <a:r>
              <a:rPr lang="fr-CA" dirty="0" err="1">
                <a:solidFill>
                  <a:srgbClr val="222222"/>
                </a:solidFill>
              </a:rPr>
              <a:t>needed</a:t>
            </a:r>
            <a:r>
              <a:rPr lang="fr-CA" dirty="0">
                <a:solidFill>
                  <a:srgbClr val="222222"/>
                </a:solidFill>
              </a:rPr>
              <a:t> to </a:t>
            </a:r>
            <a:r>
              <a:rPr lang="fr-CA" dirty="0" err="1">
                <a:solidFill>
                  <a:srgbClr val="222222"/>
                </a:solidFill>
              </a:rPr>
              <a:t>repeatedly</a:t>
            </a:r>
            <a:r>
              <a:rPr lang="fr-CA" dirty="0">
                <a:solidFill>
                  <a:srgbClr val="222222"/>
                </a:solidFill>
              </a:rPr>
              <a:t> </a:t>
            </a:r>
            <a:r>
              <a:rPr lang="fr-CA" dirty="0" err="1">
                <a:solidFill>
                  <a:srgbClr val="222222"/>
                </a:solidFill>
              </a:rPr>
              <a:t>remediate</a:t>
            </a:r>
            <a:r>
              <a:rPr lang="fr-CA" dirty="0">
                <a:solidFill>
                  <a:srgbClr val="222222"/>
                </a:solidFill>
              </a:rPr>
              <a:t> </a:t>
            </a:r>
            <a:r>
              <a:rPr lang="fr-CA" dirty="0" err="1">
                <a:solidFill>
                  <a:srgbClr val="222222"/>
                </a:solidFill>
              </a:rPr>
              <a:t>websites</a:t>
            </a:r>
            <a:r>
              <a:rPr lang="fr-CA" dirty="0">
                <a:solidFill>
                  <a:srgbClr val="222222"/>
                </a:solidFill>
              </a:rPr>
              <a:t> and </a:t>
            </a:r>
            <a:r>
              <a:rPr lang="fr-CA" dirty="0" err="1">
                <a:solidFill>
                  <a:srgbClr val="222222"/>
                </a:solidFill>
              </a:rPr>
              <a:t>apps</a:t>
            </a:r>
            <a:r>
              <a:rPr lang="fr-CA" dirty="0">
                <a:solidFill>
                  <a:srgbClr val="222222"/>
                </a:solidFill>
              </a:rPr>
              <a:t>.</a:t>
            </a:r>
            <a:endParaRPr dirty="0">
              <a:solidFill>
                <a:srgbClr val="222222"/>
              </a:solidFill>
            </a:endParaRPr>
          </a:p>
          <a:p>
            <a:pPr marL="0" lvl="0" indent="0" algn="l" rtl="0">
              <a:spcBef>
                <a:spcPts val="2100"/>
              </a:spcBef>
              <a:spcAft>
                <a:spcPts val="0"/>
              </a:spcAft>
              <a:buClr>
                <a:schemeClr val="dk1"/>
              </a:buClr>
              <a:buSzPts val="1100"/>
              <a:buFont typeface="Arial"/>
              <a:buNone/>
            </a:pPr>
            <a:r>
              <a:rPr lang="fr-CA" dirty="0">
                <a:solidFill>
                  <a:srgbClr val="222222"/>
                </a:solidFill>
              </a:rPr>
              <a:t>And that is </a:t>
            </a:r>
            <a:r>
              <a:rPr lang="fr-CA" dirty="0" err="1">
                <a:solidFill>
                  <a:srgbClr val="222222"/>
                </a:solidFill>
              </a:rPr>
              <a:t>better</a:t>
            </a:r>
            <a:r>
              <a:rPr lang="fr-CA" dirty="0">
                <a:solidFill>
                  <a:srgbClr val="222222"/>
                </a:solidFill>
              </a:rPr>
              <a:t> for all.</a:t>
            </a:r>
            <a:endParaRPr dirty="0">
              <a:solidFill>
                <a:srgbClr val="222222"/>
              </a:solidFill>
            </a:endParaRPr>
          </a:p>
          <a:p>
            <a:pPr marL="0" lvl="0" indent="0" algn="l" rtl="0">
              <a:spcBef>
                <a:spcPts val="210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3768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ffd360743_0_1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ffd360743_0_1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a:solidFill>
                  <a:schemeClr val="dk1"/>
                </a:solidFill>
              </a:rPr>
              <a:t>The </a:t>
            </a:r>
            <a:r>
              <a:rPr lang="fr-CA" dirty="0" err="1">
                <a:solidFill>
                  <a:schemeClr val="dk1"/>
                </a:solidFill>
              </a:rPr>
              <a:t>truth</a:t>
            </a:r>
            <a:r>
              <a:rPr lang="fr-CA" dirty="0">
                <a:solidFill>
                  <a:schemeClr val="dk1"/>
                </a:solidFill>
              </a:rPr>
              <a:t> is that “good design” </a:t>
            </a:r>
            <a:r>
              <a:rPr lang="fr-CA" dirty="0" err="1">
                <a:solidFill>
                  <a:schemeClr val="dk1"/>
                </a:solidFill>
              </a:rPr>
              <a:t>considers</a:t>
            </a:r>
            <a:r>
              <a:rPr lang="fr-CA" dirty="0">
                <a:solidFill>
                  <a:schemeClr val="dk1"/>
                </a:solidFill>
              </a:rPr>
              <a:t> the best </a:t>
            </a:r>
            <a:r>
              <a:rPr lang="fr-CA" dirty="0" err="1">
                <a:solidFill>
                  <a:schemeClr val="dk1"/>
                </a:solidFill>
              </a:rPr>
              <a:t>form</a:t>
            </a:r>
            <a:r>
              <a:rPr lang="fr-CA" dirty="0">
                <a:solidFill>
                  <a:schemeClr val="dk1"/>
                </a:solidFill>
              </a:rPr>
              <a:t> and </a:t>
            </a:r>
            <a:r>
              <a:rPr lang="fr-CA" dirty="0" err="1">
                <a:solidFill>
                  <a:schemeClr val="dk1"/>
                </a:solidFill>
              </a:rPr>
              <a:t>function</a:t>
            </a:r>
            <a:r>
              <a:rPr lang="fr-CA" dirty="0">
                <a:solidFill>
                  <a:schemeClr val="dk1"/>
                </a:solidFill>
              </a:rPr>
              <a:t> for </a:t>
            </a:r>
            <a:r>
              <a:rPr lang="fr-CA" dirty="0" err="1">
                <a:solidFill>
                  <a:schemeClr val="dk1"/>
                </a:solidFill>
              </a:rPr>
              <a:t>some</a:t>
            </a:r>
            <a:r>
              <a:rPr lang="fr-CA" dirty="0">
                <a:solidFill>
                  <a:schemeClr val="dk1"/>
                </a:solidFill>
              </a:rPr>
              <a:t> people, but </a:t>
            </a:r>
            <a:r>
              <a:rPr lang="fr-CA" dirty="0" err="1">
                <a:solidFill>
                  <a:schemeClr val="dk1"/>
                </a:solidFill>
              </a:rPr>
              <a:t>excludes</a:t>
            </a:r>
            <a:r>
              <a:rPr lang="fr-CA" dirty="0">
                <a:solidFill>
                  <a:schemeClr val="dk1"/>
                </a:solidFill>
              </a:rPr>
              <a:t> </a:t>
            </a:r>
            <a:r>
              <a:rPr lang="fr-CA" dirty="0" err="1">
                <a:solidFill>
                  <a:schemeClr val="dk1"/>
                </a:solidFill>
              </a:rPr>
              <a:t>many</a:t>
            </a:r>
            <a:r>
              <a:rPr lang="fr-CA" dirty="0">
                <a:solidFill>
                  <a:schemeClr val="dk1"/>
                </a:solidFill>
              </a:rPr>
              <a:t> people on the basis of </a:t>
            </a:r>
            <a:r>
              <a:rPr lang="fr-CA" dirty="0" err="1">
                <a:solidFill>
                  <a:schemeClr val="dk1"/>
                </a:solidFill>
              </a:rPr>
              <a:t>ability</a:t>
            </a:r>
            <a:r>
              <a:rPr lang="fr-CA" dirty="0">
                <a:solidFill>
                  <a:schemeClr val="dk1"/>
                </a:solidFill>
              </a:rPr>
              <a:t> — and </a:t>
            </a:r>
            <a:r>
              <a:rPr lang="fr-CA" dirty="0" err="1">
                <a:solidFill>
                  <a:schemeClr val="dk1"/>
                </a:solidFill>
              </a:rPr>
              <a:t>individuals</a:t>
            </a:r>
            <a:r>
              <a:rPr lang="fr-CA" dirty="0">
                <a:solidFill>
                  <a:schemeClr val="dk1"/>
                </a:solidFill>
              </a:rPr>
              <a:t> with </a:t>
            </a:r>
            <a:r>
              <a:rPr lang="fr-CA" dirty="0" err="1">
                <a:solidFill>
                  <a:schemeClr val="dk1"/>
                </a:solidFill>
              </a:rPr>
              <a:t>disabilities</a:t>
            </a:r>
            <a:r>
              <a:rPr lang="fr-CA" dirty="0">
                <a:solidFill>
                  <a:schemeClr val="dk1"/>
                </a:solidFill>
              </a:rPr>
              <a:t> are </a:t>
            </a:r>
            <a:r>
              <a:rPr lang="fr-CA" dirty="0" err="1">
                <a:solidFill>
                  <a:schemeClr val="dk1"/>
                </a:solidFill>
              </a:rPr>
              <a:t>often</a:t>
            </a:r>
            <a:r>
              <a:rPr lang="fr-CA" dirty="0">
                <a:solidFill>
                  <a:schemeClr val="dk1"/>
                </a:solidFill>
              </a:rPr>
              <a:t> </a:t>
            </a:r>
            <a:r>
              <a:rPr lang="fr-CA" dirty="0" err="1">
                <a:solidFill>
                  <a:schemeClr val="dk1"/>
                </a:solidFill>
              </a:rPr>
              <a:t>left</a:t>
            </a:r>
            <a:r>
              <a:rPr lang="fr-CA" dirty="0">
                <a:solidFill>
                  <a:schemeClr val="dk1"/>
                </a:solidFill>
              </a:rPr>
              <a:t> out. </a:t>
            </a:r>
            <a:r>
              <a:rPr lang="fr-CA" dirty="0" err="1">
                <a:solidFill>
                  <a:schemeClr val="dk1"/>
                </a:solidFill>
              </a:rPr>
              <a:t>We</a:t>
            </a:r>
            <a:r>
              <a:rPr lang="fr-CA" dirty="0">
                <a:solidFill>
                  <a:schemeClr val="dk1"/>
                </a:solidFill>
              </a:rPr>
              <a:t> </a:t>
            </a:r>
            <a:r>
              <a:rPr lang="fr-CA" dirty="0" err="1">
                <a:solidFill>
                  <a:schemeClr val="dk1"/>
                </a:solidFill>
              </a:rPr>
              <a:t>want</a:t>
            </a:r>
            <a:r>
              <a:rPr lang="fr-CA" dirty="0">
                <a:solidFill>
                  <a:schemeClr val="dk1"/>
                </a:solidFill>
              </a:rPr>
              <a:t> to change that.</a:t>
            </a:r>
            <a:endParaRPr dirty="0">
              <a:solidFill>
                <a:schemeClr val="dk1"/>
              </a:solidFill>
            </a:endParaRPr>
          </a:p>
          <a:p>
            <a:pPr marL="0" lvl="0" indent="0" algn="l" rtl="0">
              <a:spcBef>
                <a:spcPts val="1300"/>
              </a:spcBef>
              <a:spcAft>
                <a:spcPts val="0"/>
              </a:spcAft>
              <a:buClr>
                <a:schemeClr val="dk1"/>
              </a:buClr>
              <a:buSzPts val="1100"/>
              <a:buFont typeface="Arial"/>
              <a:buNone/>
            </a:pPr>
            <a:r>
              <a:rPr lang="fr-CA" dirty="0">
                <a:solidFill>
                  <a:schemeClr val="dk1"/>
                </a:solidFill>
              </a:rPr>
              <a:t>Design </a:t>
            </a:r>
            <a:r>
              <a:rPr lang="fr-CA" dirty="0" err="1">
                <a:solidFill>
                  <a:schemeClr val="dk1"/>
                </a:solidFill>
              </a:rPr>
              <a:t>should</a:t>
            </a:r>
            <a:r>
              <a:rPr lang="fr-CA" dirty="0">
                <a:solidFill>
                  <a:schemeClr val="dk1"/>
                </a:solidFill>
              </a:rPr>
              <a:t> </a:t>
            </a:r>
            <a:r>
              <a:rPr lang="fr-CA" dirty="0" err="1">
                <a:solidFill>
                  <a:schemeClr val="dk1"/>
                </a:solidFill>
              </a:rPr>
              <a:t>be</a:t>
            </a:r>
            <a:r>
              <a:rPr lang="fr-CA" dirty="0">
                <a:solidFill>
                  <a:schemeClr val="dk1"/>
                </a:solidFill>
              </a:rPr>
              <a:t> inclusive, </a:t>
            </a:r>
            <a:r>
              <a:rPr lang="fr-CA" dirty="0" err="1">
                <a:solidFill>
                  <a:schemeClr val="dk1"/>
                </a:solidFill>
              </a:rPr>
              <a:t>bringing</a:t>
            </a:r>
            <a:r>
              <a:rPr lang="fr-CA" dirty="0">
                <a:solidFill>
                  <a:schemeClr val="dk1"/>
                </a:solidFill>
              </a:rPr>
              <a:t> more people in </a:t>
            </a:r>
            <a:r>
              <a:rPr lang="fr-CA" dirty="0" err="1">
                <a:solidFill>
                  <a:schemeClr val="dk1"/>
                </a:solidFill>
              </a:rPr>
              <a:t>instead</a:t>
            </a:r>
            <a:r>
              <a:rPr lang="fr-CA" dirty="0">
                <a:solidFill>
                  <a:schemeClr val="dk1"/>
                </a:solidFill>
              </a:rPr>
              <a:t> of </a:t>
            </a:r>
            <a:r>
              <a:rPr lang="fr-CA" dirty="0" err="1">
                <a:solidFill>
                  <a:schemeClr val="dk1"/>
                </a:solidFill>
              </a:rPr>
              <a:t>shutting</a:t>
            </a:r>
            <a:r>
              <a:rPr lang="fr-CA" dirty="0">
                <a:solidFill>
                  <a:schemeClr val="dk1"/>
                </a:solidFill>
              </a:rPr>
              <a:t> them out. </a:t>
            </a:r>
            <a:r>
              <a:rPr lang="fr-CA" dirty="0" err="1">
                <a:solidFill>
                  <a:schemeClr val="dk1"/>
                </a:solidFill>
              </a:rPr>
              <a:t>We</a:t>
            </a:r>
            <a:r>
              <a:rPr lang="fr-CA" dirty="0">
                <a:solidFill>
                  <a:schemeClr val="dk1"/>
                </a:solidFill>
              </a:rPr>
              <a:t> </a:t>
            </a:r>
            <a:r>
              <a:rPr lang="fr-CA" dirty="0" err="1">
                <a:solidFill>
                  <a:schemeClr val="dk1"/>
                </a:solidFill>
              </a:rPr>
              <a:t>believe</a:t>
            </a:r>
            <a:r>
              <a:rPr lang="fr-CA" dirty="0">
                <a:solidFill>
                  <a:schemeClr val="dk1"/>
                </a:solidFill>
              </a:rPr>
              <a:t> that design </a:t>
            </a:r>
            <a:r>
              <a:rPr lang="fr-CA" dirty="0" err="1">
                <a:solidFill>
                  <a:schemeClr val="dk1"/>
                </a:solidFill>
              </a:rPr>
              <a:t>shouldn’t</a:t>
            </a:r>
            <a:r>
              <a:rPr lang="fr-CA" dirty="0">
                <a:solidFill>
                  <a:schemeClr val="dk1"/>
                </a:solidFill>
              </a:rPr>
              <a:t> </a:t>
            </a:r>
            <a:r>
              <a:rPr lang="fr-CA" dirty="0" err="1">
                <a:solidFill>
                  <a:schemeClr val="dk1"/>
                </a:solidFill>
              </a:rPr>
              <a:t>discriminate</a:t>
            </a:r>
            <a:r>
              <a:rPr lang="fr-CA" dirty="0">
                <a:solidFill>
                  <a:schemeClr val="dk1"/>
                </a:solidFill>
              </a:rPr>
              <a:t> or </a:t>
            </a:r>
            <a:r>
              <a:rPr lang="fr-CA" dirty="0" err="1">
                <a:solidFill>
                  <a:schemeClr val="dk1"/>
                </a:solidFill>
              </a:rPr>
              <a:t>divide</a:t>
            </a:r>
            <a:r>
              <a:rPr lang="fr-CA" dirty="0">
                <a:solidFill>
                  <a:schemeClr val="dk1"/>
                </a:solidFill>
              </a:rPr>
              <a:t> us up, but </a:t>
            </a:r>
            <a:r>
              <a:rPr lang="fr-CA" dirty="0" err="1">
                <a:solidFill>
                  <a:schemeClr val="dk1"/>
                </a:solidFill>
              </a:rPr>
              <a:t>bring</a:t>
            </a:r>
            <a:r>
              <a:rPr lang="fr-CA" dirty="0">
                <a:solidFill>
                  <a:schemeClr val="dk1"/>
                </a:solidFill>
              </a:rPr>
              <a:t> us </a:t>
            </a:r>
            <a:r>
              <a:rPr lang="fr-CA" dirty="0" err="1">
                <a:solidFill>
                  <a:schemeClr val="dk1"/>
                </a:solidFill>
              </a:rPr>
              <a:t>together</a:t>
            </a:r>
            <a:r>
              <a:rPr lang="fr-CA" dirty="0">
                <a:solidFill>
                  <a:schemeClr val="dk1"/>
                </a:solidFill>
              </a:rPr>
              <a:t>.</a:t>
            </a:r>
            <a:endParaRPr dirty="0">
              <a:solidFill>
                <a:schemeClr val="dk1"/>
              </a:solidFill>
            </a:endParaRPr>
          </a:p>
          <a:p>
            <a:pPr marL="0" lvl="0" indent="0" algn="l" rtl="0">
              <a:spcBef>
                <a:spcPts val="1300"/>
              </a:spcBef>
              <a:spcAft>
                <a:spcPts val="0"/>
              </a:spcAft>
              <a:buClr>
                <a:schemeClr val="dk1"/>
              </a:buClr>
              <a:buSzPts val="1100"/>
              <a:buFont typeface="Arial"/>
              <a:buNone/>
            </a:pPr>
            <a:r>
              <a:rPr lang="fr-CA" dirty="0" err="1">
                <a:solidFill>
                  <a:schemeClr val="dk1"/>
                </a:solidFill>
              </a:rPr>
              <a:t>Individuals</a:t>
            </a:r>
            <a:r>
              <a:rPr lang="fr-CA" dirty="0">
                <a:solidFill>
                  <a:schemeClr val="dk1"/>
                </a:solidFill>
              </a:rPr>
              <a:t> with </a:t>
            </a:r>
            <a:r>
              <a:rPr lang="fr-CA" dirty="0" err="1">
                <a:solidFill>
                  <a:schemeClr val="dk1"/>
                </a:solidFill>
              </a:rPr>
              <a:t>disabilities</a:t>
            </a:r>
            <a:r>
              <a:rPr lang="fr-CA" dirty="0">
                <a:solidFill>
                  <a:schemeClr val="dk1"/>
                </a:solidFill>
              </a:rPr>
              <a:t> </a:t>
            </a:r>
            <a:r>
              <a:rPr lang="fr-CA" dirty="0" err="1">
                <a:solidFill>
                  <a:schemeClr val="dk1"/>
                </a:solidFill>
              </a:rPr>
              <a:t>should</a:t>
            </a:r>
            <a:r>
              <a:rPr lang="fr-CA" dirty="0">
                <a:solidFill>
                  <a:schemeClr val="dk1"/>
                </a:solidFill>
              </a:rPr>
              <a:t> have </a:t>
            </a:r>
            <a:r>
              <a:rPr lang="fr-CA" dirty="0" err="1">
                <a:solidFill>
                  <a:schemeClr val="dk1"/>
                </a:solidFill>
              </a:rPr>
              <a:t>equal</a:t>
            </a:r>
            <a:r>
              <a:rPr lang="fr-CA" dirty="0">
                <a:solidFill>
                  <a:schemeClr val="dk1"/>
                </a:solidFill>
              </a:rPr>
              <a:t> and </a:t>
            </a:r>
            <a:r>
              <a:rPr lang="fr-CA" dirty="0" err="1">
                <a:solidFill>
                  <a:schemeClr val="dk1"/>
                </a:solidFill>
              </a:rPr>
              <a:t>integrated</a:t>
            </a:r>
            <a:r>
              <a:rPr lang="fr-CA" dirty="0">
                <a:solidFill>
                  <a:schemeClr val="dk1"/>
                </a:solidFill>
              </a:rPr>
              <a:t> </a:t>
            </a:r>
            <a:r>
              <a:rPr lang="fr-CA" dirty="0" err="1">
                <a:solidFill>
                  <a:schemeClr val="dk1"/>
                </a:solidFill>
              </a:rPr>
              <a:t>access</a:t>
            </a:r>
            <a:r>
              <a:rPr lang="fr-CA" dirty="0">
                <a:solidFill>
                  <a:schemeClr val="dk1"/>
                </a:solidFill>
              </a:rPr>
              <a:t> to </a:t>
            </a:r>
            <a:r>
              <a:rPr lang="fr-CA" dirty="0" err="1">
                <a:solidFill>
                  <a:schemeClr val="dk1"/>
                </a:solidFill>
              </a:rPr>
              <a:t>quality</a:t>
            </a:r>
            <a:r>
              <a:rPr lang="fr-CA" dirty="0">
                <a:solidFill>
                  <a:schemeClr val="dk1"/>
                </a:solidFill>
              </a:rPr>
              <a:t> </a:t>
            </a:r>
            <a:r>
              <a:rPr lang="fr-CA" dirty="0" err="1">
                <a:solidFill>
                  <a:schemeClr val="dk1"/>
                </a:solidFill>
              </a:rPr>
              <a:t>products</a:t>
            </a:r>
            <a:r>
              <a:rPr lang="fr-CA" dirty="0">
                <a:solidFill>
                  <a:schemeClr val="dk1"/>
                </a:solidFill>
              </a:rPr>
              <a:t>, services, and structures — that </a:t>
            </a:r>
            <a:r>
              <a:rPr lang="fr-CA" dirty="0" err="1">
                <a:solidFill>
                  <a:schemeClr val="dk1"/>
                </a:solidFill>
              </a:rPr>
              <a:t>everyone</a:t>
            </a:r>
            <a:r>
              <a:rPr lang="fr-CA" dirty="0">
                <a:solidFill>
                  <a:schemeClr val="dk1"/>
                </a:solidFill>
              </a:rPr>
              <a:t> has a right to </a:t>
            </a:r>
            <a:r>
              <a:rPr lang="fr-CA" dirty="0" err="1">
                <a:solidFill>
                  <a:schemeClr val="dk1"/>
                </a:solidFill>
              </a:rPr>
              <a:t>enjoy</a:t>
            </a:r>
            <a:r>
              <a:rPr lang="fr-CA" dirty="0">
                <a:solidFill>
                  <a:schemeClr val="dk1"/>
                </a:solidFill>
              </a:rPr>
              <a:t> </a:t>
            </a:r>
            <a:r>
              <a:rPr lang="fr-CA" dirty="0" err="1">
                <a:solidFill>
                  <a:schemeClr val="dk1"/>
                </a:solidFill>
              </a:rPr>
              <a:t>beautiful</a:t>
            </a:r>
            <a:r>
              <a:rPr lang="fr-CA" dirty="0">
                <a:solidFill>
                  <a:schemeClr val="dk1"/>
                </a:solidFill>
              </a:rPr>
              <a:t>, </a:t>
            </a:r>
            <a:r>
              <a:rPr lang="fr-CA" dirty="0" err="1">
                <a:solidFill>
                  <a:schemeClr val="dk1"/>
                </a:solidFill>
              </a:rPr>
              <a:t>functional</a:t>
            </a:r>
            <a:r>
              <a:rPr lang="fr-CA" dirty="0">
                <a:solidFill>
                  <a:schemeClr val="dk1"/>
                </a:solidFill>
              </a:rPr>
              <a:t> design, and that </a:t>
            </a:r>
            <a:r>
              <a:rPr lang="fr-CA" dirty="0" err="1">
                <a:solidFill>
                  <a:schemeClr val="dk1"/>
                </a:solidFill>
              </a:rPr>
              <a:t>we</a:t>
            </a:r>
            <a:r>
              <a:rPr lang="fr-CA" dirty="0">
                <a:solidFill>
                  <a:schemeClr val="dk1"/>
                </a:solidFill>
              </a:rPr>
              <a:t> all </a:t>
            </a:r>
            <a:r>
              <a:rPr lang="fr-CA" dirty="0" err="1">
                <a:solidFill>
                  <a:schemeClr val="dk1"/>
                </a:solidFill>
              </a:rPr>
              <a:t>benefit</a:t>
            </a:r>
            <a:r>
              <a:rPr lang="fr-CA" dirty="0">
                <a:solidFill>
                  <a:schemeClr val="dk1"/>
                </a:solidFill>
              </a:rPr>
              <a:t> </a:t>
            </a:r>
            <a:r>
              <a:rPr lang="fr-CA" dirty="0" err="1">
                <a:solidFill>
                  <a:schemeClr val="dk1"/>
                </a:solidFill>
              </a:rPr>
              <a:t>when</a:t>
            </a:r>
            <a:r>
              <a:rPr lang="fr-CA" dirty="0">
                <a:solidFill>
                  <a:schemeClr val="dk1"/>
                </a:solidFill>
              </a:rPr>
              <a:t> </a:t>
            </a:r>
            <a:r>
              <a:rPr lang="fr-CA" dirty="0" err="1">
                <a:solidFill>
                  <a:schemeClr val="dk1"/>
                </a:solidFill>
              </a:rPr>
              <a:t>we</a:t>
            </a:r>
            <a:r>
              <a:rPr lang="fr-CA" dirty="0">
                <a:solidFill>
                  <a:schemeClr val="dk1"/>
                </a:solidFill>
              </a:rPr>
              <a:t> </a:t>
            </a:r>
            <a:r>
              <a:rPr lang="fr-CA" dirty="0" err="1">
                <a:solidFill>
                  <a:schemeClr val="dk1"/>
                </a:solidFill>
              </a:rPr>
              <a:t>enjoy</a:t>
            </a:r>
            <a:r>
              <a:rPr lang="fr-CA" dirty="0">
                <a:solidFill>
                  <a:schemeClr val="dk1"/>
                </a:solidFill>
              </a:rPr>
              <a:t> design </a:t>
            </a:r>
            <a:r>
              <a:rPr lang="fr-CA" dirty="0" err="1">
                <a:solidFill>
                  <a:schemeClr val="dk1"/>
                </a:solidFill>
              </a:rPr>
              <a:t>together</a:t>
            </a:r>
            <a:r>
              <a:rPr lang="fr-CA" dirty="0">
                <a:solidFill>
                  <a:schemeClr val="dk1"/>
                </a:solidFill>
              </a:rPr>
              <a:t>.</a:t>
            </a:r>
            <a:endParaRPr sz="2800" b="1" dirty="0">
              <a:solidFill>
                <a:schemeClr val="dk1"/>
              </a:solidFill>
              <a:latin typeface="Lato"/>
              <a:ea typeface="Lato"/>
              <a:cs typeface="Lato"/>
              <a:sym typeface="Lato"/>
            </a:endParaRPr>
          </a:p>
          <a:p>
            <a:pPr marL="0" lvl="0" indent="0" algn="l" rtl="0">
              <a:spcBef>
                <a:spcPts val="1300"/>
              </a:spcBef>
              <a:spcAft>
                <a:spcPts val="0"/>
              </a:spcAft>
              <a:buNone/>
            </a:pPr>
            <a:endParaRPr dirty="0"/>
          </a:p>
        </p:txBody>
      </p:sp>
    </p:spTree>
    <p:extLst>
      <p:ext uri="{BB962C8B-B14F-4D97-AF65-F5344CB8AC3E}">
        <p14:creationId xmlns:p14="http://schemas.microsoft.com/office/powerpoint/2010/main" val="3726465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89771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4ffd360743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4ffd360743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600" dirty="0" err="1">
                <a:solidFill>
                  <a:schemeClr val="dk1"/>
                </a:solidFill>
                <a:highlight>
                  <a:srgbClr val="FFFFFF"/>
                </a:highlight>
                <a:latin typeface="Georgia"/>
                <a:ea typeface="Georgia"/>
                <a:cs typeface="Georgia"/>
                <a:sym typeface="Georgia"/>
              </a:rPr>
              <a:t>We</a:t>
            </a:r>
            <a:r>
              <a:rPr lang="fr-CA" sz="1600" dirty="0">
                <a:solidFill>
                  <a:schemeClr val="dk1"/>
                </a:solidFill>
                <a:highlight>
                  <a:srgbClr val="FFFFFF"/>
                </a:highlight>
                <a:latin typeface="Georgia"/>
                <a:ea typeface="Georgia"/>
                <a:cs typeface="Georgia"/>
                <a:sym typeface="Georgia"/>
              </a:rPr>
              <a:t> all </a:t>
            </a:r>
            <a:r>
              <a:rPr lang="fr-CA" sz="1600" dirty="0" err="1">
                <a:solidFill>
                  <a:schemeClr val="dk1"/>
                </a:solidFill>
                <a:highlight>
                  <a:srgbClr val="FFFFFF"/>
                </a:highlight>
                <a:latin typeface="Georgia"/>
                <a:ea typeface="Georgia"/>
                <a:cs typeface="Georgia"/>
                <a:sym typeface="Georgia"/>
              </a:rPr>
              <a:t>can</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be</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considered</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disabled</a:t>
            </a:r>
            <a:r>
              <a:rPr lang="fr-CA" sz="1600" dirty="0">
                <a:solidFill>
                  <a:schemeClr val="dk1"/>
                </a:solidFill>
                <a:highlight>
                  <a:srgbClr val="FFFFFF"/>
                </a:highlight>
                <a:latin typeface="Georgia"/>
                <a:ea typeface="Georgia"/>
                <a:cs typeface="Georgia"/>
                <a:sym typeface="Georgia"/>
              </a:rPr>
              <a:t> in </a:t>
            </a:r>
            <a:r>
              <a:rPr lang="fr-CA" sz="1600" dirty="0" err="1">
                <a:solidFill>
                  <a:schemeClr val="dk1"/>
                </a:solidFill>
                <a:highlight>
                  <a:srgbClr val="FFFFFF"/>
                </a:highlight>
                <a:latin typeface="Georgia"/>
                <a:ea typeface="Georgia"/>
                <a:cs typeface="Georgia"/>
                <a:sym typeface="Georgia"/>
              </a:rPr>
              <a:t>some</a:t>
            </a:r>
            <a:r>
              <a:rPr lang="fr-CA" sz="1600" dirty="0">
                <a:solidFill>
                  <a:schemeClr val="dk1"/>
                </a:solidFill>
                <a:highlight>
                  <a:srgbClr val="FFFFFF"/>
                </a:highlight>
                <a:latin typeface="Georgia"/>
                <a:ea typeface="Georgia"/>
                <a:cs typeface="Georgia"/>
                <a:sym typeface="Georgia"/>
              </a:rPr>
              <a:t> scenarios. </a:t>
            </a:r>
            <a:r>
              <a:rPr lang="fr-CA" sz="1600" dirty="0" err="1">
                <a:solidFill>
                  <a:schemeClr val="dk1"/>
                </a:solidFill>
                <a:highlight>
                  <a:srgbClr val="FFFFFF"/>
                </a:highlight>
                <a:latin typeface="Georgia"/>
                <a:ea typeface="Georgia"/>
                <a:cs typeface="Georgia"/>
                <a:sym typeface="Georgia"/>
              </a:rPr>
              <a:t>When</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driving</a:t>
            </a:r>
            <a:r>
              <a:rPr lang="fr-CA" sz="1600" dirty="0">
                <a:solidFill>
                  <a:schemeClr val="dk1"/>
                </a:solidFill>
                <a:highlight>
                  <a:srgbClr val="FFFFFF"/>
                </a:highlight>
                <a:latin typeface="Georgia"/>
                <a:ea typeface="Georgia"/>
                <a:cs typeface="Georgia"/>
                <a:sym typeface="Georgia"/>
              </a:rPr>
              <a:t> a car, </a:t>
            </a:r>
            <a:r>
              <a:rPr lang="fr-CA" sz="1600" dirty="0" err="1">
                <a:solidFill>
                  <a:schemeClr val="dk1"/>
                </a:solidFill>
                <a:highlight>
                  <a:srgbClr val="FFFFFF"/>
                </a:highlight>
                <a:latin typeface="Georgia"/>
                <a:ea typeface="Georgia"/>
                <a:cs typeface="Georgia"/>
                <a:sym typeface="Georgia"/>
              </a:rPr>
              <a:t>touch</a:t>
            </a:r>
            <a:r>
              <a:rPr lang="fr-CA" sz="1600" dirty="0">
                <a:solidFill>
                  <a:schemeClr val="dk1"/>
                </a:solidFill>
                <a:highlight>
                  <a:srgbClr val="FFFFFF"/>
                </a:highlight>
                <a:latin typeface="Georgia"/>
                <a:ea typeface="Georgia"/>
                <a:cs typeface="Georgia"/>
                <a:sym typeface="Georgia"/>
              </a:rPr>
              <a:t> interaction is </a:t>
            </a:r>
            <a:r>
              <a:rPr lang="fr-CA" sz="1600" dirty="0" err="1">
                <a:solidFill>
                  <a:schemeClr val="dk1"/>
                </a:solidFill>
                <a:highlight>
                  <a:srgbClr val="FFFFFF"/>
                </a:highlight>
                <a:latin typeface="Georgia"/>
                <a:ea typeface="Georgia"/>
                <a:cs typeface="Georgia"/>
                <a:sym typeface="Georgia"/>
              </a:rPr>
              <a:t>impaired</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Everyone</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can</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benefit</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from</a:t>
            </a:r>
            <a:r>
              <a:rPr lang="fr-CA" sz="1600" dirty="0">
                <a:solidFill>
                  <a:schemeClr val="dk1"/>
                </a:solidFill>
                <a:highlight>
                  <a:srgbClr val="FFFFFF"/>
                </a:highlight>
                <a:latin typeface="Georgia"/>
                <a:ea typeface="Georgia"/>
                <a:cs typeface="Georgia"/>
                <a:sym typeface="Georgia"/>
              </a:rPr>
              <a:t> inclusive </a:t>
            </a:r>
            <a:r>
              <a:rPr lang="fr-CA" sz="1600" dirty="0" err="1">
                <a:solidFill>
                  <a:schemeClr val="dk1"/>
                </a:solidFill>
                <a:highlight>
                  <a:srgbClr val="FFFFFF"/>
                </a:highlight>
                <a:latin typeface="Georgia"/>
                <a:ea typeface="Georgia"/>
                <a:cs typeface="Georgia"/>
                <a:sym typeface="Georgia"/>
              </a:rPr>
              <a:t>voice</a:t>
            </a:r>
            <a:r>
              <a:rPr lang="fr-CA" sz="1600" dirty="0">
                <a:solidFill>
                  <a:schemeClr val="dk1"/>
                </a:solidFill>
                <a:highlight>
                  <a:srgbClr val="FFFFFF"/>
                </a:highlight>
                <a:latin typeface="Georgia"/>
                <a:ea typeface="Georgia"/>
                <a:cs typeface="Georgia"/>
                <a:sym typeface="Georgia"/>
              </a:rPr>
              <a:t>-control (assistants like Cortana or </a:t>
            </a:r>
            <a:r>
              <a:rPr lang="fr-CA" sz="1600" dirty="0" err="1">
                <a:solidFill>
                  <a:schemeClr val="dk1"/>
                </a:solidFill>
                <a:highlight>
                  <a:srgbClr val="FFFFFF"/>
                </a:highlight>
                <a:latin typeface="Georgia"/>
                <a:ea typeface="Georgia"/>
                <a:cs typeface="Georgia"/>
                <a:sym typeface="Georgia"/>
              </a:rPr>
              <a:t>Siri</a:t>
            </a:r>
            <a:r>
              <a:rPr lang="fr-CA" sz="1600" dirty="0">
                <a:solidFill>
                  <a:schemeClr val="dk1"/>
                </a:solidFill>
                <a:highlight>
                  <a:srgbClr val="FFFFFF"/>
                </a:highlight>
                <a:latin typeface="Georgia"/>
                <a:ea typeface="Georgia"/>
                <a:cs typeface="Georgia"/>
                <a:sym typeface="Georgia"/>
              </a:rPr>
              <a:t> for </a:t>
            </a:r>
            <a:r>
              <a:rPr lang="fr-CA" sz="1600" dirty="0" err="1">
                <a:solidFill>
                  <a:schemeClr val="dk1"/>
                </a:solidFill>
                <a:highlight>
                  <a:srgbClr val="FFFFFF"/>
                </a:highlight>
                <a:latin typeface="Georgia"/>
                <a:ea typeface="Georgia"/>
                <a:cs typeface="Georgia"/>
                <a:sym typeface="Georgia"/>
              </a:rPr>
              <a:t>example</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Having</a:t>
            </a:r>
            <a:r>
              <a:rPr lang="fr-CA" sz="1600" dirty="0">
                <a:solidFill>
                  <a:schemeClr val="dk1"/>
                </a:solidFill>
                <a:highlight>
                  <a:srgbClr val="FFFFFF"/>
                </a:highlight>
                <a:latin typeface="Georgia"/>
                <a:ea typeface="Georgia"/>
                <a:cs typeface="Georgia"/>
                <a:sym typeface="Georgia"/>
              </a:rPr>
              <a:t> a </a:t>
            </a:r>
            <a:r>
              <a:rPr lang="fr-CA" sz="1600" dirty="0" err="1">
                <a:solidFill>
                  <a:schemeClr val="dk1"/>
                </a:solidFill>
                <a:highlight>
                  <a:srgbClr val="FFFFFF"/>
                </a:highlight>
                <a:latin typeface="Georgia"/>
                <a:ea typeface="Georgia"/>
                <a:cs typeface="Georgia"/>
                <a:sym typeface="Georgia"/>
              </a:rPr>
              <a:t>newborn</a:t>
            </a:r>
            <a:r>
              <a:rPr lang="fr-CA" sz="1600" dirty="0">
                <a:solidFill>
                  <a:schemeClr val="dk1"/>
                </a:solidFill>
                <a:highlight>
                  <a:srgbClr val="FFFFFF"/>
                </a:highlight>
                <a:latin typeface="Georgia"/>
                <a:ea typeface="Georgia"/>
                <a:cs typeface="Georgia"/>
                <a:sym typeface="Georgia"/>
              </a:rPr>
              <a:t> on </a:t>
            </a:r>
            <a:r>
              <a:rPr lang="fr-CA" sz="1600" dirty="0" err="1">
                <a:solidFill>
                  <a:schemeClr val="dk1"/>
                </a:solidFill>
                <a:highlight>
                  <a:srgbClr val="FFFFFF"/>
                </a:highlight>
                <a:latin typeface="Georgia"/>
                <a:ea typeface="Georgia"/>
                <a:cs typeface="Georgia"/>
                <a:sym typeface="Georgia"/>
              </a:rPr>
              <a:t>your</a:t>
            </a:r>
            <a:r>
              <a:rPr lang="fr-CA" sz="1600" dirty="0">
                <a:solidFill>
                  <a:schemeClr val="dk1"/>
                </a:solidFill>
                <a:highlight>
                  <a:srgbClr val="FFFFFF"/>
                </a:highlight>
                <a:latin typeface="Georgia"/>
                <a:ea typeface="Georgia"/>
                <a:cs typeface="Georgia"/>
                <a:sym typeface="Georgia"/>
              </a:rPr>
              <a:t> hands? </a:t>
            </a:r>
            <a:r>
              <a:rPr lang="fr-CA" sz="1600" dirty="0" err="1">
                <a:solidFill>
                  <a:schemeClr val="dk1"/>
                </a:solidFill>
                <a:highlight>
                  <a:srgbClr val="FFFFFF"/>
                </a:highlight>
                <a:latin typeface="Georgia"/>
                <a:ea typeface="Georgia"/>
                <a:cs typeface="Georgia"/>
                <a:sym typeface="Georgia"/>
              </a:rPr>
              <a:t>You’re</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limited</a:t>
            </a:r>
            <a:r>
              <a:rPr lang="fr-CA" sz="1600" dirty="0">
                <a:solidFill>
                  <a:schemeClr val="dk1"/>
                </a:solidFill>
                <a:highlight>
                  <a:srgbClr val="FFFFFF"/>
                </a:highlight>
                <a:latin typeface="Georgia"/>
                <a:ea typeface="Georgia"/>
                <a:cs typeface="Georgia"/>
                <a:sym typeface="Georgia"/>
              </a:rPr>
              <a:t> to one hand for interaction with a smartphone. You are </a:t>
            </a:r>
            <a:r>
              <a:rPr lang="fr-CA" sz="1600" dirty="0" err="1">
                <a:solidFill>
                  <a:schemeClr val="dk1"/>
                </a:solidFill>
                <a:highlight>
                  <a:srgbClr val="FFFFFF"/>
                </a:highlight>
                <a:latin typeface="Georgia"/>
                <a:ea typeface="Georgia"/>
                <a:cs typeface="Georgia"/>
                <a:sym typeface="Georgia"/>
              </a:rPr>
              <a:t>disabled</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Temporarily</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My</a:t>
            </a:r>
            <a:r>
              <a:rPr lang="fr-CA" sz="1600" dirty="0">
                <a:solidFill>
                  <a:schemeClr val="dk1"/>
                </a:solidFill>
                <a:highlight>
                  <a:srgbClr val="FFFFFF"/>
                </a:highlight>
                <a:latin typeface="Georgia"/>
                <a:ea typeface="Georgia"/>
                <a:cs typeface="Georgia"/>
                <a:sym typeface="Georgia"/>
              </a:rPr>
              <a:t> </a:t>
            </a:r>
            <a:r>
              <a:rPr lang="fr-CA" sz="1600" dirty="0">
                <a:solidFill>
                  <a:schemeClr val="hlink"/>
                </a:solidFill>
                <a:uFill>
                  <a:noFill/>
                </a:uFill>
                <a:latin typeface="Georgia"/>
                <a:ea typeface="Georgia"/>
                <a:cs typeface="Georgia"/>
                <a:sym typeface="Georgia"/>
                <a:hlinkClick r:id="rId3"/>
              </a:rPr>
              <a:t>favorite </a:t>
            </a:r>
            <a:r>
              <a:rPr lang="fr-CA" sz="1600" dirty="0" err="1">
                <a:solidFill>
                  <a:schemeClr val="hlink"/>
                </a:solidFill>
                <a:uFill>
                  <a:noFill/>
                </a:uFill>
                <a:latin typeface="Georgia"/>
                <a:ea typeface="Georgia"/>
                <a:cs typeface="Georgia"/>
                <a:sym typeface="Georgia"/>
                <a:hlinkClick r:id="rId3"/>
              </a:rPr>
              <a:t>example</a:t>
            </a:r>
            <a:r>
              <a:rPr lang="fr-CA" sz="1600" dirty="0">
                <a:solidFill>
                  <a:schemeClr val="dk1"/>
                </a:solidFill>
                <a:highlight>
                  <a:srgbClr val="FFFFFF"/>
                </a:highlight>
                <a:latin typeface="Georgia"/>
                <a:ea typeface="Georgia"/>
                <a:cs typeface="Georgia"/>
                <a:sym typeface="Georgia"/>
              </a:rPr>
              <a:t> are </a:t>
            </a:r>
            <a:r>
              <a:rPr lang="fr-CA" sz="1600" dirty="0" err="1">
                <a:solidFill>
                  <a:schemeClr val="dk1"/>
                </a:solidFill>
                <a:highlight>
                  <a:srgbClr val="FFFFFF"/>
                </a:highlight>
                <a:latin typeface="Georgia"/>
                <a:ea typeface="Georgia"/>
                <a:cs typeface="Georgia"/>
                <a:sym typeface="Georgia"/>
              </a:rPr>
              <a:t>curb</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cuts</a:t>
            </a:r>
            <a:r>
              <a:rPr lang="fr-CA" sz="1600" dirty="0">
                <a:solidFill>
                  <a:schemeClr val="dk1"/>
                </a:solidFill>
                <a:highlight>
                  <a:srgbClr val="FFFFFF"/>
                </a:highlight>
                <a:latin typeface="Georgia"/>
                <a:ea typeface="Georgia"/>
                <a:cs typeface="Georgia"/>
                <a:sym typeface="Georgia"/>
              </a:rPr>
              <a:t> for </a:t>
            </a:r>
            <a:r>
              <a:rPr lang="fr-CA" sz="1600" dirty="0" err="1">
                <a:solidFill>
                  <a:schemeClr val="dk1"/>
                </a:solidFill>
                <a:highlight>
                  <a:srgbClr val="FFFFFF"/>
                </a:highlight>
                <a:latin typeface="Georgia"/>
                <a:ea typeface="Georgia"/>
                <a:cs typeface="Georgia"/>
                <a:sym typeface="Georgia"/>
              </a:rPr>
              <a:t>easier</a:t>
            </a:r>
            <a:r>
              <a:rPr lang="fr-CA" sz="1600" dirty="0">
                <a:solidFill>
                  <a:schemeClr val="dk1"/>
                </a:solidFill>
                <a:highlight>
                  <a:srgbClr val="FFFFFF"/>
                </a:highlight>
                <a:latin typeface="Georgia"/>
                <a:ea typeface="Georgia"/>
                <a:cs typeface="Georgia"/>
                <a:sym typeface="Georgia"/>
              </a:rPr>
              <a:t> and </a:t>
            </a:r>
            <a:r>
              <a:rPr lang="fr-CA" sz="1600" dirty="0" err="1">
                <a:solidFill>
                  <a:schemeClr val="dk1"/>
                </a:solidFill>
                <a:highlight>
                  <a:srgbClr val="FFFFFF"/>
                </a:highlight>
                <a:latin typeface="Georgia"/>
                <a:ea typeface="Georgia"/>
                <a:cs typeface="Georgia"/>
                <a:sym typeface="Georgia"/>
              </a:rPr>
              <a:t>safer</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crossing</a:t>
            </a:r>
            <a:r>
              <a:rPr lang="fr-CA" sz="1600" dirty="0">
                <a:solidFill>
                  <a:schemeClr val="dk1"/>
                </a:solidFill>
                <a:highlight>
                  <a:srgbClr val="FFFFFF"/>
                </a:highlight>
                <a:latin typeface="Georgia"/>
                <a:ea typeface="Georgia"/>
                <a:cs typeface="Georgia"/>
                <a:sym typeface="Georgia"/>
              </a:rPr>
              <a:t> the </a:t>
            </a:r>
            <a:r>
              <a:rPr lang="fr-CA" sz="1600" dirty="0" err="1">
                <a:solidFill>
                  <a:schemeClr val="dk1"/>
                </a:solidFill>
                <a:highlight>
                  <a:srgbClr val="FFFFFF"/>
                </a:highlight>
                <a:latin typeface="Georgia"/>
                <a:ea typeface="Georgia"/>
                <a:cs typeface="Georgia"/>
                <a:sym typeface="Georgia"/>
              </a:rPr>
              <a:t>street</a:t>
            </a:r>
            <a:r>
              <a:rPr lang="fr-CA" sz="1600" dirty="0">
                <a:solidFill>
                  <a:schemeClr val="dk1"/>
                </a:solidFill>
                <a:highlight>
                  <a:srgbClr val="FFFFFF"/>
                </a:highlight>
                <a:latin typeface="Georgia"/>
                <a:ea typeface="Georgia"/>
                <a:cs typeface="Georgia"/>
                <a:sym typeface="Georgia"/>
              </a:rPr>
              <a:t> on a </a:t>
            </a:r>
            <a:r>
              <a:rPr lang="fr-CA" sz="1600" dirty="0" err="1">
                <a:solidFill>
                  <a:schemeClr val="dk1"/>
                </a:solidFill>
                <a:highlight>
                  <a:srgbClr val="FFFFFF"/>
                </a:highlight>
                <a:latin typeface="Georgia"/>
                <a:ea typeface="Georgia"/>
                <a:cs typeface="Georgia"/>
                <a:sym typeface="Georgia"/>
              </a:rPr>
              <a:t>wheelchair</a:t>
            </a:r>
            <a:r>
              <a:rPr lang="fr-CA" sz="1600" dirty="0">
                <a:solidFill>
                  <a:schemeClr val="dk1"/>
                </a:solidFill>
                <a:highlight>
                  <a:srgbClr val="FFFFFF"/>
                </a:highlight>
                <a:latin typeface="Georgia"/>
                <a:ea typeface="Georgia"/>
                <a:cs typeface="Georgia"/>
                <a:sym typeface="Georgia"/>
              </a:rPr>
              <a:t>. It is </a:t>
            </a:r>
            <a:r>
              <a:rPr lang="fr-CA" sz="1600" dirty="0" err="1">
                <a:solidFill>
                  <a:schemeClr val="dk1"/>
                </a:solidFill>
                <a:highlight>
                  <a:srgbClr val="FFFFFF"/>
                </a:highlight>
                <a:latin typeface="Georgia"/>
                <a:ea typeface="Georgia"/>
                <a:cs typeface="Georgia"/>
                <a:sym typeface="Georgia"/>
              </a:rPr>
              <a:t>mainly</a:t>
            </a:r>
            <a:r>
              <a:rPr lang="fr-CA" sz="1600" dirty="0">
                <a:solidFill>
                  <a:schemeClr val="dk1"/>
                </a:solidFill>
                <a:highlight>
                  <a:srgbClr val="FFFFFF"/>
                </a:highlight>
                <a:latin typeface="Georgia"/>
                <a:ea typeface="Georgia"/>
                <a:cs typeface="Georgia"/>
                <a:sym typeface="Georgia"/>
              </a:rPr>
              <a:t> for people with permanent </a:t>
            </a:r>
            <a:r>
              <a:rPr lang="fr-CA" sz="1600" dirty="0" err="1">
                <a:solidFill>
                  <a:schemeClr val="dk1"/>
                </a:solidFill>
                <a:highlight>
                  <a:srgbClr val="FFFFFF"/>
                </a:highlight>
                <a:latin typeface="Georgia"/>
                <a:ea typeface="Georgia"/>
                <a:cs typeface="Georgia"/>
                <a:sym typeface="Georgia"/>
              </a:rPr>
              <a:t>disabilities</a:t>
            </a:r>
            <a:r>
              <a:rPr lang="fr-CA" sz="1600" dirty="0">
                <a:solidFill>
                  <a:schemeClr val="dk1"/>
                </a:solidFill>
                <a:highlight>
                  <a:srgbClr val="FFFFFF"/>
                </a:highlight>
                <a:latin typeface="Georgia"/>
                <a:ea typeface="Georgia"/>
                <a:cs typeface="Georgia"/>
                <a:sym typeface="Georgia"/>
              </a:rPr>
              <a:t> and </a:t>
            </a:r>
            <a:r>
              <a:rPr lang="fr-CA" sz="1600" dirty="0" err="1">
                <a:solidFill>
                  <a:schemeClr val="dk1"/>
                </a:solidFill>
                <a:highlight>
                  <a:srgbClr val="FFFFFF"/>
                </a:highlight>
                <a:latin typeface="Georgia"/>
                <a:ea typeface="Georgia"/>
                <a:cs typeface="Georgia"/>
                <a:sym typeface="Georgia"/>
              </a:rPr>
              <a:t>can</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seem</a:t>
            </a:r>
            <a:r>
              <a:rPr lang="fr-CA" sz="1600" dirty="0">
                <a:solidFill>
                  <a:schemeClr val="dk1"/>
                </a:solidFill>
                <a:highlight>
                  <a:srgbClr val="FFFFFF"/>
                </a:highlight>
                <a:latin typeface="Georgia"/>
                <a:ea typeface="Georgia"/>
                <a:cs typeface="Georgia"/>
                <a:sym typeface="Georgia"/>
              </a:rPr>
              <a:t> like a </a:t>
            </a:r>
            <a:r>
              <a:rPr lang="fr-CA" sz="1600" dirty="0" err="1">
                <a:solidFill>
                  <a:schemeClr val="dk1"/>
                </a:solidFill>
                <a:highlight>
                  <a:srgbClr val="FFFFFF"/>
                </a:highlight>
                <a:latin typeface="Georgia"/>
                <a:ea typeface="Georgia"/>
                <a:cs typeface="Georgia"/>
                <a:sym typeface="Georgia"/>
              </a:rPr>
              <a:t>significant</a:t>
            </a:r>
            <a:r>
              <a:rPr lang="fr-CA" sz="1600" dirty="0">
                <a:solidFill>
                  <a:schemeClr val="dk1"/>
                </a:solidFill>
                <a:highlight>
                  <a:srgbClr val="FFFFFF"/>
                </a:highlight>
                <a:latin typeface="Georgia"/>
                <a:ea typeface="Georgia"/>
                <a:cs typeface="Georgia"/>
                <a:sym typeface="Georgia"/>
              </a:rPr>
              <a:t> design </a:t>
            </a:r>
            <a:r>
              <a:rPr lang="fr-CA" sz="1600" dirty="0" err="1">
                <a:solidFill>
                  <a:schemeClr val="dk1"/>
                </a:solidFill>
                <a:highlight>
                  <a:srgbClr val="FFFFFF"/>
                </a:highlight>
                <a:latin typeface="Georgia"/>
                <a:ea typeface="Georgia"/>
                <a:cs typeface="Georgia"/>
                <a:sym typeface="Georgia"/>
              </a:rPr>
              <a:t>constraint</a:t>
            </a:r>
            <a:r>
              <a:rPr lang="fr-CA" sz="1600" dirty="0">
                <a:solidFill>
                  <a:schemeClr val="dk1"/>
                </a:solidFill>
                <a:highlight>
                  <a:srgbClr val="FFFFFF"/>
                </a:highlight>
                <a:latin typeface="Georgia"/>
                <a:ea typeface="Georgia"/>
                <a:cs typeface="Georgia"/>
                <a:sym typeface="Georgia"/>
              </a:rPr>
              <a:t>, but… </a:t>
            </a:r>
            <a:r>
              <a:rPr lang="fr-CA" sz="1600" dirty="0" err="1">
                <a:solidFill>
                  <a:schemeClr val="dk1"/>
                </a:solidFill>
                <a:highlight>
                  <a:srgbClr val="FFFFFF"/>
                </a:highlight>
                <a:latin typeface="Georgia"/>
                <a:ea typeface="Georgia"/>
                <a:cs typeface="Georgia"/>
                <a:sym typeface="Georgia"/>
              </a:rPr>
              <a:t>it</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actually</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also</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helps</a:t>
            </a:r>
            <a:r>
              <a:rPr lang="fr-CA" sz="1600" dirty="0">
                <a:solidFill>
                  <a:schemeClr val="dk1"/>
                </a:solidFill>
                <a:highlight>
                  <a:srgbClr val="FFFFFF"/>
                </a:highlight>
                <a:latin typeface="Georgia"/>
                <a:ea typeface="Georgia"/>
                <a:cs typeface="Georgia"/>
                <a:sym typeface="Georgia"/>
              </a:rPr>
              <a:t> people with </a:t>
            </a:r>
            <a:r>
              <a:rPr lang="fr-CA" sz="1600" dirty="0" err="1">
                <a:solidFill>
                  <a:schemeClr val="dk1"/>
                </a:solidFill>
                <a:highlight>
                  <a:srgbClr val="FFFFFF"/>
                </a:highlight>
                <a:latin typeface="Georgia"/>
                <a:ea typeface="Georgia"/>
                <a:cs typeface="Georgia"/>
                <a:sym typeface="Georgia"/>
              </a:rPr>
              <a:t>strollers</a:t>
            </a:r>
            <a:r>
              <a:rPr lang="fr-CA" sz="1600" dirty="0">
                <a:solidFill>
                  <a:schemeClr val="dk1"/>
                </a:solidFill>
                <a:highlight>
                  <a:srgbClr val="FFFFFF"/>
                </a:highlight>
                <a:latin typeface="Georgia"/>
                <a:ea typeface="Georgia"/>
                <a:cs typeface="Georgia"/>
                <a:sym typeface="Georgia"/>
              </a:rPr>
              <a:t>, kids on a bicycles or </a:t>
            </a:r>
            <a:r>
              <a:rPr lang="fr-CA" sz="1600" dirty="0" err="1">
                <a:solidFill>
                  <a:schemeClr val="dk1"/>
                </a:solidFill>
                <a:highlight>
                  <a:srgbClr val="FFFFFF"/>
                </a:highlight>
                <a:latin typeface="Georgia"/>
                <a:ea typeface="Georgia"/>
                <a:cs typeface="Georgia"/>
                <a:sym typeface="Georgia"/>
              </a:rPr>
              <a:t>can</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save</a:t>
            </a:r>
            <a:r>
              <a:rPr lang="fr-CA" sz="1600" dirty="0">
                <a:solidFill>
                  <a:schemeClr val="dk1"/>
                </a:solidFill>
                <a:highlight>
                  <a:srgbClr val="FFFFFF"/>
                </a:highlight>
                <a:latin typeface="Georgia"/>
                <a:ea typeface="Georgia"/>
                <a:cs typeface="Georgia"/>
                <a:sym typeface="Georgia"/>
              </a:rPr>
              <a:t> you </a:t>
            </a:r>
            <a:r>
              <a:rPr lang="fr-CA" sz="1600" dirty="0" err="1">
                <a:solidFill>
                  <a:schemeClr val="dk1"/>
                </a:solidFill>
                <a:highlight>
                  <a:srgbClr val="FFFFFF"/>
                </a:highlight>
                <a:latin typeface="Georgia"/>
                <a:ea typeface="Georgia"/>
                <a:cs typeface="Georgia"/>
                <a:sym typeface="Georgia"/>
              </a:rPr>
              <a:t>from</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injury</a:t>
            </a:r>
            <a:r>
              <a:rPr lang="fr-CA" sz="1600" dirty="0">
                <a:solidFill>
                  <a:schemeClr val="dk1"/>
                </a:solidFill>
                <a:highlight>
                  <a:srgbClr val="FFFFFF"/>
                </a:highlight>
                <a:latin typeface="Georgia"/>
                <a:ea typeface="Georgia"/>
                <a:cs typeface="Georgia"/>
                <a:sym typeface="Georgia"/>
              </a:rPr>
              <a:t>. Inclusive design is </a:t>
            </a:r>
            <a:r>
              <a:rPr lang="fr-CA" sz="1600" dirty="0" err="1">
                <a:solidFill>
                  <a:schemeClr val="dk1"/>
                </a:solidFill>
                <a:highlight>
                  <a:srgbClr val="FFFFFF"/>
                </a:highlight>
                <a:latin typeface="Georgia"/>
                <a:ea typeface="Georgia"/>
                <a:cs typeface="Georgia"/>
                <a:sym typeface="Georgia"/>
              </a:rPr>
              <a:t>simply</a:t>
            </a:r>
            <a:r>
              <a:rPr lang="fr-CA" sz="1600" dirty="0">
                <a:solidFill>
                  <a:schemeClr val="dk1"/>
                </a:solidFill>
                <a:highlight>
                  <a:srgbClr val="FFFFFF"/>
                </a:highlight>
                <a:latin typeface="Georgia"/>
                <a:ea typeface="Georgia"/>
                <a:cs typeface="Georgia"/>
                <a:sym typeface="Georgia"/>
              </a:rPr>
              <a:t> </a:t>
            </a:r>
            <a:r>
              <a:rPr lang="fr-CA" sz="1600" dirty="0" err="1">
                <a:solidFill>
                  <a:schemeClr val="dk1"/>
                </a:solidFill>
                <a:highlight>
                  <a:srgbClr val="FFFFFF"/>
                </a:highlight>
                <a:latin typeface="Georgia"/>
                <a:ea typeface="Georgia"/>
                <a:cs typeface="Georgia"/>
                <a:sym typeface="Georgia"/>
              </a:rPr>
              <a:t>better</a:t>
            </a:r>
            <a:r>
              <a:rPr lang="fr-CA" sz="1600" dirty="0">
                <a:solidFill>
                  <a:schemeClr val="dk1"/>
                </a:solidFill>
                <a:highlight>
                  <a:srgbClr val="FFFFFF"/>
                </a:highlight>
                <a:latin typeface="Georgia"/>
                <a:ea typeface="Georgia"/>
                <a:cs typeface="Georgia"/>
                <a:sym typeface="Georgia"/>
              </a:rPr>
              <a:t> design.</a:t>
            </a:r>
            <a:endParaRPr dirty="0"/>
          </a:p>
        </p:txBody>
      </p:sp>
    </p:spTree>
    <p:extLst>
      <p:ext uri="{BB962C8B-B14F-4D97-AF65-F5344CB8AC3E}">
        <p14:creationId xmlns:p14="http://schemas.microsoft.com/office/powerpoint/2010/main" val="1072506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4ffd360743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4ffd360743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9400"/>
              </a:spcBef>
              <a:spcAft>
                <a:spcPts val="0"/>
              </a:spcAft>
              <a:buClr>
                <a:schemeClr val="dk1"/>
              </a:buClr>
              <a:buSzPts val="1100"/>
              <a:buFont typeface="Arial"/>
              <a:buNone/>
            </a:pPr>
            <a:r>
              <a:rPr lang="fr-CA" i="1" dirty="0">
                <a:solidFill>
                  <a:schemeClr val="dk1"/>
                </a:solidFill>
              </a:rPr>
              <a:t>References: </a:t>
            </a:r>
            <a:r>
              <a:rPr lang="fr-CA" i="1" dirty="0">
                <a:solidFill>
                  <a:srgbClr val="1155CC"/>
                </a:solidFill>
                <a:uFill>
                  <a:noFill/>
                </a:uFill>
                <a:hlinkClick r:id="rId3"/>
              </a:rPr>
              <a:t>Personas for accessible UX</a:t>
            </a:r>
            <a:endParaRPr dirty="0"/>
          </a:p>
        </p:txBody>
      </p:sp>
    </p:spTree>
    <p:extLst>
      <p:ext uri="{BB962C8B-B14F-4D97-AF65-F5344CB8AC3E}">
        <p14:creationId xmlns:p14="http://schemas.microsoft.com/office/powerpoint/2010/main" val="3681947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ffd360743_0_1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ffd360743_0_1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2300"/>
              </a:spcAft>
              <a:buClr>
                <a:schemeClr val="dk1"/>
              </a:buClr>
              <a:buSzPts val="1100"/>
              <a:buFont typeface="Arial"/>
              <a:buNone/>
            </a:pPr>
            <a:r>
              <a:rPr lang="fr-CA" dirty="0">
                <a:solidFill>
                  <a:srgbClr val="919EA9"/>
                </a:solidFill>
              </a:rPr>
              <a:t>Microsoft’s Inclusive Design Tookit argues that there’s no such thing as ‘normal’ and that we can’t assume all senses and abilities are fully enabled all the time.</a:t>
            </a:r>
            <a:endParaRPr dirty="0"/>
          </a:p>
        </p:txBody>
      </p:sp>
    </p:spTree>
    <p:extLst>
      <p:ext uri="{BB962C8B-B14F-4D97-AF65-F5344CB8AC3E}">
        <p14:creationId xmlns:p14="http://schemas.microsoft.com/office/powerpoint/2010/main" val="4055187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4ffd360743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4ffd360743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6243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ffd36074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ffd36074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0670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ffd360743_0_1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ffd360743_0_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300"/>
              </a:spcBef>
              <a:spcAft>
                <a:spcPts val="0"/>
              </a:spcAft>
              <a:buNone/>
            </a:pPr>
            <a:r>
              <a:rPr lang="fr-CA" dirty="0">
                <a:solidFill>
                  <a:schemeClr val="dk1"/>
                </a:solidFill>
              </a:rPr>
              <a:t>As a UX </a:t>
            </a:r>
            <a:r>
              <a:rPr lang="fr-CA" dirty="0" err="1">
                <a:solidFill>
                  <a:schemeClr val="dk1"/>
                </a:solidFill>
              </a:rPr>
              <a:t>designAccessibility</a:t>
            </a:r>
            <a:r>
              <a:rPr lang="fr-CA" dirty="0">
                <a:solidFill>
                  <a:schemeClr val="dk1"/>
                </a:solidFill>
              </a:rPr>
              <a:t> </a:t>
            </a:r>
            <a:r>
              <a:rPr lang="fr-CA" dirty="0" err="1">
                <a:solidFill>
                  <a:schemeClr val="dk1"/>
                </a:solidFill>
              </a:rPr>
              <a:t>allows</a:t>
            </a:r>
            <a:r>
              <a:rPr lang="fr-CA" dirty="0">
                <a:solidFill>
                  <a:schemeClr val="dk1"/>
                </a:solidFill>
              </a:rPr>
              <a:t> </a:t>
            </a:r>
            <a:r>
              <a:rPr lang="fr-CA" dirty="0" err="1">
                <a:solidFill>
                  <a:schemeClr val="dk1"/>
                </a:solidFill>
              </a:rPr>
              <a:t>users</a:t>
            </a:r>
            <a:r>
              <a:rPr lang="fr-CA" dirty="0">
                <a:solidFill>
                  <a:schemeClr val="dk1"/>
                </a:solidFill>
              </a:rPr>
              <a:t> of all </a:t>
            </a:r>
            <a:r>
              <a:rPr lang="fr-CA" dirty="0" err="1">
                <a:solidFill>
                  <a:schemeClr val="dk1"/>
                </a:solidFill>
              </a:rPr>
              <a:t>abilities</a:t>
            </a:r>
            <a:r>
              <a:rPr lang="fr-CA" dirty="0">
                <a:solidFill>
                  <a:schemeClr val="dk1"/>
                </a:solidFill>
              </a:rPr>
              <a:t> to </a:t>
            </a:r>
            <a:r>
              <a:rPr lang="fr-CA" dirty="0" err="1">
                <a:solidFill>
                  <a:schemeClr val="dk1"/>
                </a:solidFill>
              </a:rPr>
              <a:t>understand</a:t>
            </a:r>
            <a:r>
              <a:rPr lang="fr-CA" dirty="0">
                <a:solidFill>
                  <a:schemeClr val="dk1"/>
                </a:solidFill>
              </a:rPr>
              <a:t>, use and </a:t>
            </a:r>
            <a:r>
              <a:rPr lang="fr-CA" dirty="0" err="1">
                <a:solidFill>
                  <a:schemeClr val="dk1"/>
                </a:solidFill>
              </a:rPr>
              <a:t>enjoy</a:t>
            </a:r>
            <a:r>
              <a:rPr lang="fr-CA" dirty="0">
                <a:solidFill>
                  <a:schemeClr val="dk1"/>
                </a:solidFill>
              </a:rPr>
              <a:t> the web. As designers, </a:t>
            </a:r>
            <a:r>
              <a:rPr lang="fr-CA" dirty="0" err="1">
                <a:solidFill>
                  <a:schemeClr val="dk1"/>
                </a:solidFill>
              </a:rPr>
              <a:t>it</a:t>
            </a:r>
            <a:r>
              <a:rPr lang="fr-CA" dirty="0">
                <a:solidFill>
                  <a:schemeClr val="dk1"/>
                </a:solidFill>
              </a:rPr>
              <a:t> is </a:t>
            </a:r>
            <a:r>
              <a:rPr lang="fr-CA" dirty="0" err="1">
                <a:solidFill>
                  <a:schemeClr val="dk1"/>
                </a:solidFill>
              </a:rPr>
              <a:t>our</a:t>
            </a:r>
            <a:r>
              <a:rPr lang="fr-CA" dirty="0">
                <a:solidFill>
                  <a:schemeClr val="dk1"/>
                </a:solidFill>
              </a:rPr>
              <a:t> </a:t>
            </a:r>
            <a:r>
              <a:rPr lang="fr-CA" dirty="0" err="1">
                <a:solidFill>
                  <a:schemeClr val="dk1"/>
                </a:solidFill>
              </a:rPr>
              <a:t>responsibility</a:t>
            </a:r>
            <a:r>
              <a:rPr lang="fr-CA" dirty="0">
                <a:solidFill>
                  <a:schemeClr val="dk1"/>
                </a:solidFill>
              </a:rPr>
              <a:t> to </a:t>
            </a:r>
            <a:r>
              <a:rPr lang="fr-CA" dirty="0" err="1">
                <a:solidFill>
                  <a:schemeClr val="dk1"/>
                </a:solidFill>
              </a:rPr>
              <a:t>make</a:t>
            </a:r>
            <a:r>
              <a:rPr lang="fr-CA" dirty="0">
                <a:solidFill>
                  <a:schemeClr val="dk1"/>
                </a:solidFill>
              </a:rPr>
              <a:t> sure </a:t>
            </a:r>
            <a:r>
              <a:rPr lang="fr-CA" dirty="0" err="1">
                <a:solidFill>
                  <a:schemeClr val="dk1"/>
                </a:solidFill>
              </a:rPr>
              <a:t>we</a:t>
            </a:r>
            <a:r>
              <a:rPr lang="fr-CA" dirty="0">
                <a:solidFill>
                  <a:schemeClr val="dk1"/>
                </a:solidFill>
              </a:rPr>
              <a:t> design in a </a:t>
            </a:r>
            <a:r>
              <a:rPr lang="fr-CA" dirty="0" err="1">
                <a:solidFill>
                  <a:schemeClr val="dk1"/>
                </a:solidFill>
              </a:rPr>
              <a:t>way</a:t>
            </a:r>
            <a:r>
              <a:rPr lang="fr-CA" dirty="0">
                <a:solidFill>
                  <a:schemeClr val="dk1"/>
                </a:solidFill>
              </a:rPr>
              <a:t> that is usable to all </a:t>
            </a:r>
            <a:r>
              <a:rPr lang="fr-CA" dirty="0" err="1">
                <a:solidFill>
                  <a:schemeClr val="dk1"/>
                </a:solidFill>
              </a:rPr>
              <a:t>users</a:t>
            </a:r>
            <a:r>
              <a:rPr lang="fr-CA" dirty="0">
                <a:solidFill>
                  <a:schemeClr val="dk1"/>
                </a:solidFill>
              </a:rPr>
              <a:t> </a:t>
            </a:r>
            <a:r>
              <a:rPr lang="fr-CA" dirty="0" err="1">
                <a:solidFill>
                  <a:schemeClr val="dk1"/>
                </a:solidFill>
              </a:rPr>
              <a:t>irrespective</a:t>
            </a:r>
            <a:r>
              <a:rPr lang="fr-CA" dirty="0">
                <a:solidFill>
                  <a:schemeClr val="dk1"/>
                </a:solidFill>
              </a:rPr>
              <a:t> of </a:t>
            </a:r>
            <a:r>
              <a:rPr lang="fr-CA" dirty="0" err="1">
                <a:solidFill>
                  <a:schemeClr val="dk1"/>
                </a:solidFill>
              </a:rPr>
              <a:t>their</a:t>
            </a:r>
            <a:r>
              <a:rPr lang="fr-CA" dirty="0">
                <a:solidFill>
                  <a:schemeClr val="dk1"/>
                </a:solidFill>
              </a:rPr>
              <a:t> situation, </a:t>
            </a:r>
            <a:r>
              <a:rPr lang="fr-CA" dirty="0" err="1">
                <a:solidFill>
                  <a:schemeClr val="dk1"/>
                </a:solidFill>
              </a:rPr>
              <a:t>abilities</a:t>
            </a:r>
            <a:r>
              <a:rPr lang="fr-CA" dirty="0">
                <a:solidFill>
                  <a:schemeClr val="dk1"/>
                </a:solidFill>
              </a:rPr>
              <a:t> or </a:t>
            </a:r>
            <a:r>
              <a:rPr lang="fr-CA" dirty="0" err="1">
                <a:solidFill>
                  <a:schemeClr val="dk1"/>
                </a:solidFill>
              </a:rPr>
              <a:t>context</a:t>
            </a:r>
            <a:r>
              <a:rPr lang="fr-CA" dirty="0">
                <a:solidFill>
                  <a:schemeClr val="dk1"/>
                </a:solidFill>
              </a:rPr>
              <a:t>.</a:t>
            </a:r>
            <a:endParaRPr dirty="0">
              <a:solidFill>
                <a:schemeClr val="dk1"/>
              </a:solidFill>
            </a:endParaRPr>
          </a:p>
          <a:p>
            <a:pPr marL="0" lvl="0" indent="0" algn="l" rtl="0">
              <a:spcBef>
                <a:spcPts val="9500"/>
              </a:spcBef>
              <a:spcAft>
                <a:spcPts val="0"/>
              </a:spcAft>
              <a:buNone/>
            </a:pPr>
            <a:r>
              <a:rPr lang="fr-CA" i="1" dirty="0">
                <a:solidFill>
                  <a:schemeClr val="dk1"/>
                </a:solidFill>
              </a:rPr>
              <a:t>The first and </a:t>
            </a:r>
            <a:r>
              <a:rPr lang="fr-CA" i="1" dirty="0" err="1">
                <a:solidFill>
                  <a:schemeClr val="dk1"/>
                </a:solidFill>
              </a:rPr>
              <a:t>foremost</a:t>
            </a:r>
            <a:r>
              <a:rPr lang="fr-CA" i="1" dirty="0">
                <a:solidFill>
                  <a:schemeClr val="dk1"/>
                </a:solidFill>
              </a:rPr>
              <a:t> </a:t>
            </a:r>
            <a:r>
              <a:rPr lang="fr-CA" i="1" dirty="0" err="1">
                <a:solidFill>
                  <a:schemeClr val="dk1"/>
                </a:solidFill>
              </a:rPr>
              <a:t>step</a:t>
            </a:r>
            <a:r>
              <a:rPr lang="fr-CA" i="1" dirty="0">
                <a:solidFill>
                  <a:schemeClr val="dk1"/>
                </a:solidFill>
              </a:rPr>
              <a:t> to </a:t>
            </a:r>
            <a:r>
              <a:rPr lang="fr-CA" i="1" dirty="0" err="1">
                <a:solidFill>
                  <a:schemeClr val="dk1"/>
                </a:solidFill>
              </a:rPr>
              <a:t>build</a:t>
            </a:r>
            <a:r>
              <a:rPr lang="fr-CA" i="1" dirty="0">
                <a:solidFill>
                  <a:schemeClr val="dk1"/>
                </a:solidFill>
              </a:rPr>
              <a:t> an accessible </a:t>
            </a:r>
            <a:r>
              <a:rPr lang="fr-CA" i="1" dirty="0" err="1">
                <a:solidFill>
                  <a:schemeClr val="dk1"/>
                </a:solidFill>
              </a:rPr>
              <a:t>product</a:t>
            </a:r>
            <a:r>
              <a:rPr lang="fr-CA" i="1" dirty="0">
                <a:solidFill>
                  <a:schemeClr val="dk1"/>
                </a:solidFill>
              </a:rPr>
              <a:t> is to </a:t>
            </a:r>
            <a:r>
              <a:rPr lang="fr-CA" i="1" dirty="0" err="1">
                <a:solidFill>
                  <a:schemeClr val="dk1"/>
                </a:solidFill>
              </a:rPr>
              <a:t>build</a:t>
            </a:r>
            <a:r>
              <a:rPr lang="fr-CA" i="1" dirty="0">
                <a:solidFill>
                  <a:schemeClr val="dk1"/>
                </a:solidFill>
              </a:rPr>
              <a:t> </a:t>
            </a:r>
            <a:r>
              <a:rPr lang="fr-CA" i="1" dirty="0" err="1">
                <a:solidFill>
                  <a:schemeClr val="dk1"/>
                </a:solidFill>
              </a:rPr>
              <a:t>empathy</a:t>
            </a:r>
            <a:r>
              <a:rPr lang="fr-CA" i="1" dirty="0">
                <a:solidFill>
                  <a:schemeClr val="dk1"/>
                </a:solidFill>
              </a:rPr>
              <a:t> and </a:t>
            </a:r>
            <a:r>
              <a:rPr lang="fr-CA" i="1" dirty="0" err="1">
                <a:solidFill>
                  <a:schemeClr val="dk1"/>
                </a:solidFill>
              </a:rPr>
              <a:t>install</a:t>
            </a:r>
            <a:r>
              <a:rPr lang="fr-CA" i="1" dirty="0">
                <a:solidFill>
                  <a:schemeClr val="dk1"/>
                </a:solidFill>
              </a:rPr>
              <a:t> an inclusive design </a:t>
            </a:r>
            <a:r>
              <a:rPr lang="fr-CA" i="1" dirty="0" err="1">
                <a:solidFill>
                  <a:schemeClr val="dk1"/>
                </a:solidFill>
              </a:rPr>
              <a:t>mentality</a:t>
            </a:r>
            <a:r>
              <a:rPr lang="fr-CA" i="1" dirty="0">
                <a:solidFill>
                  <a:schemeClr val="dk1"/>
                </a:solidFill>
              </a:rPr>
              <a:t>.</a:t>
            </a:r>
            <a:endParaRPr i="1" dirty="0">
              <a:solidFill>
                <a:schemeClr val="dk1"/>
              </a:solidFill>
            </a:endParaRPr>
          </a:p>
          <a:p>
            <a:pPr marL="0" lvl="0" indent="0" algn="l" rtl="0">
              <a:spcBef>
                <a:spcPts val="9500"/>
              </a:spcBef>
              <a:spcAft>
                <a:spcPts val="0"/>
              </a:spcAft>
              <a:buNone/>
            </a:pPr>
            <a:r>
              <a:rPr lang="fr-CA" dirty="0" err="1">
                <a:solidFill>
                  <a:schemeClr val="dk1"/>
                </a:solidFill>
              </a:rPr>
              <a:t>Accessibility</a:t>
            </a:r>
            <a:r>
              <a:rPr lang="fr-CA" dirty="0">
                <a:solidFill>
                  <a:schemeClr val="dk1"/>
                </a:solidFill>
              </a:rPr>
              <a:t> is not </a:t>
            </a:r>
            <a:r>
              <a:rPr lang="fr-CA" dirty="0" err="1">
                <a:solidFill>
                  <a:schemeClr val="dk1"/>
                </a:solidFill>
              </a:rPr>
              <a:t>confined</a:t>
            </a:r>
            <a:r>
              <a:rPr lang="fr-CA" dirty="0">
                <a:solidFill>
                  <a:schemeClr val="dk1"/>
                </a:solidFill>
              </a:rPr>
              <a:t> to a group of </a:t>
            </a:r>
            <a:r>
              <a:rPr lang="fr-CA" dirty="0" err="1">
                <a:solidFill>
                  <a:schemeClr val="dk1"/>
                </a:solidFill>
              </a:rPr>
              <a:t>users</a:t>
            </a:r>
            <a:r>
              <a:rPr lang="fr-CA" dirty="0">
                <a:solidFill>
                  <a:schemeClr val="dk1"/>
                </a:solidFill>
              </a:rPr>
              <a:t> with </a:t>
            </a:r>
            <a:r>
              <a:rPr lang="fr-CA" dirty="0" err="1">
                <a:solidFill>
                  <a:schemeClr val="dk1"/>
                </a:solidFill>
              </a:rPr>
              <a:t>some</a:t>
            </a:r>
            <a:r>
              <a:rPr lang="fr-CA" dirty="0">
                <a:solidFill>
                  <a:schemeClr val="dk1"/>
                </a:solidFill>
              </a:rPr>
              <a:t> </a:t>
            </a:r>
            <a:r>
              <a:rPr lang="fr-CA" dirty="0" err="1">
                <a:solidFill>
                  <a:schemeClr val="dk1"/>
                </a:solidFill>
              </a:rPr>
              <a:t>different</a:t>
            </a:r>
            <a:r>
              <a:rPr lang="fr-CA" dirty="0">
                <a:solidFill>
                  <a:schemeClr val="dk1"/>
                </a:solidFill>
              </a:rPr>
              <a:t> </a:t>
            </a:r>
            <a:r>
              <a:rPr lang="fr-CA" dirty="0" err="1">
                <a:solidFill>
                  <a:schemeClr val="dk1"/>
                </a:solidFill>
              </a:rPr>
              <a:t>abilities</a:t>
            </a:r>
            <a:r>
              <a:rPr lang="fr-CA" dirty="0">
                <a:solidFill>
                  <a:schemeClr val="dk1"/>
                </a:solidFill>
              </a:rPr>
              <a:t>, for </a:t>
            </a:r>
            <a:r>
              <a:rPr lang="fr-CA" dirty="0" err="1">
                <a:solidFill>
                  <a:schemeClr val="dk1"/>
                </a:solidFill>
              </a:rPr>
              <a:t>example</a:t>
            </a:r>
            <a:r>
              <a:rPr lang="fr-CA" dirty="0">
                <a:solidFill>
                  <a:schemeClr val="dk1"/>
                </a:solidFill>
              </a:rPr>
              <a:t>, </a:t>
            </a:r>
            <a:r>
              <a:rPr lang="fr-CA" dirty="0" err="1">
                <a:solidFill>
                  <a:schemeClr val="dk1"/>
                </a:solidFill>
              </a:rPr>
              <a:t>visual</a:t>
            </a:r>
            <a:r>
              <a:rPr lang="fr-CA" dirty="0">
                <a:solidFill>
                  <a:schemeClr val="dk1"/>
                </a:solidFill>
              </a:rPr>
              <a:t>, </a:t>
            </a:r>
            <a:r>
              <a:rPr lang="fr-CA" dirty="0" err="1">
                <a:solidFill>
                  <a:schemeClr val="dk1"/>
                </a:solidFill>
              </a:rPr>
              <a:t>motor</a:t>
            </a:r>
            <a:r>
              <a:rPr lang="fr-CA" dirty="0">
                <a:solidFill>
                  <a:schemeClr val="dk1"/>
                </a:solidFill>
              </a:rPr>
              <a:t>, </a:t>
            </a:r>
            <a:r>
              <a:rPr lang="fr-CA" dirty="0" err="1">
                <a:solidFill>
                  <a:schemeClr val="dk1"/>
                </a:solidFill>
              </a:rPr>
              <a:t>auditory</a:t>
            </a:r>
            <a:r>
              <a:rPr lang="fr-CA" dirty="0">
                <a:solidFill>
                  <a:schemeClr val="dk1"/>
                </a:solidFill>
              </a:rPr>
              <a:t>, speech, or cognitive </a:t>
            </a:r>
            <a:r>
              <a:rPr lang="fr-CA" dirty="0" err="1">
                <a:solidFill>
                  <a:schemeClr val="dk1"/>
                </a:solidFill>
              </a:rPr>
              <a:t>disabilities</a:t>
            </a:r>
            <a:r>
              <a:rPr lang="fr-CA" dirty="0">
                <a:solidFill>
                  <a:schemeClr val="dk1"/>
                </a:solidFill>
              </a:rPr>
              <a:t>, </a:t>
            </a:r>
            <a:r>
              <a:rPr lang="fr-CA" dirty="0" err="1">
                <a:solidFill>
                  <a:schemeClr val="dk1"/>
                </a:solidFill>
              </a:rPr>
              <a:t>rather</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extends</a:t>
            </a:r>
            <a:r>
              <a:rPr lang="fr-CA" dirty="0">
                <a:solidFill>
                  <a:schemeClr val="dk1"/>
                </a:solidFill>
              </a:rPr>
              <a:t> to anyone </a:t>
            </a:r>
            <a:r>
              <a:rPr lang="fr-CA" dirty="0" err="1">
                <a:solidFill>
                  <a:schemeClr val="dk1"/>
                </a:solidFill>
              </a:rPr>
              <a:t>who</a:t>
            </a:r>
            <a:r>
              <a:rPr lang="fr-CA" dirty="0">
                <a:solidFill>
                  <a:schemeClr val="dk1"/>
                </a:solidFill>
              </a:rPr>
              <a:t> is </a:t>
            </a:r>
            <a:r>
              <a:rPr lang="fr-CA" dirty="0" err="1">
                <a:solidFill>
                  <a:schemeClr val="dk1"/>
                </a:solidFill>
              </a:rPr>
              <a:t>experiencing</a:t>
            </a:r>
            <a:r>
              <a:rPr lang="fr-CA" dirty="0">
                <a:solidFill>
                  <a:schemeClr val="dk1"/>
                </a:solidFill>
              </a:rPr>
              <a:t> </a:t>
            </a:r>
            <a:r>
              <a:rPr lang="fr-CA" dirty="0" err="1">
                <a:solidFill>
                  <a:schemeClr val="dk1"/>
                </a:solidFill>
              </a:rPr>
              <a:t>any</a:t>
            </a:r>
            <a:r>
              <a:rPr lang="fr-CA" dirty="0">
                <a:solidFill>
                  <a:schemeClr val="dk1"/>
                </a:solidFill>
              </a:rPr>
              <a:t> permanent, </a:t>
            </a:r>
            <a:r>
              <a:rPr lang="fr-CA" dirty="0" err="1">
                <a:solidFill>
                  <a:schemeClr val="dk1"/>
                </a:solidFill>
              </a:rPr>
              <a:t>temporary</a:t>
            </a:r>
            <a:r>
              <a:rPr lang="fr-CA" dirty="0">
                <a:solidFill>
                  <a:schemeClr val="dk1"/>
                </a:solidFill>
              </a:rPr>
              <a:t> or </a:t>
            </a:r>
            <a:r>
              <a:rPr lang="fr-CA" dirty="0" err="1">
                <a:solidFill>
                  <a:schemeClr val="dk1"/>
                </a:solidFill>
              </a:rPr>
              <a:t>situational</a:t>
            </a:r>
            <a:r>
              <a:rPr lang="fr-CA" dirty="0">
                <a:solidFill>
                  <a:schemeClr val="dk1"/>
                </a:solidFill>
              </a:rPr>
              <a:t> </a:t>
            </a:r>
            <a:r>
              <a:rPr lang="fr-CA" dirty="0" err="1">
                <a:solidFill>
                  <a:schemeClr val="dk1"/>
                </a:solidFill>
              </a:rPr>
              <a:t>disability</a:t>
            </a:r>
            <a:r>
              <a:rPr lang="fr-CA" dirty="0">
                <a:solidFill>
                  <a:schemeClr val="dk1"/>
                </a:solidFill>
              </a:rPr>
              <a:t>, </a:t>
            </a:r>
            <a:r>
              <a:rPr lang="fr-CA" dirty="0" err="1">
                <a:solidFill>
                  <a:schemeClr val="dk1"/>
                </a:solidFill>
              </a:rPr>
              <a:t>e.g</a:t>
            </a:r>
            <a:r>
              <a:rPr lang="fr-CA" dirty="0">
                <a:solidFill>
                  <a:schemeClr val="dk1"/>
                </a:solidFill>
              </a:rPr>
              <a:t>., </a:t>
            </a:r>
            <a:r>
              <a:rPr lang="fr-CA" dirty="0" err="1">
                <a:solidFill>
                  <a:schemeClr val="dk1"/>
                </a:solidFill>
              </a:rPr>
              <a:t>having</a:t>
            </a:r>
            <a:r>
              <a:rPr lang="fr-CA" dirty="0">
                <a:solidFill>
                  <a:schemeClr val="dk1"/>
                </a:solidFill>
              </a:rPr>
              <a:t> </a:t>
            </a:r>
            <a:r>
              <a:rPr lang="fr-CA" dirty="0" err="1">
                <a:solidFill>
                  <a:schemeClr val="dk1"/>
                </a:solidFill>
              </a:rPr>
              <a:t>only</a:t>
            </a:r>
            <a:r>
              <a:rPr lang="fr-CA" dirty="0">
                <a:solidFill>
                  <a:schemeClr val="dk1"/>
                </a:solidFill>
              </a:rPr>
              <a:t> one arm is a permanent condition, </a:t>
            </a:r>
            <a:r>
              <a:rPr lang="fr-CA" dirty="0" err="1">
                <a:solidFill>
                  <a:schemeClr val="dk1"/>
                </a:solidFill>
              </a:rPr>
              <a:t>having</a:t>
            </a:r>
            <a:r>
              <a:rPr lang="fr-CA" dirty="0">
                <a:solidFill>
                  <a:schemeClr val="dk1"/>
                </a:solidFill>
              </a:rPr>
              <a:t> an </a:t>
            </a:r>
            <a:r>
              <a:rPr lang="fr-CA" dirty="0" err="1">
                <a:solidFill>
                  <a:schemeClr val="dk1"/>
                </a:solidFill>
              </a:rPr>
              <a:t>injured</a:t>
            </a:r>
            <a:r>
              <a:rPr lang="fr-CA" dirty="0">
                <a:solidFill>
                  <a:schemeClr val="dk1"/>
                </a:solidFill>
              </a:rPr>
              <a:t> arm is a </a:t>
            </a:r>
            <a:r>
              <a:rPr lang="fr-CA" dirty="0" err="1">
                <a:solidFill>
                  <a:schemeClr val="dk1"/>
                </a:solidFill>
              </a:rPr>
              <a:t>temporary</a:t>
            </a:r>
            <a:r>
              <a:rPr lang="fr-CA" dirty="0">
                <a:solidFill>
                  <a:schemeClr val="dk1"/>
                </a:solidFill>
              </a:rPr>
              <a:t>, and holding a baby in one arm is </a:t>
            </a:r>
            <a:r>
              <a:rPr lang="fr-CA" dirty="0" err="1">
                <a:solidFill>
                  <a:schemeClr val="dk1"/>
                </a:solidFill>
              </a:rPr>
              <a:t>situational</a:t>
            </a:r>
            <a:r>
              <a:rPr lang="fr-CA" dirty="0">
                <a:solidFill>
                  <a:schemeClr val="dk1"/>
                </a:solidFill>
              </a:rPr>
              <a:t> — in </a:t>
            </a:r>
            <a:r>
              <a:rPr lang="fr-CA" dirty="0" err="1">
                <a:solidFill>
                  <a:schemeClr val="dk1"/>
                </a:solidFill>
              </a:rPr>
              <a:t>each</a:t>
            </a:r>
            <a:r>
              <a:rPr lang="fr-CA" dirty="0">
                <a:solidFill>
                  <a:schemeClr val="dk1"/>
                </a:solidFill>
              </a:rPr>
              <a:t> case the user is able to </a:t>
            </a:r>
            <a:r>
              <a:rPr lang="fr-CA" dirty="0" err="1">
                <a:solidFill>
                  <a:schemeClr val="dk1"/>
                </a:solidFill>
              </a:rPr>
              <a:t>complete</a:t>
            </a:r>
            <a:r>
              <a:rPr lang="fr-CA" dirty="0">
                <a:solidFill>
                  <a:schemeClr val="dk1"/>
                </a:solidFill>
              </a:rPr>
              <a:t> </a:t>
            </a:r>
            <a:r>
              <a:rPr lang="fr-CA" dirty="0" err="1">
                <a:solidFill>
                  <a:schemeClr val="dk1"/>
                </a:solidFill>
              </a:rPr>
              <a:t>tasks</a:t>
            </a:r>
            <a:r>
              <a:rPr lang="fr-CA" dirty="0">
                <a:solidFill>
                  <a:schemeClr val="dk1"/>
                </a:solidFill>
              </a:rPr>
              <a:t> with </a:t>
            </a:r>
            <a:r>
              <a:rPr lang="fr-CA" dirty="0" err="1">
                <a:solidFill>
                  <a:schemeClr val="dk1"/>
                </a:solidFill>
              </a:rPr>
              <a:t>only</a:t>
            </a:r>
            <a:r>
              <a:rPr lang="fr-CA" dirty="0">
                <a:solidFill>
                  <a:schemeClr val="dk1"/>
                </a:solidFill>
              </a:rPr>
              <a:t> one hand.</a:t>
            </a:r>
            <a:endParaRPr dirty="0">
              <a:solidFill>
                <a:schemeClr val="dk1"/>
              </a:solidFill>
            </a:endParaRPr>
          </a:p>
          <a:p>
            <a:pPr marL="0" lvl="0" indent="0" algn="l" rtl="0">
              <a:spcBef>
                <a:spcPts val="7600"/>
              </a:spcBef>
              <a:spcAft>
                <a:spcPts val="0"/>
              </a:spcAft>
              <a:buNone/>
            </a:pPr>
            <a:r>
              <a:rPr lang="fr-CA" dirty="0" err="1">
                <a:solidFill>
                  <a:schemeClr val="dk1"/>
                </a:solidFill>
              </a:rPr>
              <a:t>Therefore</a:t>
            </a:r>
            <a:r>
              <a:rPr lang="fr-CA" dirty="0">
                <a:solidFill>
                  <a:schemeClr val="dk1"/>
                </a:solidFill>
              </a:rPr>
              <a:t>, the </a:t>
            </a:r>
            <a:r>
              <a:rPr lang="fr-CA" dirty="0" err="1">
                <a:solidFill>
                  <a:schemeClr val="dk1"/>
                </a:solidFill>
              </a:rPr>
              <a:t>aim</a:t>
            </a:r>
            <a:r>
              <a:rPr lang="fr-CA" dirty="0">
                <a:solidFill>
                  <a:schemeClr val="dk1"/>
                </a:solidFill>
              </a:rPr>
              <a:t> is to </a:t>
            </a:r>
            <a:r>
              <a:rPr lang="fr-CA" dirty="0" err="1">
                <a:solidFill>
                  <a:schemeClr val="dk1"/>
                </a:solidFill>
              </a:rPr>
              <a:t>make</a:t>
            </a:r>
            <a:r>
              <a:rPr lang="fr-CA" dirty="0">
                <a:solidFill>
                  <a:schemeClr val="dk1"/>
                </a:solidFill>
              </a:rPr>
              <a:t> web content more usable to </a:t>
            </a:r>
            <a:r>
              <a:rPr lang="fr-CA" dirty="0" err="1">
                <a:solidFill>
                  <a:schemeClr val="dk1"/>
                </a:solidFill>
              </a:rPr>
              <a:t>users</a:t>
            </a:r>
            <a:r>
              <a:rPr lang="fr-CA" dirty="0">
                <a:solidFill>
                  <a:schemeClr val="dk1"/>
                </a:solidFill>
              </a:rPr>
              <a:t> in </a:t>
            </a:r>
            <a:r>
              <a:rPr lang="fr-CA" dirty="0" err="1">
                <a:solidFill>
                  <a:schemeClr val="dk1"/>
                </a:solidFill>
              </a:rPr>
              <a:t>general</a:t>
            </a:r>
            <a:r>
              <a:rPr lang="fr-CA" dirty="0">
                <a:solidFill>
                  <a:schemeClr val="dk1"/>
                </a:solidFill>
              </a:rPr>
              <a:t>, </a:t>
            </a:r>
            <a:r>
              <a:rPr lang="fr-CA" dirty="0" err="1">
                <a:solidFill>
                  <a:schemeClr val="dk1"/>
                </a:solidFill>
              </a:rPr>
              <a:t>it</a:t>
            </a:r>
            <a:r>
              <a:rPr lang="fr-CA" dirty="0">
                <a:solidFill>
                  <a:schemeClr val="dk1"/>
                </a:solidFill>
              </a:rPr>
              <a:t> is important to </a:t>
            </a:r>
            <a:r>
              <a:rPr lang="fr-CA" dirty="0" err="1">
                <a:solidFill>
                  <a:schemeClr val="dk1"/>
                </a:solidFill>
              </a:rPr>
              <a:t>build</a:t>
            </a:r>
            <a:r>
              <a:rPr lang="fr-CA" dirty="0">
                <a:solidFill>
                  <a:schemeClr val="dk1"/>
                </a:solidFill>
              </a:rPr>
              <a:t> </a:t>
            </a:r>
            <a:r>
              <a:rPr lang="fr-CA" dirty="0" err="1">
                <a:solidFill>
                  <a:schemeClr val="dk1"/>
                </a:solidFill>
              </a:rPr>
              <a:t>empathy</a:t>
            </a:r>
            <a:r>
              <a:rPr lang="fr-CA" dirty="0">
                <a:solidFill>
                  <a:schemeClr val="dk1"/>
                </a:solidFill>
              </a:rPr>
              <a:t> and </a:t>
            </a:r>
            <a:r>
              <a:rPr lang="fr-CA" dirty="0" err="1">
                <a:solidFill>
                  <a:schemeClr val="dk1"/>
                </a:solidFill>
              </a:rPr>
              <a:t>celebrate</a:t>
            </a:r>
            <a:r>
              <a:rPr lang="fr-CA" dirty="0">
                <a:solidFill>
                  <a:schemeClr val="dk1"/>
                </a:solidFill>
              </a:rPr>
              <a:t> </a:t>
            </a:r>
            <a:r>
              <a:rPr lang="fr-CA" dirty="0" err="1">
                <a:solidFill>
                  <a:schemeClr val="dk1"/>
                </a:solidFill>
              </a:rPr>
              <a:t>accessibility</a:t>
            </a:r>
            <a:r>
              <a:rPr lang="fr-CA" dirty="0">
                <a:solidFill>
                  <a:schemeClr val="dk1"/>
                </a:solidFill>
              </a:rPr>
              <a:t> </a:t>
            </a:r>
            <a:r>
              <a:rPr lang="fr-CA" dirty="0" err="1">
                <a:solidFill>
                  <a:schemeClr val="dk1"/>
                </a:solidFill>
              </a:rPr>
              <a:t>requirements</a:t>
            </a:r>
            <a:r>
              <a:rPr lang="fr-CA" dirty="0">
                <a:solidFill>
                  <a:schemeClr val="dk1"/>
                </a:solidFill>
              </a:rPr>
              <a:t> as a set of design </a:t>
            </a:r>
            <a:r>
              <a:rPr lang="fr-CA" dirty="0" err="1">
                <a:solidFill>
                  <a:schemeClr val="dk1"/>
                </a:solidFill>
              </a:rPr>
              <a:t>constraints</a:t>
            </a:r>
            <a:r>
              <a:rPr lang="fr-CA" dirty="0">
                <a:solidFill>
                  <a:schemeClr val="dk1"/>
                </a:solidFill>
              </a:rPr>
              <a:t> to </a:t>
            </a:r>
            <a:r>
              <a:rPr lang="fr-CA" dirty="0" err="1">
                <a:solidFill>
                  <a:schemeClr val="dk1"/>
                </a:solidFill>
              </a:rPr>
              <a:t>build</a:t>
            </a:r>
            <a:r>
              <a:rPr lang="fr-CA" dirty="0">
                <a:solidFill>
                  <a:schemeClr val="dk1"/>
                </a:solidFill>
              </a:rPr>
              <a:t> a </a:t>
            </a:r>
            <a:r>
              <a:rPr lang="fr-CA" dirty="0" err="1">
                <a:solidFill>
                  <a:schemeClr val="dk1"/>
                </a:solidFill>
              </a:rPr>
              <a:t>better</a:t>
            </a:r>
            <a:r>
              <a:rPr lang="fr-CA" dirty="0">
                <a:solidFill>
                  <a:schemeClr val="dk1"/>
                </a:solidFill>
              </a:rPr>
              <a:t> </a:t>
            </a:r>
            <a:r>
              <a:rPr lang="fr-CA" dirty="0" err="1">
                <a:solidFill>
                  <a:schemeClr val="dk1"/>
                </a:solidFill>
              </a:rPr>
              <a:t>product</a:t>
            </a:r>
            <a:r>
              <a:rPr lang="fr-CA" dirty="0">
                <a:solidFill>
                  <a:schemeClr val="dk1"/>
                </a:solidFill>
              </a:rPr>
              <a:t>. </a:t>
            </a:r>
            <a:r>
              <a:rPr lang="fr-CA" dirty="0" err="1">
                <a:solidFill>
                  <a:schemeClr val="dk1"/>
                </a:solidFill>
              </a:rPr>
              <a:t>Accessibility</a:t>
            </a:r>
            <a:r>
              <a:rPr lang="fr-CA" dirty="0">
                <a:solidFill>
                  <a:schemeClr val="dk1"/>
                </a:solidFill>
              </a:rPr>
              <a:t> is a </a:t>
            </a:r>
            <a:r>
              <a:rPr lang="fr-CA" dirty="0" err="1">
                <a:solidFill>
                  <a:schemeClr val="dk1"/>
                </a:solidFill>
              </a:rPr>
              <a:t>vast</a:t>
            </a:r>
            <a:r>
              <a:rPr lang="fr-CA" dirty="0">
                <a:solidFill>
                  <a:schemeClr val="dk1"/>
                </a:solidFill>
              </a:rPr>
              <a:t> </a:t>
            </a:r>
            <a:r>
              <a:rPr lang="fr-CA" dirty="0" err="1">
                <a:solidFill>
                  <a:schemeClr val="dk1"/>
                </a:solidFill>
              </a:rPr>
              <a:t>subject</a:t>
            </a:r>
            <a:r>
              <a:rPr lang="fr-CA" dirty="0">
                <a:solidFill>
                  <a:schemeClr val="dk1"/>
                </a:solidFill>
              </a:rPr>
              <a:t>. This article </a:t>
            </a:r>
            <a:r>
              <a:rPr lang="fr-CA" dirty="0" err="1">
                <a:solidFill>
                  <a:schemeClr val="dk1"/>
                </a:solidFill>
              </a:rPr>
              <a:t>focuses</a:t>
            </a:r>
            <a:r>
              <a:rPr lang="fr-CA" dirty="0">
                <a:solidFill>
                  <a:schemeClr val="dk1"/>
                </a:solidFill>
              </a:rPr>
              <a:t> </a:t>
            </a:r>
            <a:r>
              <a:rPr lang="fr-CA" dirty="0" err="1">
                <a:solidFill>
                  <a:schemeClr val="dk1"/>
                </a:solidFill>
              </a:rPr>
              <a:t>mainly</a:t>
            </a:r>
            <a:r>
              <a:rPr lang="fr-CA" dirty="0">
                <a:solidFill>
                  <a:schemeClr val="dk1"/>
                </a:solidFill>
              </a:rPr>
              <a:t> on guidelines </a:t>
            </a:r>
            <a:r>
              <a:rPr lang="fr-CA" dirty="0" err="1">
                <a:solidFill>
                  <a:schemeClr val="dk1"/>
                </a:solidFill>
              </a:rPr>
              <a:t>specific</a:t>
            </a:r>
            <a:r>
              <a:rPr lang="fr-CA" dirty="0">
                <a:solidFill>
                  <a:schemeClr val="dk1"/>
                </a:solidFill>
              </a:rPr>
              <a:t> to designers and content </a:t>
            </a:r>
            <a:r>
              <a:rPr lang="fr-CA" dirty="0" err="1">
                <a:solidFill>
                  <a:schemeClr val="dk1"/>
                </a:solidFill>
              </a:rPr>
              <a:t>writers</a:t>
            </a:r>
            <a:r>
              <a:rPr lang="fr-CA" dirty="0">
                <a:solidFill>
                  <a:schemeClr val="dk1"/>
                </a:solidFill>
              </a:rPr>
              <a:t> (to </a:t>
            </a:r>
            <a:r>
              <a:rPr lang="fr-CA" dirty="0" err="1">
                <a:solidFill>
                  <a:schemeClr val="dk1"/>
                </a:solidFill>
              </a:rPr>
              <a:t>some</a:t>
            </a:r>
            <a:r>
              <a:rPr lang="fr-CA" dirty="0">
                <a:solidFill>
                  <a:schemeClr val="dk1"/>
                </a:solidFill>
              </a:rPr>
              <a:t> </a:t>
            </a:r>
            <a:r>
              <a:rPr lang="fr-CA" dirty="0" err="1">
                <a:solidFill>
                  <a:schemeClr val="dk1"/>
                </a:solidFill>
              </a:rPr>
              <a:t>extent</a:t>
            </a:r>
            <a:r>
              <a:rPr lang="fr-CA" dirty="0">
                <a:solidFill>
                  <a:schemeClr val="dk1"/>
                </a:solidFill>
              </a:rPr>
              <a:t>) that </a:t>
            </a:r>
            <a:r>
              <a:rPr lang="fr-CA" dirty="0" err="1">
                <a:solidFill>
                  <a:schemeClr val="dk1"/>
                </a:solidFill>
              </a:rPr>
              <a:t>would</a:t>
            </a:r>
            <a:r>
              <a:rPr lang="fr-CA" dirty="0">
                <a:solidFill>
                  <a:schemeClr val="dk1"/>
                </a:solidFill>
              </a:rPr>
              <a:t> help to </a:t>
            </a:r>
            <a:r>
              <a:rPr lang="fr-CA" dirty="0" err="1">
                <a:solidFill>
                  <a:schemeClr val="dk1"/>
                </a:solidFill>
              </a:rPr>
              <a:t>build</a:t>
            </a:r>
            <a:r>
              <a:rPr lang="fr-CA" dirty="0">
                <a:solidFill>
                  <a:schemeClr val="dk1"/>
                </a:solidFill>
              </a:rPr>
              <a:t> a more accessible </a:t>
            </a:r>
            <a:r>
              <a:rPr lang="fr-CA" dirty="0" err="1">
                <a:solidFill>
                  <a:schemeClr val="dk1"/>
                </a:solidFill>
              </a:rPr>
              <a:t>product</a:t>
            </a:r>
            <a:r>
              <a:rPr lang="fr-CA" dirty="0">
                <a:solidFill>
                  <a:schemeClr val="dk1"/>
                </a:solidFill>
              </a:rPr>
              <a:t>.</a:t>
            </a:r>
            <a:endParaRPr b="1"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290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ffd36074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4ffd360743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fr-CA" dirty="0">
                <a:solidFill>
                  <a:schemeClr val="dk1"/>
                </a:solidFill>
              </a:rPr>
              <a:t>Time: 15 Minutes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6460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ffd360743_0_1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4ffd360743_0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2200"/>
              </a:spcBef>
              <a:spcAft>
                <a:spcPts val="0"/>
              </a:spcAft>
              <a:buClr>
                <a:schemeClr val="dk1"/>
              </a:buClr>
              <a:buSzPts val="1100"/>
              <a:buFont typeface="Arial"/>
              <a:buNone/>
            </a:pPr>
            <a:r>
              <a:rPr lang="fr-CA" dirty="0">
                <a:solidFill>
                  <a:schemeClr val="dk1"/>
                </a:solidFill>
              </a:rPr>
              <a:t>If </a:t>
            </a:r>
            <a:r>
              <a:rPr lang="fr-CA" dirty="0" err="1">
                <a:solidFill>
                  <a:schemeClr val="dk1"/>
                </a:solidFill>
              </a:rPr>
              <a:t>we</a:t>
            </a:r>
            <a:r>
              <a:rPr lang="fr-CA" dirty="0">
                <a:solidFill>
                  <a:schemeClr val="dk1"/>
                </a:solidFill>
              </a:rPr>
              <a:t> </a:t>
            </a:r>
            <a:r>
              <a:rPr lang="fr-CA" dirty="0" err="1">
                <a:solidFill>
                  <a:schemeClr val="dk1"/>
                </a:solidFill>
              </a:rPr>
              <a:t>start</a:t>
            </a:r>
            <a:r>
              <a:rPr lang="fr-CA" dirty="0">
                <a:solidFill>
                  <a:schemeClr val="dk1"/>
                </a:solidFill>
              </a:rPr>
              <a:t> </a:t>
            </a:r>
            <a:r>
              <a:rPr lang="fr-CA" dirty="0" err="1">
                <a:solidFill>
                  <a:schemeClr val="dk1"/>
                </a:solidFill>
              </a:rPr>
              <a:t>our</a:t>
            </a:r>
            <a:r>
              <a:rPr lang="fr-CA" dirty="0">
                <a:solidFill>
                  <a:schemeClr val="dk1"/>
                </a:solidFill>
              </a:rPr>
              <a:t> design </a:t>
            </a:r>
            <a:r>
              <a:rPr lang="fr-CA" dirty="0" err="1">
                <a:solidFill>
                  <a:schemeClr val="dk1"/>
                </a:solidFill>
              </a:rPr>
              <a:t>process</a:t>
            </a:r>
            <a:r>
              <a:rPr lang="fr-CA" dirty="0">
                <a:solidFill>
                  <a:schemeClr val="dk1"/>
                </a:solidFill>
              </a:rPr>
              <a:t> </a:t>
            </a:r>
            <a:r>
              <a:rPr lang="fr-CA" dirty="0" err="1">
                <a:solidFill>
                  <a:schemeClr val="dk1"/>
                </a:solidFill>
              </a:rPr>
              <a:t>narrow-minded</a:t>
            </a:r>
            <a:r>
              <a:rPr lang="fr-CA" dirty="0">
                <a:solidFill>
                  <a:schemeClr val="dk1"/>
                </a:solidFill>
              </a:rPr>
              <a:t>, </a:t>
            </a:r>
            <a:r>
              <a:rPr lang="fr-CA" dirty="0" err="1">
                <a:solidFill>
                  <a:schemeClr val="dk1"/>
                </a:solidFill>
              </a:rPr>
              <a:t>concentrating</a:t>
            </a:r>
            <a:r>
              <a:rPr lang="fr-CA" dirty="0">
                <a:solidFill>
                  <a:schemeClr val="dk1"/>
                </a:solidFill>
              </a:rPr>
              <a:t> on </a:t>
            </a:r>
            <a:r>
              <a:rPr lang="fr-CA" dirty="0" err="1">
                <a:solidFill>
                  <a:schemeClr val="dk1"/>
                </a:solidFill>
              </a:rPr>
              <a:t>familiar</a:t>
            </a:r>
            <a:r>
              <a:rPr lang="fr-CA" dirty="0">
                <a:solidFill>
                  <a:schemeClr val="dk1"/>
                </a:solidFill>
              </a:rPr>
              <a:t> </a:t>
            </a:r>
            <a:r>
              <a:rPr lang="fr-CA" dirty="0" err="1">
                <a:solidFill>
                  <a:schemeClr val="dk1"/>
                </a:solidFill>
              </a:rPr>
              <a:t>demographics</a:t>
            </a:r>
            <a:r>
              <a:rPr lang="fr-CA" dirty="0">
                <a:solidFill>
                  <a:schemeClr val="dk1"/>
                </a:solidFill>
              </a:rPr>
              <a:t>, </a:t>
            </a:r>
            <a:r>
              <a:rPr lang="fr-CA" dirty="0" err="1">
                <a:solidFill>
                  <a:schemeClr val="dk1"/>
                </a:solidFill>
              </a:rPr>
              <a:t>regions</a:t>
            </a:r>
            <a:r>
              <a:rPr lang="fr-CA" dirty="0">
                <a:solidFill>
                  <a:schemeClr val="dk1"/>
                </a:solidFill>
              </a:rPr>
              <a:t>, </a:t>
            </a:r>
            <a:r>
              <a:rPr lang="fr-CA" dirty="0" err="1">
                <a:solidFill>
                  <a:schemeClr val="dk1"/>
                </a:solidFill>
              </a:rPr>
              <a:t>personal</a:t>
            </a:r>
            <a:r>
              <a:rPr lang="fr-CA" dirty="0">
                <a:solidFill>
                  <a:schemeClr val="dk1"/>
                </a:solidFill>
              </a:rPr>
              <a:t> </a:t>
            </a:r>
            <a:r>
              <a:rPr lang="fr-CA" dirty="0" err="1">
                <a:solidFill>
                  <a:schemeClr val="dk1"/>
                </a:solidFill>
              </a:rPr>
              <a:t>abilities</a:t>
            </a:r>
            <a:r>
              <a:rPr lang="fr-CA" dirty="0">
                <a:solidFill>
                  <a:schemeClr val="dk1"/>
                </a:solidFill>
              </a:rPr>
              <a:t> or </a:t>
            </a:r>
            <a:r>
              <a:rPr lang="fr-CA" dirty="0" err="1">
                <a:solidFill>
                  <a:schemeClr val="dk1"/>
                </a:solidFill>
              </a:rPr>
              <a:t>languages</a:t>
            </a:r>
            <a:r>
              <a:rPr lang="fr-CA" dirty="0">
                <a:solidFill>
                  <a:schemeClr val="dk1"/>
                </a:solidFill>
              </a:rPr>
              <a:t>, </a:t>
            </a:r>
            <a:r>
              <a:rPr lang="fr-CA" dirty="0" err="1">
                <a:solidFill>
                  <a:schemeClr val="dk1"/>
                </a:solidFill>
              </a:rPr>
              <a:t>we</a:t>
            </a:r>
            <a:r>
              <a:rPr lang="fr-CA" dirty="0">
                <a:solidFill>
                  <a:schemeClr val="dk1"/>
                </a:solidFill>
              </a:rPr>
              <a:t> </a:t>
            </a:r>
            <a:r>
              <a:rPr lang="fr-CA" dirty="0" err="1">
                <a:solidFill>
                  <a:schemeClr val="dk1"/>
                </a:solidFill>
              </a:rPr>
              <a:t>will</a:t>
            </a:r>
            <a:r>
              <a:rPr lang="fr-CA" dirty="0">
                <a:solidFill>
                  <a:schemeClr val="dk1"/>
                </a:solidFill>
              </a:rPr>
              <a:t> end up with a </a:t>
            </a:r>
            <a:r>
              <a:rPr lang="fr-CA" dirty="0" err="1">
                <a:solidFill>
                  <a:schemeClr val="dk1"/>
                </a:solidFill>
              </a:rPr>
              <a:t>product</a:t>
            </a:r>
            <a:r>
              <a:rPr lang="fr-CA" dirty="0">
                <a:solidFill>
                  <a:schemeClr val="dk1"/>
                </a:solidFill>
              </a:rPr>
              <a:t> of </a:t>
            </a:r>
            <a:r>
              <a:rPr lang="fr-CA" dirty="0" err="1">
                <a:solidFill>
                  <a:schemeClr val="dk1"/>
                </a:solidFill>
              </a:rPr>
              <a:t>limited</a:t>
            </a:r>
            <a:r>
              <a:rPr lang="fr-CA" dirty="0">
                <a:solidFill>
                  <a:schemeClr val="dk1"/>
                </a:solidFill>
              </a:rPr>
              <a:t> application. It </a:t>
            </a:r>
            <a:r>
              <a:rPr lang="fr-CA" dirty="0" err="1">
                <a:solidFill>
                  <a:schemeClr val="dk1"/>
                </a:solidFill>
              </a:rPr>
              <a:t>will</a:t>
            </a:r>
            <a:r>
              <a:rPr lang="fr-CA" dirty="0">
                <a:solidFill>
                  <a:schemeClr val="dk1"/>
                </a:solidFill>
              </a:rPr>
              <a:t> </a:t>
            </a:r>
            <a:r>
              <a:rPr lang="fr-CA" dirty="0" err="1">
                <a:solidFill>
                  <a:schemeClr val="dk1"/>
                </a:solidFill>
              </a:rPr>
              <a:t>be</a:t>
            </a:r>
            <a:r>
              <a:rPr lang="fr-CA" dirty="0">
                <a:solidFill>
                  <a:schemeClr val="dk1"/>
                </a:solidFill>
              </a:rPr>
              <a:t> </a:t>
            </a:r>
            <a:r>
              <a:rPr lang="fr-CA" dirty="0" err="1">
                <a:solidFill>
                  <a:schemeClr val="dk1"/>
                </a:solidFill>
              </a:rPr>
              <a:t>bad</a:t>
            </a:r>
            <a:r>
              <a:rPr lang="fr-CA" dirty="0">
                <a:solidFill>
                  <a:schemeClr val="dk1"/>
                </a:solidFill>
              </a:rPr>
              <a:t> for </a:t>
            </a:r>
            <a:r>
              <a:rPr lang="fr-CA" dirty="0" err="1">
                <a:solidFill>
                  <a:schemeClr val="dk1"/>
                </a:solidFill>
              </a:rPr>
              <a:t>users</a:t>
            </a:r>
            <a:r>
              <a:rPr lang="fr-CA" dirty="0">
                <a:solidFill>
                  <a:schemeClr val="dk1"/>
                </a:solidFill>
              </a:rPr>
              <a:t>, but </a:t>
            </a:r>
            <a:r>
              <a:rPr lang="fr-CA" dirty="0" err="1">
                <a:solidFill>
                  <a:schemeClr val="dk1"/>
                </a:solidFill>
              </a:rPr>
              <a:t>also</a:t>
            </a:r>
            <a:r>
              <a:rPr lang="fr-CA" dirty="0">
                <a:solidFill>
                  <a:schemeClr val="dk1"/>
                </a:solidFill>
              </a:rPr>
              <a:t> </a:t>
            </a:r>
            <a:r>
              <a:rPr lang="fr-CA" dirty="0" err="1">
                <a:solidFill>
                  <a:schemeClr val="dk1"/>
                </a:solidFill>
              </a:rPr>
              <a:t>bad</a:t>
            </a:r>
            <a:r>
              <a:rPr lang="fr-CA" dirty="0">
                <a:solidFill>
                  <a:schemeClr val="dk1"/>
                </a:solidFill>
              </a:rPr>
              <a:t> for us — </a:t>
            </a:r>
            <a:r>
              <a:rPr lang="fr-CA" dirty="0" err="1">
                <a:solidFill>
                  <a:schemeClr val="dk1"/>
                </a:solidFill>
              </a:rPr>
              <a:t>product</a:t>
            </a:r>
            <a:r>
              <a:rPr lang="fr-CA" dirty="0">
                <a:solidFill>
                  <a:schemeClr val="dk1"/>
                </a:solidFill>
              </a:rPr>
              <a:t> </a:t>
            </a:r>
            <a:r>
              <a:rPr lang="fr-CA" dirty="0" err="1">
                <a:solidFill>
                  <a:schemeClr val="dk1"/>
                </a:solidFill>
              </a:rPr>
              <a:t>makers</a:t>
            </a:r>
            <a:r>
              <a:rPr lang="fr-CA" dirty="0">
                <a:solidFill>
                  <a:schemeClr val="dk1"/>
                </a:solidFill>
              </a:rPr>
              <a:t>. </a:t>
            </a:r>
            <a:r>
              <a:rPr lang="fr-CA" dirty="0" err="1">
                <a:solidFill>
                  <a:schemeClr val="dk1"/>
                </a:solidFill>
              </a:rPr>
              <a:t>Designing</a:t>
            </a:r>
            <a:r>
              <a:rPr lang="fr-CA" dirty="0">
                <a:solidFill>
                  <a:schemeClr val="dk1"/>
                </a:solidFill>
              </a:rPr>
              <a:t> </a:t>
            </a:r>
            <a:r>
              <a:rPr lang="fr-CA" dirty="0" err="1">
                <a:solidFill>
                  <a:schemeClr val="dk1"/>
                </a:solidFill>
              </a:rPr>
              <a:t>inclusively</a:t>
            </a:r>
            <a:r>
              <a:rPr lang="fr-CA" dirty="0">
                <a:solidFill>
                  <a:schemeClr val="dk1"/>
                </a:solidFill>
              </a:rPr>
              <a:t> </a:t>
            </a:r>
            <a:r>
              <a:rPr lang="fr-CA" dirty="0" err="1">
                <a:solidFill>
                  <a:schemeClr val="dk1"/>
                </a:solidFill>
              </a:rPr>
              <a:t>lets</a:t>
            </a:r>
            <a:r>
              <a:rPr lang="fr-CA" dirty="0">
                <a:solidFill>
                  <a:schemeClr val="dk1"/>
                </a:solidFill>
              </a:rPr>
              <a:t> us to </a:t>
            </a:r>
            <a:r>
              <a:rPr lang="fr-CA" dirty="0" err="1">
                <a:solidFill>
                  <a:schemeClr val="dk1"/>
                </a:solidFill>
              </a:rPr>
              <a:t>reach</a:t>
            </a:r>
            <a:r>
              <a:rPr lang="fr-CA" dirty="0">
                <a:solidFill>
                  <a:schemeClr val="dk1"/>
                </a:solidFill>
              </a:rPr>
              <a:t> </a:t>
            </a:r>
            <a:r>
              <a:rPr lang="fr-CA" dirty="0" err="1">
                <a:solidFill>
                  <a:schemeClr val="dk1"/>
                </a:solidFill>
              </a:rPr>
              <a:t>much</a:t>
            </a:r>
            <a:r>
              <a:rPr lang="fr-CA" dirty="0">
                <a:solidFill>
                  <a:schemeClr val="dk1"/>
                </a:solidFill>
              </a:rPr>
              <a:t> </a:t>
            </a:r>
            <a:r>
              <a:rPr lang="fr-CA" dirty="0" err="1">
                <a:solidFill>
                  <a:schemeClr val="dk1"/>
                </a:solidFill>
              </a:rPr>
              <a:t>broader</a:t>
            </a:r>
            <a:r>
              <a:rPr lang="fr-CA" dirty="0">
                <a:solidFill>
                  <a:schemeClr val="dk1"/>
                </a:solidFill>
              </a:rPr>
              <a:t> audience with </a:t>
            </a:r>
            <a:r>
              <a:rPr lang="fr-CA" dirty="0" err="1">
                <a:solidFill>
                  <a:schemeClr val="dk1"/>
                </a:solidFill>
              </a:rPr>
              <a:t>things</a:t>
            </a:r>
            <a:r>
              <a:rPr lang="fr-CA" dirty="0">
                <a:solidFill>
                  <a:schemeClr val="dk1"/>
                </a:solidFill>
              </a:rPr>
              <a:t> </a:t>
            </a:r>
            <a:r>
              <a:rPr lang="fr-CA" dirty="0" err="1">
                <a:solidFill>
                  <a:schemeClr val="dk1"/>
                </a:solidFill>
              </a:rPr>
              <a:t>we</a:t>
            </a:r>
            <a:r>
              <a:rPr lang="fr-CA" dirty="0">
                <a:solidFill>
                  <a:schemeClr val="dk1"/>
                </a:solidFill>
              </a:rPr>
              <a:t> </a:t>
            </a:r>
            <a:r>
              <a:rPr lang="fr-CA" dirty="0" err="1">
                <a:solidFill>
                  <a:schemeClr val="dk1"/>
                </a:solidFill>
              </a:rPr>
              <a:t>create</a:t>
            </a:r>
            <a:r>
              <a:rPr lang="fr-CA" dirty="0">
                <a:solidFill>
                  <a:schemeClr val="dk1"/>
                </a:solidFill>
              </a:rPr>
              <a:t>. Inclusive design </a:t>
            </a:r>
            <a:r>
              <a:rPr lang="fr-CA" dirty="0" err="1">
                <a:solidFill>
                  <a:schemeClr val="dk1"/>
                </a:solidFill>
              </a:rPr>
              <a:t>helps</a:t>
            </a:r>
            <a:r>
              <a:rPr lang="fr-CA" dirty="0">
                <a:solidFill>
                  <a:schemeClr val="dk1"/>
                </a:solidFill>
              </a:rPr>
              <a:t> </a:t>
            </a:r>
            <a:r>
              <a:rPr lang="fr-CA" i="1" dirty="0" err="1">
                <a:solidFill>
                  <a:schemeClr val="dk1"/>
                </a:solidFill>
              </a:rPr>
              <a:t>improve</a:t>
            </a:r>
            <a:r>
              <a:rPr lang="fr-CA" dirty="0">
                <a:solidFill>
                  <a:schemeClr val="dk1"/>
                </a:solidFill>
              </a:rPr>
              <a:t> </a:t>
            </a:r>
            <a:r>
              <a:rPr lang="fr-CA" dirty="0" err="1">
                <a:solidFill>
                  <a:schemeClr val="dk1"/>
                </a:solidFill>
              </a:rPr>
              <a:t>customer</a:t>
            </a:r>
            <a:r>
              <a:rPr lang="fr-CA" dirty="0">
                <a:solidFill>
                  <a:schemeClr val="dk1"/>
                </a:solidFill>
              </a:rPr>
              <a:t> satisfaction. </a:t>
            </a:r>
            <a:r>
              <a:rPr lang="fr-CA" dirty="0" err="1">
                <a:solidFill>
                  <a:schemeClr val="dk1"/>
                </a:solidFill>
              </a:rPr>
              <a:t>It’s</a:t>
            </a:r>
            <a:r>
              <a:rPr lang="fr-CA" dirty="0">
                <a:solidFill>
                  <a:schemeClr val="dk1"/>
                </a:solidFill>
              </a:rPr>
              <a:t> pure profit — for </a:t>
            </a:r>
            <a:r>
              <a:rPr lang="fr-CA" dirty="0" err="1">
                <a:solidFill>
                  <a:schemeClr val="dk1"/>
                </a:solidFill>
              </a:rPr>
              <a:t>both</a:t>
            </a:r>
            <a:r>
              <a:rPr lang="fr-CA" dirty="0">
                <a:solidFill>
                  <a:schemeClr val="dk1"/>
                </a:solidFill>
              </a:rPr>
              <a:t> </a:t>
            </a:r>
            <a:r>
              <a:rPr lang="fr-CA" dirty="0" err="1">
                <a:solidFill>
                  <a:schemeClr val="dk1"/>
                </a:solidFill>
              </a:rPr>
              <a:t>sides</a:t>
            </a:r>
            <a:r>
              <a:rPr lang="fr-CA" dirty="0">
                <a:solidFill>
                  <a:schemeClr val="dk1"/>
                </a:solidFill>
              </a:rPr>
              <a:t>.</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a:solidFill>
                  <a:schemeClr val="dk1"/>
                </a:solidFill>
              </a:rPr>
              <a:t>Second, I </a:t>
            </a:r>
            <a:r>
              <a:rPr lang="fr-CA" dirty="0" err="1">
                <a:solidFill>
                  <a:schemeClr val="dk1"/>
                </a:solidFill>
              </a:rPr>
              <a:t>had</a:t>
            </a:r>
            <a:r>
              <a:rPr lang="fr-CA" dirty="0">
                <a:solidFill>
                  <a:schemeClr val="dk1"/>
                </a:solidFill>
              </a:rPr>
              <a:t> to change </a:t>
            </a:r>
            <a:r>
              <a:rPr lang="fr-CA" dirty="0" err="1">
                <a:solidFill>
                  <a:schemeClr val="dk1"/>
                </a:solidFill>
              </a:rPr>
              <a:t>my</a:t>
            </a:r>
            <a:r>
              <a:rPr lang="fr-CA" dirty="0">
                <a:solidFill>
                  <a:schemeClr val="dk1"/>
                </a:solidFill>
              </a:rPr>
              <a:t> </a:t>
            </a:r>
            <a:r>
              <a:rPr lang="fr-CA" dirty="0" err="1">
                <a:solidFill>
                  <a:schemeClr val="dk1"/>
                </a:solidFill>
              </a:rPr>
              <a:t>understanding</a:t>
            </a:r>
            <a:r>
              <a:rPr lang="fr-CA" dirty="0">
                <a:solidFill>
                  <a:schemeClr val="dk1"/>
                </a:solidFill>
              </a:rPr>
              <a:t> of </a:t>
            </a:r>
            <a:r>
              <a:rPr lang="fr-CA" dirty="0" err="1">
                <a:solidFill>
                  <a:schemeClr val="dk1"/>
                </a:solidFill>
              </a:rPr>
              <a:t>what</a:t>
            </a:r>
            <a:r>
              <a:rPr lang="fr-CA" dirty="0">
                <a:solidFill>
                  <a:schemeClr val="dk1"/>
                </a:solidFill>
              </a:rPr>
              <a:t> </a:t>
            </a:r>
            <a:r>
              <a:rPr lang="fr-CA" i="1" dirty="0" err="1">
                <a:solidFill>
                  <a:schemeClr val="dk1"/>
                </a:solidFill>
              </a:rPr>
              <a:t>disability</a:t>
            </a:r>
            <a:r>
              <a:rPr lang="fr-CA" dirty="0">
                <a:solidFill>
                  <a:schemeClr val="dk1"/>
                </a:solidFill>
              </a:rPr>
              <a:t> is. Old </a:t>
            </a:r>
            <a:r>
              <a:rPr lang="fr-CA" dirty="0" err="1">
                <a:solidFill>
                  <a:schemeClr val="dk1"/>
                </a:solidFill>
              </a:rPr>
              <a:t>definition</a:t>
            </a:r>
            <a:r>
              <a:rPr lang="fr-CA" dirty="0">
                <a:solidFill>
                  <a:schemeClr val="dk1"/>
                </a:solidFill>
              </a:rPr>
              <a:t> </a:t>
            </a:r>
            <a:r>
              <a:rPr lang="fr-CA" dirty="0" err="1">
                <a:solidFill>
                  <a:schemeClr val="dk1"/>
                </a:solidFill>
              </a:rPr>
              <a:t>concentrates</a:t>
            </a:r>
            <a:r>
              <a:rPr lang="fr-CA" dirty="0">
                <a:solidFill>
                  <a:schemeClr val="dk1"/>
                </a:solidFill>
              </a:rPr>
              <a:t> on </a:t>
            </a:r>
            <a:r>
              <a:rPr lang="fr-CA" dirty="0" err="1">
                <a:solidFill>
                  <a:schemeClr val="dk1"/>
                </a:solidFill>
              </a:rPr>
              <a:t>biological</a:t>
            </a:r>
            <a:r>
              <a:rPr lang="fr-CA" dirty="0">
                <a:solidFill>
                  <a:schemeClr val="dk1"/>
                </a:solidFill>
              </a:rPr>
              <a:t> or mental part of this </a:t>
            </a:r>
            <a:r>
              <a:rPr lang="fr-CA" dirty="0" err="1">
                <a:solidFill>
                  <a:schemeClr val="dk1"/>
                </a:solidFill>
              </a:rPr>
              <a:t>problem</a:t>
            </a:r>
            <a:r>
              <a:rPr lang="fr-CA" dirty="0">
                <a:solidFill>
                  <a:schemeClr val="dk1"/>
                </a:solidFill>
              </a:rPr>
              <a:t>, </a:t>
            </a:r>
            <a:r>
              <a:rPr lang="fr-CA" dirty="0" err="1">
                <a:solidFill>
                  <a:schemeClr val="dk1"/>
                </a:solidFill>
              </a:rPr>
              <a:t>describing</a:t>
            </a:r>
            <a:r>
              <a:rPr lang="fr-CA" dirty="0">
                <a:solidFill>
                  <a:schemeClr val="dk1"/>
                </a:solidFill>
              </a:rPr>
              <a:t> </a:t>
            </a:r>
            <a:r>
              <a:rPr lang="fr-CA" dirty="0" err="1">
                <a:solidFill>
                  <a:schemeClr val="dk1"/>
                </a:solidFill>
              </a:rPr>
              <a:t>it</a:t>
            </a:r>
            <a:r>
              <a:rPr lang="fr-CA" dirty="0">
                <a:solidFill>
                  <a:schemeClr val="dk1"/>
                </a:solidFill>
              </a:rPr>
              <a:t> as a </a:t>
            </a:r>
            <a:r>
              <a:rPr lang="fr-CA" i="1" dirty="0" err="1">
                <a:solidFill>
                  <a:schemeClr val="dk1"/>
                </a:solidFill>
              </a:rPr>
              <a:t>health</a:t>
            </a:r>
            <a:r>
              <a:rPr lang="fr-CA" i="1" dirty="0">
                <a:solidFill>
                  <a:schemeClr val="dk1"/>
                </a:solidFill>
              </a:rPr>
              <a:t> condition</a:t>
            </a:r>
            <a:r>
              <a:rPr lang="fr-CA" dirty="0">
                <a:solidFill>
                  <a:schemeClr val="dk1"/>
                </a:solidFill>
              </a:rPr>
              <a:t>. Inclusive design </a:t>
            </a:r>
            <a:r>
              <a:rPr lang="fr-CA" dirty="0" err="1">
                <a:solidFill>
                  <a:schemeClr val="dk1"/>
                </a:solidFill>
              </a:rPr>
              <a:t>approach</a:t>
            </a:r>
            <a:r>
              <a:rPr lang="fr-CA" dirty="0">
                <a:solidFill>
                  <a:schemeClr val="dk1"/>
                </a:solidFill>
              </a:rPr>
              <a:t> </a:t>
            </a:r>
            <a:r>
              <a:rPr lang="fr-CA" dirty="0" err="1">
                <a:solidFill>
                  <a:schemeClr val="dk1"/>
                </a:solidFill>
              </a:rPr>
              <a:t>brings</a:t>
            </a:r>
            <a:r>
              <a:rPr lang="fr-CA" dirty="0">
                <a:solidFill>
                  <a:schemeClr val="dk1"/>
                </a:solidFill>
              </a:rPr>
              <a:t> us </a:t>
            </a:r>
            <a:r>
              <a:rPr lang="fr-CA" dirty="0" err="1">
                <a:solidFill>
                  <a:schemeClr val="dk1"/>
                </a:solidFill>
              </a:rPr>
              <a:t>much</a:t>
            </a:r>
            <a:r>
              <a:rPr lang="fr-CA" dirty="0">
                <a:solidFill>
                  <a:schemeClr val="dk1"/>
                </a:solidFill>
              </a:rPr>
              <a:t> </a:t>
            </a:r>
            <a:r>
              <a:rPr lang="fr-CA" dirty="0" err="1">
                <a:solidFill>
                  <a:schemeClr val="dk1"/>
                </a:solidFill>
              </a:rPr>
              <a:t>broader</a:t>
            </a:r>
            <a:r>
              <a:rPr lang="fr-CA" dirty="0">
                <a:solidFill>
                  <a:schemeClr val="dk1"/>
                </a:solidFill>
              </a:rPr>
              <a:t> </a:t>
            </a:r>
            <a:r>
              <a:rPr lang="fr-CA" dirty="0" err="1">
                <a:solidFill>
                  <a:schemeClr val="dk1"/>
                </a:solidFill>
              </a:rPr>
              <a:t>meaning</a:t>
            </a:r>
            <a:r>
              <a:rPr lang="fr-CA" dirty="0">
                <a:solidFill>
                  <a:schemeClr val="dk1"/>
                </a:solidFill>
              </a:rPr>
              <a:t> of </a:t>
            </a:r>
            <a:r>
              <a:rPr lang="fr-CA" dirty="0" err="1">
                <a:solidFill>
                  <a:schemeClr val="dk1"/>
                </a:solidFill>
              </a:rPr>
              <a:t>disability</a:t>
            </a:r>
            <a:r>
              <a:rPr lang="fr-CA" dirty="0">
                <a:solidFill>
                  <a:schemeClr val="dk1"/>
                </a:solidFill>
              </a:rPr>
              <a:t>. “</a:t>
            </a:r>
            <a:r>
              <a:rPr lang="fr-CA" dirty="0" err="1">
                <a:solidFill>
                  <a:schemeClr val="dk1"/>
                </a:solidFill>
              </a:rPr>
              <a:t>Disability</a:t>
            </a:r>
            <a:r>
              <a:rPr lang="fr-CA" dirty="0">
                <a:solidFill>
                  <a:schemeClr val="dk1"/>
                </a:solidFill>
              </a:rPr>
              <a:t> is </a:t>
            </a:r>
            <a:r>
              <a:rPr lang="fr-CA" dirty="0" err="1">
                <a:solidFill>
                  <a:schemeClr val="dk1"/>
                </a:solidFill>
              </a:rPr>
              <a:t>designed</a:t>
            </a:r>
            <a:r>
              <a:rPr lang="fr-CA" dirty="0">
                <a:solidFill>
                  <a:schemeClr val="dk1"/>
                </a:solidFill>
              </a:rPr>
              <a:t>”. </a:t>
            </a:r>
            <a:r>
              <a:rPr lang="fr-CA" dirty="0" err="1">
                <a:solidFill>
                  <a:schemeClr val="dk1"/>
                </a:solidFill>
              </a:rPr>
              <a:t>It’s</a:t>
            </a:r>
            <a:r>
              <a:rPr lang="fr-CA" dirty="0">
                <a:solidFill>
                  <a:schemeClr val="dk1"/>
                </a:solidFill>
              </a:rPr>
              <a:t> not a </a:t>
            </a:r>
            <a:r>
              <a:rPr lang="fr-CA" dirty="0" err="1">
                <a:solidFill>
                  <a:schemeClr val="dk1"/>
                </a:solidFill>
              </a:rPr>
              <a:t>personal</a:t>
            </a:r>
            <a:r>
              <a:rPr lang="fr-CA" dirty="0">
                <a:solidFill>
                  <a:schemeClr val="dk1"/>
                </a:solidFill>
              </a:rPr>
              <a:t> </a:t>
            </a:r>
            <a:r>
              <a:rPr lang="fr-CA" dirty="0" err="1">
                <a:solidFill>
                  <a:schemeClr val="dk1"/>
                </a:solidFill>
              </a:rPr>
              <a:t>attribute</a:t>
            </a:r>
            <a:r>
              <a:rPr lang="fr-CA" dirty="0">
                <a:solidFill>
                  <a:schemeClr val="dk1"/>
                </a:solidFill>
              </a:rPr>
              <a:t> or </a:t>
            </a:r>
            <a:r>
              <a:rPr lang="fr-CA" dirty="0" err="1">
                <a:solidFill>
                  <a:schemeClr val="dk1"/>
                </a:solidFill>
              </a:rPr>
              <a:t>health</a:t>
            </a:r>
            <a:r>
              <a:rPr lang="fr-CA" dirty="0">
                <a:solidFill>
                  <a:schemeClr val="dk1"/>
                </a:solidFill>
              </a:rPr>
              <a:t> condition, </a:t>
            </a:r>
            <a:r>
              <a:rPr lang="fr-CA" dirty="0" err="1">
                <a:solidFill>
                  <a:schemeClr val="dk1"/>
                </a:solidFill>
              </a:rPr>
              <a:t>it’s</a:t>
            </a:r>
            <a:r>
              <a:rPr lang="fr-CA" dirty="0">
                <a:solidFill>
                  <a:schemeClr val="dk1"/>
                </a:solidFill>
              </a:rPr>
              <a:t> a </a:t>
            </a:r>
            <a:r>
              <a:rPr lang="fr-CA" dirty="0" err="1">
                <a:solidFill>
                  <a:schemeClr val="dk1"/>
                </a:solidFill>
              </a:rPr>
              <a:t>mismatch</a:t>
            </a:r>
            <a:r>
              <a:rPr lang="fr-CA" dirty="0">
                <a:solidFill>
                  <a:schemeClr val="dk1"/>
                </a:solidFill>
              </a:rPr>
              <a:t> in </a:t>
            </a:r>
            <a:r>
              <a:rPr lang="fr-CA" dirty="0" err="1">
                <a:solidFill>
                  <a:schemeClr val="dk1"/>
                </a:solidFill>
              </a:rPr>
              <a:t>human</a:t>
            </a:r>
            <a:r>
              <a:rPr lang="fr-CA" dirty="0">
                <a:solidFill>
                  <a:schemeClr val="dk1"/>
                </a:solidFill>
              </a:rPr>
              <a:t> interaction with </a:t>
            </a:r>
            <a:r>
              <a:rPr lang="fr-CA" dirty="0" err="1">
                <a:solidFill>
                  <a:schemeClr val="dk1"/>
                </a:solidFill>
              </a:rPr>
              <a:t>other</a:t>
            </a:r>
            <a:r>
              <a:rPr lang="fr-CA" dirty="0">
                <a:solidFill>
                  <a:schemeClr val="dk1"/>
                </a:solidFill>
              </a:rPr>
              <a:t> </a:t>
            </a:r>
            <a:r>
              <a:rPr lang="fr-CA" dirty="0" err="1">
                <a:solidFill>
                  <a:schemeClr val="dk1"/>
                </a:solidFill>
              </a:rPr>
              <a:t>humans</a:t>
            </a:r>
            <a:r>
              <a:rPr lang="fr-CA" dirty="0">
                <a:solidFill>
                  <a:schemeClr val="dk1"/>
                </a:solidFill>
              </a:rPr>
              <a:t> or </a:t>
            </a:r>
            <a:r>
              <a:rPr lang="fr-CA" dirty="0" err="1">
                <a:solidFill>
                  <a:schemeClr val="dk1"/>
                </a:solidFill>
              </a:rPr>
              <a:t>environment</a:t>
            </a:r>
            <a:r>
              <a:rPr lang="fr-CA" dirty="0">
                <a:solidFill>
                  <a:schemeClr val="dk1"/>
                </a:solidFill>
              </a:rPr>
              <a:t>. If </a:t>
            </a:r>
            <a:r>
              <a:rPr lang="fr-CA" dirty="0" err="1">
                <a:solidFill>
                  <a:schemeClr val="dk1"/>
                </a:solidFill>
              </a:rPr>
              <a:t>we</a:t>
            </a:r>
            <a:r>
              <a:rPr lang="fr-CA" dirty="0">
                <a:solidFill>
                  <a:schemeClr val="dk1"/>
                </a:solidFill>
              </a:rPr>
              <a:t> </a:t>
            </a:r>
            <a:r>
              <a:rPr lang="fr-CA" dirty="0" err="1">
                <a:solidFill>
                  <a:schemeClr val="dk1"/>
                </a:solidFill>
              </a:rPr>
              <a:t>think</a:t>
            </a:r>
            <a:r>
              <a:rPr lang="fr-CA" dirty="0">
                <a:solidFill>
                  <a:schemeClr val="dk1"/>
                </a:solidFill>
              </a:rPr>
              <a:t> about </a:t>
            </a:r>
            <a:r>
              <a:rPr lang="fr-CA" dirty="0" err="1">
                <a:solidFill>
                  <a:schemeClr val="dk1"/>
                </a:solidFill>
              </a:rPr>
              <a:t>it</a:t>
            </a:r>
            <a:r>
              <a:rPr lang="fr-CA" dirty="0">
                <a:solidFill>
                  <a:schemeClr val="dk1"/>
                </a:solidFill>
              </a:rPr>
              <a:t> that </a:t>
            </a:r>
            <a:r>
              <a:rPr lang="fr-CA" dirty="0" err="1">
                <a:solidFill>
                  <a:schemeClr val="dk1"/>
                </a:solidFill>
              </a:rPr>
              <a:t>way</a:t>
            </a:r>
            <a:r>
              <a:rPr lang="fr-CA" dirty="0">
                <a:solidFill>
                  <a:schemeClr val="dk1"/>
                </a:solidFill>
              </a:rPr>
              <a:t>, </a:t>
            </a:r>
            <a:r>
              <a:rPr lang="fr-CA" dirty="0" err="1">
                <a:solidFill>
                  <a:schemeClr val="dk1"/>
                </a:solidFill>
              </a:rPr>
              <a:t>disability</a:t>
            </a:r>
            <a:r>
              <a:rPr lang="fr-CA" dirty="0">
                <a:solidFill>
                  <a:schemeClr val="dk1"/>
                </a:solidFill>
              </a:rPr>
              <a:t> is not a state </a:t>
            </a:r>
            <a:r>
              <a:rPr lang="fr-CA" dirty="0" err="1">
                <a:solidFill>
                  <a:schemeClr val="dk1"/>
                </a:solidFill>
              </a:rPr>
              <a:t>nor</a:t>
            </a:r>
            <a:r>
              <a:rPr lang="fr-CA" dirty="0">
                <a:solidFill>
                  <a:schemeClr val="dk1"/>
                </a:solidFill>
              </a:rPr>
              <a:t> </a:t>
            </a:r>
            <a:r>
              <a:rPr lang="fr-CA" dirty="0" err="1">
                <a:solidFill>
                  <a:schemeClr val="dk1"/>
                </a:solidFill>
              </a:rPr>
              <a:t>property</a:t>
            </a:r>
            <a:r>
              <a:rPr lang="fr-CA" dirty="0">
                <a:solidFill>
                  <a:schemeClr val="dk1"/>
                </a:solidFill>
              </a:rPr>
              <a:t>. </a:t>
            </a:r>
            <a:r>
              <a:rPr lang="fr-CA" dirty="0" err="1">
                <a:solidFill>
                  <a:schemeClr val="dk1"/>
                </a:solidFill>
              </a:rPr>
              <a:t>It’s</a:t>
            </a:r>
            <a:r>
              <a:rPr lang="fr-CA" dirty="0">
                <a:solidFill>
                  <a:schemeClr val="dk1"/>
                </a:solidFill>
              </a:rPr>
              <a:t> more like </a:t>
            </a:r>
            <a:r>
              <a:rPr lang="fr-CA" i="1" dirty="0">
                <a:solidFill>
                  <a:schemeClr val="dk1"/>
                </a:solidFill>
              </a:rPr>
              <a:t>situation</a:t>
            </a:r>
            <a:r>
              <a:rPr lang="fr-CA"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60375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4ffd360743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4ffd360743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07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4ffd360743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4ffd360743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Microsoft Inclusive Design Toolkit</a:t>
            </a:r>
            <a:endParaRPr dirty="0"/>
          </a:p>
        </p:txBody>
      </p:sp>
    </p:spTree>
    <p:extLst>
      <p:ext uri="{BB962C8B-B14F-4D97-AF65-F5344CB8AC3E}">
        <p14:creationId xmlns:p14="http://schemas.microsoft.com/office/powerpoint/2010/main" val="16325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1800"/>
              </a:spcBef>
              <a:spcAft>
                <a:spcPts val="0"/>
              </a:spcAft>
              <a:buClr>
                <a:schemeClr val="dk1"/>
              </a:buClr>
              <a:buSzPts val="1100"/>
              <a:buFont typeface="Arial"/>
              <a:buNone/>
            </a:pPr>
            <a:r>
              <a:rPr lang="fr-CA" b="1" dirty="0">
                <a:solidFill>
                  <a:schemeClr val="dk1"/>
                </a:solidFill>
              </a:rPr>
              <a:t>A More In-Depth Primer</a:t>
            </a:r>
            <a:endParaRPr b="1" dirty="0">
              <a:solidFill>
                <a:schemeClr val="dk1"/>
              </a:solidFill>
            </a:endParaRPr>
          </a:p>
          <a:p>
            <a:pPr marL="0" lvl="0" indent="0" algn="l" rtl="0">
              <a:spcBef>
                <a:spcPts val="400"/>
              </a:spcBef>
              <a:spcAft>
                <a:spcPts val="0"/>
              </a:spcAft>
              <a:buClr>
                <a:schemeClr val="dk1"/>
              </a:buClr>
              <a:buSzPts val="1100"/>
              <a:buFont typeface="Arial"/>
              <a:buNone/>
            </a:pPr>
            <a:r>
              <a:rPr lang="fr-CA" dirty="0">
                <a:solidFill>
                  <a:srgbClr val="333333"/>
                </a:solidFill>
              </a:rPr>
              <a:t/>
            </a:r>
            <a:br>
              <a:rPr lang="fr-CA" dirty="0">
                <a:solidFill>
                  <a:srgbClr val="333333"/>
                </a:solidFill>
              </a:rPr>
            </a:br>
            <a:r>
              <a:rPr lang="fr-CA" dirty="0">
                <a:solidFill>
                  <a:srgbClr val="333333"/>
                </a:solidFill>
              </a:rPr>
              <a:t>When working with anyone new to thinking about inclusive design, I like to have them perform an in-depth thought experiment. </a:t>
            </a:r>
            <a:endParaRPr sz="1400" dirty="0">
              <a:solidFill>
                <a:schemeClr val="dk1"/>
              </a:solidFill>
            </a:endParaRPr>
          </a:p>
          <a:p>
            <a:pPr marL="0" lvl="0" indent="0" algn="l" rtl="0">
              <a:spcBef>
                <a:spcPts val="0"/>
              </a:spcBef>
              <a:spcAft>
                <a:spcPts val="0"/>
              </a:spcAft>
              <a:buClr>
                <a:schemeClr val="dk1"/>
              </a:buClr>
              <a:buSzPts val="1100"/>
              <a:buFont typeface="Arial"/>
              <a:buNone/>
            </a:pPr>
            <a:endParaRPr dirty="0">
              <a:solidFill>
                <a:srgbClr val="333333"/>
              </a:solidFill>
            </a:endParaRPr>
          </a:p>
          <a:p>
            <a:pPr marL="0" lvl="0" indent="0" algn="l" rtl="0">
              <a:spcBef>
                <a:spcPts val="0"/>
              </a:spcBef>
              <a:spcAft>
                <a:spcPts val="0"/>
              </a:spcAft>
              <a:buClr>
                <a:schemeClr val="dk1"/>
              </a:buClr>
              <a:buSzPts val="1100"/>
              <a:buFont typeface="Arial"/>
              <a:buNone/>
            </a:pPr>
            <a:r>
              <a:rPr lang="fr-CA" dirty="0">
                <a:solidFill>
                  <a:srgbClr val="333333"/>
                </a:solidFill>
              </a:rPr>
              <a:t>It goes something like this:</a:t>
            </a:r>
            <a:endParaRPr dirty="0">
              <a:solidFill>
                <a:srgbClr val="333333"/>
              </a:solidFill>
            </a:endParaRPr>
          </a:p>
          <a:p>
            <a:pPr marL="457200" lvl="0" indent="-298450" algn="l" rtl="0">
              <a:spcBef>
                <a:spcPts val="1200"/>
              </a:spcBef>
              <a:spcAft>
                <a:spcPts val="0"/>
              </a:spcAft>
              <a:buClr>
                <a:schemeClr val="dk1"/>
              </a:buClr>
              <a:buSzPts val="1100"/>
              <a:buChar char="●"/>
            </a:pPr>
            <a:r>
              <a:rPr lang="fr-CA" dirty="0">
                <a:solidFill>
                  <a:schemeClr val="dk1"/>
                </a:solidFill>
              </a:rPr>
              <a:t>There’s a moderately heavy door ahead that swings out towards you. There is a bright light just above the door, shining down. Vertical bar handles are on </a:t>
            </a:r>
            <a:r>
              <a:rPr lang="fr-CA" dirty="0" err="1">
                <a:solidFill>
                  <a:schemeClr val="dk1"/>
                </a:solidFill>
              </a:rPr>
              <a:t>either</a:t>
            </a:r>
            <a:r>
              <a:rPr lang="fr-CA" dirty="0">
                <a:solidFill>
                  <a:schemeClr val="dk1"/>
                </a:solidFill>
              </a:rPr>
              <a:t> face and </a:t>
            </a:r>
            <a:r>
              <a:rPr lang="fr-CA" dirty="0" err="1">
                <a:solidFill>
                  <a:schemeClr val="dk1"/>
                </a:solidFill>
              </a:rPr>
              <a:t>it</a:t>
            </a:r>
            <a:r>
              <a:rPr lang="fr-CA" dirty="0">
                <a:solidFill>
                  <a:schemeClr val="dk1"/>
                </a:solidFill>
              </a:rPr>
              <a:t> is </a:t>
            </a:r>
            <a:r>
              <a:rPr lang="fr-CA" dirty="0" err="1">
                <a:solidFill>
                  <a:schemeClr val="dk1"/>
                </a:solidFill>
              </a:rPr>
              <a:t>locked</a:t>
            </a:r>
            <a:r>
              <a:rPr lang="fr-CA" dirty="0">
                <a:solidFill>
                  <a:schemeClr val="dk1"/>
                </a:solidFill>
              </a:rPr>
              <a:t> by a </a:t>
            </a:r>
            <a:r>
              <a:rPr lang="fr-CA" dirty="0" err="1">
                <a:solidFill>
                  <a:schemeClr val="dk1"/>
                </a:solidFill>
              </a:rPr>
              <a:t>keypad</a:t>
            </a:r>
            <a:r>
              <a:rPr lang="fr-CA" dirty="0">
                <a:solidFill>
                  <a:schemeClr val="dk1"/>
                </a:solidFill>
              </a:rPr>
              <a:t> on the </a:t>
            </a:r>
            <a:r>
              <a:rPr lang="fr-CA" dirty="0" err="1">
                <a:solidFill>
                  <a:schemeClr val="dk1"/>
                </a:solidFill>
              </a:rPr>
              <a:t>left</a:t>
            </a:r>
            <a:r>
              <a:rPr lang="fr-CA"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fr-CA" dirty="0">
                <a:solidFill>
                  <a:schemeClr val="dk1"/>
                </a:solidFill>
              </a:rPr>
              <a:t>How do you </a:t>
            </a:r>
            <a:r>
              <a:rPr lang="fr-CA" dirty="0" err="1">
                <a:solidFill>
                  <a:schemeClr val="dk1"/>
                </a:solidFill>
              </a:rPr>
              <a:t>get</a:t>
            </a:r>
            <a:r>
              <a:rPr lang="fr-CA" dirty="0">
                <a:solidFill>
                  <a:schemeClr val="dk1"/>
                </a:solidFill>
              </a:rPr>
              <a:t> </a:t>
            </a:r>
            <a:r>
              <a:rPr lang="fr-CA" dirty="0" err="1">
                <a:solidFill>
                  <a:schemeClr val="dk1"/>
                </a:solidFill>
              </a:rPr>
              <a:t>through</a:t>
            </a:r>
            <a:r>
              <a:rPr lang="fr-CA" dirty="0">
                <a:solidFill>
                  <a:schemeClr val="dk1"/>
                </a:solidFill>
              </a:rPr>
              <a:t> the door?</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Now</a:t>
            </a:r>
            <a:r>
              <a:rPr lang="fr-CA" dirty="0">
                <a:solidFill>
                  <a:schemeClr val="dk1"/>
                </a:solidFill>
              </a:rPr>
              <a:t> imagine you are holding </a:t>
            </a:r>
            <a:r>
              <a:rPr lang="fr-CA" dirty="0" err="1">
                <a:solidFill>
                  <a:schemeClr val="dk1"/>
                </a:solidFill>
              </a:rPr>
              <a:t>bags</a:t>
            </a:r>
            <a:r>
              <a:rPr lang="fr-CA" dirty="0">
                <a:solidFill>
                  <a:schemeClr val="dk1"/>
                </a:solidFill>
              </a:rPr>
              <a:t> of </a:t>
            </a:r>
            <a:r>
              <a:rPr lang="fr-CA" dirty="0" err="1">
                <a:solidFill>
                  <a:schemeClr val="dk1"/>
                </a:solidFill>
              </a:rPr>
              <a:t>groceries</a:t>
            </a:r>
            <a:r>
              <a:rPr lang="fr-CA" dirty="0">
                <a:solidFill>
                  <a:schemeClr val="dk1"/>
                </a:solidFill>
              </a:rPr>
              <a:t> in </a:t>
            </a:r>
            <a:r>
              <a:rPr lang="fr-CA" dirty="0" err="1">
                <a:solidFill>
                  <a:schemeClr val="dk1"/>
                </a:solidFill>
              </a:rPr>
              <a:t>each</a:t>
            </a:r>
            <a:r>
              <a:rPr lang="fr-CA" dirty="0">
                <a:solidFill>
                  <a:schemeClr val="dk1"/>
                </a:solidFill>
              </a:rPr>
              <a:t> arm. How do you open the </a:t>
            </a:r>
            <a:r>
              <a:rPr lang="fr-CA" dirty="0" err="1">
                <a:solidFill>
                  <a:schemeClr val="dk1"/>
                </a:solidFill>
              </a:rPr>
              <a:t>door?Imagine</a:t>
            </a:r>
            <a:r>
              <a:rPr lang="fr-CA" dirty="0">
                <a:solidFill>
                  <a:schemeClr val="dk1"/>
                </a:solidFill>
              </a:rPr>
              <a:t> you are on </a:t>
            </a:r>
            <a:r>
              <a:rPr lang="fr-CA" dirty="0" err="1">
                <a:solidFill>
                  <a:schemeClr val="dk1"/>
                </a:solidFill>
              </a:rPr>
              <a:t>crutches</a:t>
            </a:r>
            <a:r>
              <a:rPr lang="fr-CA" dirty="0">
                <a:solidFill>
                  <a:schemeClr val="dk1"/>
                </a:solidFill>
              </a:rPr>
              <a:t>. How, </a:t>
            </a:r>
            <a:r>
              <a:rPr lang="fr-CA" dirty="0" err="1">
                <a:solidFill>
                  <a:schemeClr val="dk1"/>
                </a:solidFill>
              </a:rPr>
              <a:t>now?What</a:t>
            </a:r>
            <a:r>
              <a:rPr lang="fr-CA" dirty="0">
                <a:solidFill>
                  <a:schemeClr val="dk1"/>
                </a:solidFill>
              </a:rPr>
              <a:t> if you are in a </a:t>
            </a:r>
            <a:r>
              <a:rPr lang="fr-CA" dirty="0" err="1">
                <a:solidFill>
                  <a:schemeClr val="dk1"/>
                </a:solidFill>
              </a:rPr>
              <a:t>wheelchair?What</a:t>
            </a:r>
            <a:r>
              <a:rPr lang="fr-CA" dirty="0">
                <a:solidFill>
                  <a:schemeClr val="dk1"/>
                </a:solidFill>
              </a:rPr>
              <a:t> if you just </a:t>
            </a:r>
            <a:r>
              <a:rPr lang="fr-CA" dirty="0" err="1">
                <a:solidFill>
                  <a:schemeClr val="dk1"/>
                </a:solidFill>
              </a:rPr>
              <a:t>went</a:t>
            </a:r>
            <a:r>
              <a:rPr lang="fr-CA" dirty="0">
                <a:solidFill>
                  <a:schemeClr val="dk1"/>
                </a:solidFill>
              </a:rPr>
              <a:t> to the </a:t>
            </a:r>
            <a:r>
              <a:rPr lang="fr-CA" dirty="0" err="1">
                <a:solidFill>
                  <a:schemeClr val="dk1"/>
                </a:solidFill>
              </a:rPr>
              <a:t>eye</a:t>
            </a:r>
            <a:r>
              <a:rPr lang="fr-CA" dirty="0">
                <a:solidFill>
                  <a:schemeClr val="dk1"/>
                </a:solidFill>
              </a:rPr>
              <a:t> </a:t>
            </a:r>
            <a:r>
              <a:rPr lang="fr-CA" dirty="0" err="1">
                <a:solidFill>
                  <a:schemeClr val="dk1"/>
                </a:solidFill>
              </a:rPr>
              <a:t>doctor</a:t>
            </a:r>
            <a:r>
              <a:rPr lang="fr-CA" dirty="0">
                <a:solidFill>
                  <a:schemeClr val="dk1"/>
                </a:solidFill>
              </a:rPr>
              <a:t> and </a:t>
            </a:r>
            <a:r>
              <a:rPr lang="fr-CA" dirty="0" err="1">
                <a:solidFill>
                  <a:schemeClr val="dk1"/>
                </a:solidFill>
              </a:rPr>
              <a:t>your</a:t>
            </a:r>
            <a:r>
              <a:rPr lang="fr-CA" dirty="0">
                <a:solidFill>
                  <a:schemeClr val="dk1"/>
                </a:solidFill>
              </a:rPr>
              <a:t> </a:t>
            </a:r>
            <a:r>
              <a:rPr lang="fr-CA" dirty="0" err="1">
                <a:solidFill>
                  <a:schemeClr val="dk1"/>
                </a:solidFill>
              </a:rPr>
              <a:t>pupils</a:t>
            </a:r>
            <a:r>
              <a:rPr lang="fr-CA" dirty="0">
                <a:solidFill>
                  <a:schemeClr val="dk1"/>
                </a:solidFill>
              </a:rPr>
              <a:t> are </a:t>
            </a:r>
            <a:r>
              <a:rPr lang="fr-CA" dirty="0" err="1">
                <a:solidFill>
                  <a:schemeClr val="dk1"/>
                </a:solidFill>
              </a:rPr>
              <a:t>dilated</a:t>
            </a:r>
            <a:r>
              <a:rPr lang="fr-CA"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What</a:t>
            </a:r>
            <a:r>
              <a:rPr lang="fr-CA" dirty="0">
                <a:solidFill>
                  <a:schemeClr val="dk1"/>
                </a:solidFill>
              </a:rPr>
              <a:t> if you </a:t>
            </a:r>
            <a:r>
              <a:rPr lang="fr-CA" dirty="0" err="1">
                <a:solidFill>
                  <a:schemeClr val="dk1"/>
                </a:solidFill>
              </a:rPr>
              <a:t>can’t</a:t>
            </a:r>
            <a:r>
              <a:rPr lang="fr-CA" dirty="0">
                <a:solidFill>
                  <a:schemeClr val="dk1"/>
                </a:solidFill>
              </a:rPr>
              <a:t> </a:t>
            </a:r>
            <a:r>
              <a:rPr lang="fr-CA" dirty="0" err="1">
                <a:solidFill>
                  <a:schemeClr val="dk1"/>
                </a:solidFill>
              </a:rPr>
              <a:t>see</a:t>
            </a:r>
            <a:r>
              <a:rPr lang="fr-CA" dirty="0">
                <a:solidFill>
                  <a:schemeClr val="dk1"/>
                </a:solidFill>
              </a:rPr>
              <a:t> at all?</a:t>
            </a:r>
            <a:endParaRPr dirty="0">
              <a:solidFill>
                <a:schemeClr val="dk1"/>
              </a:solidFill>
            </a:endParaRPr>
          </a:p>
          <a:p>
            <a:pPr marL="0" lvl="0" indent="0" algn="l" rtl="0">
              <a:spcBef>
                <a:spcPts val="1200"/>
              </a:spcBef>
              <a:spcAft>
                <a:spcPts val="0"/>
              </a:spcAft>
              <a:buClr>
                <a:schemeClr val="dk1"/>
              </a:buClr>
              <a:buSzPts val="1100"/>
              <a:buFont typeface="Arial"/>
              <a:buNone/>
            </a:pPr>
            <a:r>
              <a:rPr lang="fr-CA" dirty="0">
                <a:solidFill>
                  <a:srgbClr val="333333"/>
                </a:solidFill>
              </a:rPr>
              <a:t>This thought experiment sheds light on how </a:t>
            </a:r>
            <a:r>
              <a:rPr lang="fr-CA" dirty="0" err="1">
                <a:solidFill>
                  <a:srgbClr val="333333"/>
                </a:solidFill>
              </a:rPr>
              <a:t>we</a:t>
            </a:r>
            <a:r>
              <a:rPr lang="fr-CA" dirty="0">
                <a:solidFill>
                  <a:srgbClr val="333333"/>
                </a:solidFill>
              </a:rPr>
              <a:t> </a:t>
            </a:r>
            <a:r>
              <a:rPr lang="fr-CA" dirty="0" err="1">
                <a:solidFill>
                  <a:srgbClr val="333333"/>
                </a:solidFill>
              </a:rPr>
              <a:t>can</a:t>
            </a:r>
            <a:r>
              <a:rPr lang="fr-CA" dirty="0">
                <a:solidFill>
                  <a:srgbClr val="333333"/>
                </a:solidFill>
              </a:rPr>
              <a:t> </a:t>
            </a:r>
            <a:r>
              <a:rPr lang="fr-CA" dirty="0" err="1">
                <a:solidFill>
                  <a:srgbClr val="333333"/>
                </a:solidFill>
              </a:rPr>
              <a:t>better</a:t>
            </a:r>
            <a:r>
              <a:rPr lang="fr-CA" dirty="0">
                <a:solidFill>
                  <a:srgbClr val="333333"/>
                </a:solidFill>
              </a:rPr>
              <a:t> </a:t>
            </a:r>
            <a:r>
              <a:rPr lang="fr-CA" dirty="0" err="1">
                <a:solidFill>
                  <a:srgbClr val="333333"/>
                </a:solidFill>
              </a:rPr>
              <a:t>make</a:t>
            </a:r>
            <a:r>
              <a:rPr lang="fr-CA" dirty="0">
                <a:solidFill>
                  <a:srgbClr val="333333"/>
                </a:solidFill>
              </a:rPr>
              <a:t> </a:t>
            </a:r>
            <a:r>
              <a:rPr lang="fr-CA" dirty="0" err="1">
                <a:solidFill>
                  <a:srgbClr val="333333"/>
                </a:solidFill>
              </a:rPr>
              <a:t>things</a:t>
            </a:r>
            <a:r>
              <a:rPr lang="fr-CA" dirty="0">
                <a:solidFill>
                  <a:srgbClr val="333333"/>
                </a:solidFill>
              </a:rPr>
              <a:t> for all people. </a:t>
            </a:r>
            <a:r>
              <a:rPr lang="fr-CA" dirty="0" err="1">
                <a:solidFill>
                  <a:srgbClr val="333333"/>
                </a:solidFill>
              </a:rPr>
              <a:t>Instead</a:t>
            </a:r>
            <a:r>
              <a:rPr lang="fr-CA" dirty="0">
                <a:solidFill>
                  <a:srgbClr val="333333"/>
                </a:solidFill>
              </a:rPr>
              <a:t> of thinking about </a:t>
            </a:r>
            <a:r>
              <a:rPr lang="fr-CA" dirty="0" err="1">
                <a:solidFill>
                  <a:srgbClr val="333333"/>
                </a:solidFill>
              </a:rPr>
              <a:t>simply</a:t>
            </a:r>
            <a:r>
              <a:rPr lang="fr-CA" dirty="0">
                <a:solidFill>
                  <a:srgbClr val="333333"/>
                </a:solidFill>
              </a:rPr>
              <a:t> </a:t>
            </a:r>
            <a:r>
              <a:rPr lang="fr-CA" dirty="0" err="1">
                <a:solidFill>
                  <a:srgbClr val="333333"/>
                </a:solidFill>
              </a:rPr>
              <a:t>designing</a:t>
            </a:r>
            <a:r>
              <a:rPr lang="fr-CA" dirty="0">
                <a:solidFill>
                  <a:srgbClr val="333333"/>
                </a:solidFill>
              </a:rPr>
              <a:t> a door, </a:t>
            </a:r>
            <a:r>
              <a:rPr lang="fr-CA" dirty="0" err="1">
                <a:solidFill>
                  <a:srgbClr val="333333"/>
                </a:solidFill>
              </a:rPr>
              <a:t>we</a:t>
            </a:r>
            <a:r>
              <a:rPr lang="fr-CA" dirty="0">
                <a:solidFill>
                  <a:srgbClr val="333333"/>
                </a:solidFill>
              </a:rPr>
              <a:t> </a:t>
            </a:r>
            <a:r>
              <a:rPr lang="fr-CA" dirty="0" err="1">
                <a:solidFill>
                  <a:srgbClr val="333333"/>
                </a:solidFill>
              </a:rPr>
              <a:t>can</a:t>
            </a:r>
            <a:r>
              <a:rPr lang="fr-CA" dirty="0">
                <a:solidFill>
                  <a:srgbClr val="333333"/>
                </a:solidFill>
              </a:rPr>
              <a:t> </a:t>
            </a:r>
            <a:r>
              <a:rPr lang="fr-CA" dirty="0" err="1">
                <a:solidFill>
                  <a:srgbClr val="333333"/>
                </a:solidFill>
              </a:rPr>
              <a:t>start</a:t>
            </a:r>
            <a:r>
              <a:rPr lang="fr-CA" dirty="0">
                <a:solidFill>
                  <a:srgbClr val="333333"/>
                </a:solidFill>
              </a:rPr>
              <a:t> to look at the door (or </a:t>
            </a:r>
            <a:r>
              <a:rPr lang="fr-CA" dirty="0" err="1">
                <a:solidFill>
                  <a:srgbClr val="333333"/>
                </a:solidFill>
              </a:rPr>
              <a:t>any</a:t>
            </a:r>
            <a:r>
              <a:rPr lang="fr-CA" dirty="0">
                <a:solidFill>
                  <a:srgbClr val="333333"/>
                </a:solidFill>
              </a:rPr>
              <a:t> </a:t>
            </a:r>
            <a:r>
              <a:rPr lang="fr-CA" dirty="0" err="1">
                <a:solidFill>
                  <a:srgbClr val="333333"/>
                </a:solidFill>
              </a:rPr>
              <a:t>other</a:t>
            </a:r>
            <a:r>
              <a:rPr lang="fr-CA" dirty="0">
                <a:solidFill>
                  <a:srgbClr val="333333"/>
                </a:solidFill>
              </a:rPr>
              <a:t> </a:t>
            </a:r>
            <a:r>
              <a:rPr lang="fr-CA" dirty="0" err="1">
                <a:solidFill>
                  <a:srgbClr val="333333"/>
                </a:solidFill>
              </a:rPr>
              <a:t>product</a:t>
            </a:r>
            <a:r>
              <a:rPr lang="fr-CA" dirty="0">
                <a:solidFill>
                  <a:srgbClr val="333333"/>
                </a:solidFill>
              </a:rPr>
              <a:t>) </a:t>
            </a:r>
            <a:r>
              <a:rPr lang="fr-CA" dirty="0" err="1">
                <a:solidFill>
                  <a:srgbClr val="333333"/>
                </a:solidFill>
              </a:rPr>
              <a:t>from</a:t>
            </a:r>
            <a:r>
              <a:rPr lang="fr-CA" dirty="0">
                <a:solidFill>
                  <a:srgbClr val="333333"/>
                </a:solidFill>
              </a:rPr>
              <a:t> multiple </a:t>
            </a:r>
            <a:r>
              <a:rPr lang="fr-CA" dirty="0" err="1">
                <a:solidFill>
                  <a:srgbClr val="333333"/>
                </a:solidFill>
              </a:rPr>
              <a:t>vantage</a:t>
            </a:r>
            <a:r>
              <a:rPr lang="fr-CA" dirty="0">
                <a:solidFill>
                  <a:srgbClr val="333333"/>
                </a:solidFill>
              </a:rPr>
              <a:t> points and </a:t>
            </a:r>
            <a:r>
              <a:rPr lang="fr-CA" dirty="0" err="1">
                <a:solidFill>
                  <a:srgbClr val="333333"/>
                </a:solidFill>
              </a:rPr>
              <a:t>different</a:t>
            </a:r>
            <a:r>
              <a:rPr lang="fr-CA" dirty="0">
                <a:solidFill>
                  <a:srgbClr val="333333"/>
                </a:solidFill>
              </a:rPr>
              <a:t> types of interactions.</a:t>
            </a:r>
            <a:endParaRPr dirty="0">
              <a:solidFill>
                <a:srgbClr val="333333"/>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457200" marR="0" lvl="0" indent="-228600" algn="l" rtl="0">
              <a:lnSpc>
                <a:spcPct val="100000"/>
              </a:lnSpc>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2853565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ffd360743_0_1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ffd360743_0_1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7920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ffd360743_0_1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4ffd360743_0_1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0930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4ffd36074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4ffd36074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fr-CA" dirty="0">
                <a:solidFill>
                  <a:schemeClr val="dk1"/>
                </a:solidFill>
              </a:rPr>
              <a:t>Time: 15 Minutes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71267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4ffd360743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4ffd360743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2900"/>
              </a:spcBef>
              <a:spcAft>
                <a:spcPts val="0"/>
              </a:spcAft>
              <a:buClr>
                <a:schemeClr val="dk1"/>
              </a:buClr>
              <a:buSzPts val="1100"/>
              <a:buFont typeface="Arial"/>
              <a:buNone/>
            </a:pPr>
            <a:r>
              <a:rPr lang="fr-CA" dirty="0" err="1">
                <a:solidFill>
                  <a:schemeClr val="dk1"/>
                </a:solidFill>
              </a:rPr>
              <a:t>We</a:t>
            </a:r>
            <a:r>
              <a:rPr lang="fr-CA" dirty="0">
                <a:solidFill>
                  <a:schemeClr val="dk1"/>
                </a:solidFill>
              </a:rPr>
              <a:t> all </a:t>
            </a:r>
            <a:r>
              <a:rPr lang="fr-CA" dirty="0" err="1">
                <a:solidFill>
                  <a:schemeClr val="dk1"/>
                </a:solidFill>
              </a:rPr>
              <a:t>can</a:t>
            </a:r>
            <a:r>
              <a:rPr lang="fr-CA" dirty="0">
                <a:solidFill>
                  <a:schemeClr val="dk1"/>
                </a:solidFill>
              </a:rPr>
              <a:t> </a:t>
            </a:r>
            <a:r>
              <a:rPr lang="fr-CA" dirty="0" err="1">
                <a:solidFill>
                  <a:schemeClr val="dk1"/>
                </a:solidFill>
              </a:rPr>
              <a:t>be</a:t>
            </a:r>
            <a:r>
              <a:rPr lang="fr-CA" dirty="0">
                <a:solidFill>
                  <a:schemeClr val="dk1"/>
                </a:solidFill>
              </a:rPr>
              <a:t> </a:t>
            </a:r>
            <a:r>
              <a:rPr lang="fr-CA" dirty="0" err="1">
                <a:solidFill>
                  <a:schemeClr val="dk1"/>
                </a:solidFill>
              </a:rPr>
              <a:t>considered</a:t>
            </a:r>
            <a:r>
              <a:rPr lang="fr-CA" dirty="0">
                <a:solidFill>
                  <a:schemeClr val="dk1"/>
                </a:solidFill>
              </a:rPr>
              <a:t> </a:t>
            </a:r>
            <a:r>
              <a:rPr lang="fr-CA" dirty="0" err="1">
                <a:solidFill>
                  <a:schemeClr val="dk1"/>
                </a:solidFill>
              </a:rPr>
              <a:t>disabled</a:t>
            </a:r>
            <a:r>
              <a:rPr lang="fr-CA" dirty="0">
                <a:solidFill>
                  <a:schemeClr val="dk1"/>
                </a:solidFill>
              </a:rPr>
              <a:t> in </a:t>
            </a:r>
            <a:r>
              <a:rPr lang="fr-CA" dirty="0" err="1">
                <a:solidFill>
                  <a:schemeClr val="dk1"/>
                </a:solidFill>
              </a:rPr>
              <a:t>some</a:t>
            </a:r>
            <a:r>
              <a:rPr lang="fr-CA" dirty="0">
                <a:solidFill>
                  <a:schemeClr val="dk1"/>
                </a:solidFill>
              </a:rPr>
              <a:t> scenarios. </a:t>
            </a:r>
            <a:r>
              <a:rPr lang="fr-CA" dirty="0" err="1">
                <a:solidFill>
                  <a:schemeClr val="dk1"/>
                </a:solidFill>
              </a:rPr>
              <a:t>When</a:t>
            </a:r>
            <a:r>
              <a:rPr lang="fr-CA" dirty="0">
                <a:solidFill>
                  <a:schemeClr val="dk1"/>
                </a:solidFill>
              </a:rPr>
              <a:t> </a:t>
            </a:r>
            <a:r>
              <a:rPr lang="fr-CA" dirty="0" err="1">
                <a:solidFill>
                  <a:schemeClr val="dk1"/>
                </a:solidFill>
              </a:rPr>
              <a:t>driving</a:t>
            </a:r>
            <a:r>
              <a:rPr lang="fr-CA" dirty="0">
                <a:solidFill>
                  <a:schemeClr val="dk1"/>
                </a:solidFill>
              </a:rPr>
              <a:t> a car, </a:t>
            </a:r>
            <a:r>
              <a:rPr lang="fr-CA" dirty="0" err="1">
                <a:solidFill>
                  <a:schemeClr val="dk1"/>
                </a:solidFill>
              </a:rPr>
              <a:t>touch</a:t>
            </a:r>
            <a:r>
              <a:rPr lang="fr-CA" dirty="0">
                <a:solidFill>
                  <a:schemeClr val="dk1"/>
                </a:solidFill>
              </a:rPr>
              <a:t> interaction is </a:t>
            </a:r>
            <a:r>
              <a:rPr lang="fr-CA" dirty="0" err="1">
                <a:solidFill>
                  <a:schemeClr val="dk1"/>
                </a:solidFill>
              </a:rPr>
              <a:t>impaired</a:t>
            </a:r>
            <a:r>
              <a:rPr lang="fr-CA" dirty="0">
                <a:solidFill>
                  <a:schemeClr val="dk1"/>
                </a:solidFill>
              </a:rPr>
              <a:t>. </a:t>
            </a:r>
            <a:r>
              <a:rPr lang="fr-CA" dirty="0" err="1">
                <a:solidFill>
                  <a:schemeClr val="dk1"/>
                </a:solidFill>
              </a:rPr>
              <a:t>Everyone</a:t>
            </a:r>
            <a:r>
              <a:rPr lang="fr-CA" dirty="0">
                <a:solidFill>
                  <a:schemeClr val="dk1"/>
                </a:solidFill>
              </a:rPr>
              <a:t> </a:t>
            </a:r>
            <a:r>
              <a:rPr lang="fr-CA" dirty="0" err="1">
                <a:solidFill>
                  <a:schemeClr val="dk1"/>
                </a:solidFill>
              </a:rPr>
              <a:t>can</a:t>
            </a:r>
            <a:r>
              <a:rPr lang="fr-CA" dirty="0">
                <a:solidFill>
                  <a:schemeClr val="dk1"/>
                </a:solidFill>
              </a:rPr>
              <a:t> </a:t>
            </a:r>
            <a:r>
              <a:rPr lang="fr-CA" dirty="0" err="1">
                <a:solidFill>
                  <a:schemeClr val="dk1"/>
                </a:solidFill>
              </a:rPr>
              <a:t>benefit</a:t>
            </a:r>
            <a:r>
              <a:rPr lang="fr-CA" dirty="0">
                <a:solidFill>
                  <a:schemeClr val="dk1"/>
                </a:solidFill>
              </a:rPr>
              <a:t> </a:t>
            </a:r>
            <a:r>
              <a:rPr lang="fr-CA" dirty="0" err="1">
                <a:solidFill>
                  <a:schemeClr val="dk1"/>
                </a:solidFill>
              </a:rPr>
              <a:t>from</a:t>
            </a:r>
            <a:r>
              <a:rPr lang="fr-CA" dirty="0">
                <a:solidFill>
                  <a:schemeClr val="dk1"/>
                </a:solidFill>
              </a:rPr>
              <a:t> inclusive </a:t>
            </a:r>
            <a:r>
              <a:rPr lang="fr-CA" dirty="0" err="1">
                <a:solidFill>
                  <a:schemeClr val="dk1"/>
                </a:solidFill>
              </a:rPr>
              <a:t>voice</a:t>
            </a:r>
            <a:r>
              <a:rPr lang="fr-CA" dirty="0">
                <a:solidFill>
                  <a:schemeClr val="dk1"/>
                </a:solidFill>
              </a:rPr>
              <a:t>-control (assistants like Cortana or </a:t>
            </a:r>
            <a:r>
              <a:rPr lang="fr-CA" dirty="0" err="1">
                <a:solidFill>
                  <a:schemeClr val="dk1"/>
                </a:solidFill>
              </a:rPr>
              <a:t>Siri</a:t>
            </a:r>
            <a:r>
              <a:rPr lang="fr-CA" dirty="0">
                <a:solidFill>
                  <a:schemeClr val="dk1"/>
                </a:solidFill>
              </a:rPr>
              <a:t> for </a:t>
            </a:r>
            <a:r>
              <a:rPr lang="fr-CA" dirty="0" err="1">
                <a:solidFill>
                  <a:schemeClr val="dk1"/>
                </a:solidFill>
              </a:rPr>
              <a:t>example</a:t>
            </a:r>
            <a:r>
              <a:rPr lang="fr-CA" dirty="0">
                <a:solidFill>
                  <a:schemeClr val="dk1"/>
                </a:solidFill>
              </a:rPr>
              <a:t>). </a:t>
            </a:r>
            <a:r>
              <a:rPr lang="fr-CA" dirty="0" err="1">
                <a:solidFill>
                  <a:schemeClr val="dk1"/>
                </a:solidFill>
              </a:rPr>
              <a:t>Having</a:t>
            </a:r>
            <a:r>
              <a:rPr lang="fr-CA" dirty="0">
                <a:solidFill>
                  <a:schemeClr val="dk1"/>
                </a:solidFill>
              </a:rPr>
              <a:t> a </a:t>
            </a:r>
            <a:r>
              <a:rPr lang="fr-CA" dirty="0" err="1">
                <a:solidFill>
                  <a:schemeClr val="dk1"/>
                </a:solidFill>
              </a:rPr>
              <a:t>newborn</a:t>
            </a:r>
            <a:r>
              <a:rPr lang="fr-CA" dirty="0">
                <a:solidFill>
                  <a:schemeClr val="dk1"/>
                </a:solidFill>
              </a:rPr>
              <a:t> on </a:t>
            </a:r>
            <a:r>
              <a:rPr lang="fr-CA" dirty="0" err="1">
                <a:solidFill>
                  <a:schemeClr val="dk1"/>
                </a:solidFill>
              </a:rPr>
              <a:t>your</a:t>
            </a:r>
            <a:r>
              <a:rPr lang="fr-CA" dirty="0">
                <a:solidFill>
                  <a:schemeClr val="dk1"/>
                </a:solidFill>
              </a:rPr>
              <a:t> hands? </a:t>
            </a:r>
            <a:r>
              <a:rPr lang="fr-CA" dirty="0" err="1">
                <a:solidFill>
                  <a:schemeClr val="dk1"/>
                </a:solidFill>
              </a:rPr>
              <a:t>You’re</a:t>
            </a:r>
            <a:r>
              <a:rPr lang="fr-CA" dirty="0">
                <a:solidFill>
                  <a:schemeClr val="dk1"/>
                </a:solidFill>
              </a:rPr>
              <a:t> </a:t>
            </a:r>
            <a:r>
              <a:rPr lang="fr-CA" dirty="0" err="1">
                <a:solidFill>
                  <a:schemeClr val="dk1"/>
                </a:solidFill>
              </a:rPr>
              <a:t>limited</a:t>
            </a:r>
            <a:r>
              <a:rPr lang="fr-CA" dirty="0">
                <a:solidFill>
                  <a:schemeClr val="dk1"/>
                </a:solidFill>
              </a:rPr>
              <a:t> to one hand for interaction with a smartphone. You are </a:t>
            </a:r>
            <a:r>
              <a:rPr lang="fr-CA" dirty="0" err="1">
                <a:solidFill>
                  <a:schemeClr val="dk1"/>
                </a:solidFill>
              </a:rPr>
              <a:t>disabled</a:t>
            </a:r>
            <a:r>
              <a:rPr lang="fr-CA" dirty="0">
                <a:solidFill>
                  <a:schemeClr val="dk1"/>
                </a:solidFill>
              </a:rPr>
              <a:t>. </a:t>
            </a:r>
            <a:r>
              <a:rPr lang="fr-CA" dirty="0" err="1">
                <a:solidFill>
                  <a:schemeClr val="dk1"/>
                </a:solidFill>
              </a:rPr>
              <a:t>Temporarily</a:t>
            </a:r>
            <a:r>
              <a:rPr lang="fr-CA" dirty="0">
                <a:solidFill>
                  <a:schemeClr val="dk1"/>
                </a:solidFill>
              </a:rPr>
              <a:t>. </a:t>
            </a:r>
            <a:r>
              <a:rPr lang="fr-CA" dirty="0" err="1">
                <a:solidFill>
                  <a:schemeClr val="dk1"/>
                </a:solidFill>
              </a:rPr>
              <a:t>My</a:t>
            </a:r>
            <a:r>
              <a:rPr lang="fr-CA" dirty="0">
                <a:solidFill>
                  <a:schemeClr val="dk1"/>
                </a:solidFill>
              </a:rPr>
              <a:t> </a:t>
            </a:r>
            <a:r>
              <a:rPr lang="fr-CA" dirty="0">
                <a:solidFill>
                  <a:srgbClr val="1155CC"/>
                </a:solidFill>
                <a:uFill>
                  <a:noFill/>
                </a:uFill>
                <a:hlinkClick r:id="rId3"/>
              </a:rPr>
              <a:t>favorite </a:t>
            </a:r>
            <a:r>
              <a:rPr lang="fr-CA" dirty="0" err="1">
                <a:solidFill>
                  <a:srgbClr val="1155CC"/>
                </a:solidFill>
                <a:uFill>
                  <a:noFill/>
                </a:uFill>
                <a:hlinkClick r:id="rId3"/>
              </a:rPr>
              <a:t>example</a:t>
            </a:r>
            <a:r>
              <a:rPr lang="fr-CA" dirty="0">
                <a:solidFill>
                  <a:schemeClr val="dk1"/>
                </a:solidFill>
              </a:rPr>
              <a:t> are </a:t>
            </a:r>
            <a:r>
              <a:rPr lang="fr-CA" dirty="0" err="1">
                <a:solidFill>
                  <a:schemeClr val="dk1"/>
                </a:solidFill>
              </a:rPr>
              <a:t>curb</a:t>
            </a:r>
            <a:r>
              <a:rPr lang="fr-CA" dirty="0">
                <a:solidFill>
                  <a:schemeClr val="dk1"/>
                </a:solidFill>
              </a:rPr>
              <a:t> </a:t>
            </a:r>
            <a:r>
              <a:rPr lang="fr-CA" dirty="0" err="1">
                <a:solidFill>
                  <a:schemeClr val="dk1"/>
                </a:solidFill>
              </a:rPr>
              <a:t>cuts</a:t>
            </a:r>
            <a:r>
              <a:rPr lang="fr-CA" dirty="0">
                <a:solidFill>
                  <a:schemeClr val="dk1"/>
                </a:solidFill>
              </a:rPr>
              <a:t> for </a:t>
            </a:r>
            <a:r>
              <a:rPr lang="fr-CA" dirty="0" err="1">
                <a:solidFill>
                  <a:schemeClr val="dk1"/>
                </a:solidFill>
              </a:rPr>
              <a:t>easier</a:t>
            </a:r>
            <a:r>
              <a:rPr lang="fr-CA" dirty="0">
                <a:solidFill>
                  <a:schemeClr val="dk1"/>
                </a:solidFill>
              </a:rPr>
              <a:t> and </a:t>
            </a:r>
            <a:r>
              <a:rPr lang="fr-CA" dirty="0" err="1">
                <a:solidFill>
                  <a:schemeClr val="dk1"/>
                </a:solidFill>
              </a:rPr>
              <a:t>safer</a:t>
            </a:r>
            <a:r>
              <a:rPr lang="fr-CA" dirty="0">
                <a:solidFill>
                  <a:schemeClr val="dk1"/>
                </a:solidFill>
              </a:rPr>
              <a:t> </a:t>
            </a:r>
            <a:r>
              <a:rPr lang="fr-CA" dirty="0" err="1">
                <a:solidFill>
                  <a:schemeClr val="dk1"/>
                </a:solidFill>
              </a:rPr>
              <a:t>crossing</a:t>
            </a:r>
            <a:r>
              <a:rPr lang="fr-CA" dirty="0">
                <a:solidFill>
                  <a:schemeClr val="dk1"/>
                </a:solidFill>
              </a:rPr>
              <a:t> the </a:t>
            </a:r>
            <a:r>
              <a:rPr lang="fr-CA" dirty="0" err="1">
                <a:solidFill>
                  <a:schemeClr val="dk1"/>
                </a:solidFill>
              </a:rPr>
              <a:t>street</a:t>
            </a:r>
            <a:r>
              <a:rPr lang="fr-CA" dirty="0">
                <a:solidFill>
                  <a:schemeClr val="dk1"/>
                </a:solidFill>
              </a:rPr>
              <a:t> on a </a:t>
            </a:r>
            <a:r>
              <a:rPr lang="fr-CA" dirty="0" err="1">
                <a:solidFill>
                  <a:schemeClr val="dk1"/>
                </a:solidFill>
              </a:rPr>
              <a:t>wheelchair</a:t>
            </a:r>
            <a:r>
              <a:rPr lang="fr-CA" dirty="0">
                <a:solidFill>
                  <a:schemeClr val="dk1"/>
                </a:solidFill>
              </a:rPr>
              <a:t>. It is </a:t>
            </a:r>
            <a:r>
              <a:rPr lang="fr-CA" dirty="0" err="1">
                <a:solidFill>
                  <a:schemeClr val="dk1"/>
                </a:solidFill>
              </a:rPr>
              <a:t>mainly</a:t>
            </a:r>
            <a:r>
              <a:rPr lang="fr-CA" dirty="0">
                <a:solidFill>
                  <a:schemeClr val="dk1"/>
                </a:solidFill>
              </a:rPr>
              <a:t> for people with permanent </a:t>
            </a:r>
            <a:r>
              <a:rPr lang="fr-CA" dirty="0" err="1">
                <a:solidFill>
                  <a:schemeClr val="dk1"/>
                </a:solidFill>
              </a:rPr>
              <a:t>disabilities</a:t>
            </a:r>
            <a:r>
              <a:rPr lang="fr-CA" dirty="0">
                <a:solidFill>
                  <a:schemeClr val="dk1"/>
                </a:solidFill>
              </a:rPr>
              <a:t> and </a:t>
            </a:r>
            <a:r>
              <a:rPr lang="fr-CA" dirty="0" err="1">
                <a:solidFill>
                  <a:schemeClr val="dk1"/>
                </a:solidFill>
              </a:rPr>
              <a:t>can</a:t>
            </a:r>
            <a:r>
              <a:rPr lang="fr-CA" dirty="0">
                <a:solidFill>
                  <a:schemeClr val="dk1"/>
                </a:solidFill>
              </a:rPr>
              <a:t> </a:t>
            </a:r>
            <a:r>
              <a:rPr lang="fr-CA" dirty="0" err="1">
                <a:solidFill>
                  <a:schemeClr val="dk1"/>
                </a:solidFill>
              </a:rPr>
              <a:t>seem</a:t>
            </a:r>
            <a:r>
              <a:rPr lang="fr-CA" dirty="0">
                <a:solidFill>
                  <a:schemeClr val="dk1"/>
                </a:solidFill>
              </a:rPr>
              <a:t> like a </a:t>
            </a:r>
            <a:r>
              <a:rPr lang="fr-CA" dirty="0" err="1">
                <a:solidFill>
                  <a:schemeClr val="dk1"/>
                </a:solidFill>
              </a:rPr>
              <a:t>significant</a:t>
            </a:r>
            <a:r>
              <a:rPr lang="fr-CA" dirty="0">
                <a:solidFill>
                  <a:schemeClr val="dk1"/>
                </a:solidFill>
              </a:rPr>
              <a:t> design </a:t>
            </a:r>
            <a:r>
              <a:rPr lang="fr-CA" dirty="0" err="1">
                <a:solidFill>
                  <a:schemeClr val="dk1"/>
                </a:solidFill>
              </a:rPr>
              <a:t>constraint</a:t>
            </a:r>
            <a:r>
              <a:rPr lang="fr-CA" dirty="0">
                <a:solidFill>
                  <a:schemeClr val="dk1"/>
                </a:solidFill>
              </a:rPr>
              <a:t>, but… </a:t>
            </a:r>
            <a:r>
              <a:rPr lang="fr-CA" dirty="0" err="1">
                <a:solidFill>
                  <a:schemeClr val="dk1"/>
                </a:solidFill>
              </a:rPr>
              <a:t>it</a:t>
            </a:r>
            <a:r>
              <a:rPr lang="fr-CA" dirty="0">
                <a:solidFill>
                  <a:schemeClr val="dk1"/>
                </a:solidFill>
              </a:rPr>
              <a:t> </a:t>
            </a:r>
            <a:r>
              <a:rPr lang="fr-CA" dirty="0" err="1">
                <a:solidFill>
                  <a:schemeClr val="dk1"/>
                </a:solidFill>
              </a:rPr>
              <a:t>actually</a:t>
            </a:r>
            <a:r>
              <a:rPr lang="fr-CA" dirty="0">
                <a:solidFill>
                  <a:schemeClr val="dk1"/>
                </a:solidFill>
              </a:rPr>
              <a:t> </a:t>
            </a:r>
            <a:r>
              <a:rPr lang="fr-CA" dirty="0" err="1">
                <a:solidFill>
                  <a:schemeClr val="dk1"/>
                </a:solidFill>
              </a:rPr>
              <a:t>also</a:t>
            </a:r>
            <a:r>
              <a:rPr lang="fr-CA" dirty="0">
                <a:solidFill>
                  <a:schemeClr val="dk1"/>
                </a:solidFill>
              </a:rPr>
              <a:t> </a:t>
            </a:r>
            <a:r>
              <a:rPr lang="fr-CA" dirty="0" err="1">
                <a:solidFill>
                  <a:schemeClr val="dk1"/>
                </a:solidFill>
              </a:rPr>
              <a:t>helps</a:t>
            </a:r>
            <a:r>
              <a:rPr lang="fr-CA" dirty="0">
                <a:solidFill>
                  <a:schemeClr val="dk1"/>
                </a:solidFill>
              </a:rPr>
              <a:t> people with </a:t>
            </a:r>
            <a:r>
              <a:rPr lang="fr-CA" dirty="0" err="1">
                <a:solidFill>
                  <a:schemeClr val="dk1"/>
                </a:solidFill>
              </a:rPr>
              <a:t>strollers</a:t>
            </a:r>
            <a:r>
              <a:rPr lang="fr-CA" dirty="0">
                <a:solidFill>
                  <a:schemeClr val="dk1"/>
                </a:solidFill>
              </a:rPr>
              <a:t>, kids on a bicycles or </a:t>
            </a:r>
            <a:r>
              <a:rPr lang="fr-CA" dirty="0" err="1">
                <a:solidFill>
                  <a:schemeClr val="dk1"/>
                </a:solidFill>
              </a:rPr>
              <a:t>can</a:t>
            </a:r>
            <a:r>
              <a:rPr lang="fr-CA" dirty="0">
                <a:solidFill>
                  <a:schemeClr val="dk1"/>
                </a:solidFill>
              </a:rPr>
              <a:t> </a:t>
            </a:r>
            <a:r>
              <a:rPr lang="fr-CA" dirty="0" err="1">
                <a:solidFill>
                  <a:schemeClr val="dk1"/>
                </a:solidFill>
              </a:rPr>
              <a:t>save</a:t>
            </a:r>
            <a:r>
              <a:rPr lang="fr-CA" dirty="0">
                <a:solidFill>
                  <a:schemeClr val="dk1"/>
                </a:solidFill>
              </a:rPr>
              <a:t> you </a:t>
            </a:r>
            <a:r>
              <a:rPr lang="fr-CA" dirty="0" err="1">
                <a:solidFill>
                  <a:schemeClr val="dk1"/>
                </a:solidFill>
              </a:rPr>
              <a:t>from</a:t>
            </a:r>
            <a:r>
              <a:rPr lang="fr-CA" dirty="0">
                <a:solidFill>
                  <a:schemeClr val="dk1"/>
                </a:solidFill>
              </a:rPr>
              <a:t> </a:t>
            </a:r>
            <a:r>
              <a:rPr lang="fr-CA" dirty="0" err="1">
                <a:solidFill>
                  <a:schemeClr val="dk1"/>
                </a:solidFill>
              </a:rPr>
              <a:t>injury</a:t>
            </a:r>
            <a:r>
              <a:rPr lang="fr-CA" dirty="0">
                <a:solidFill>
                  <a:schemeClr val="dk1"/>
                </a:solidFill>
              </a:rPr>
              <a:t>. Inclusive design is </a:t>
            </a:r>
            <a:r>
              <a:rPr lang="fr-CA" dirty="0" err="1">
                <a:solidFill>
                  <a:schemeClr val="dk1"/>
                </a:solidFill>
              </a:rPr>
              <a:t>simply</a:t>
            </a:r>
            <a:r>
              <a:rPr lang="fr-CA" dirty="0">
                <a:solidFill>
                  <a:schemeClr val="dk1"/>
                </a:solidFill>
              </a:rPr>
              <a:t> </a:t>
            </a:r>
            <a:r>
              <a:rPr lang="fr-CA" dirty="0" err="1">
                <a:solidFill>
                  <a:schemeClr val="dk1"/>
                </a:solidFill>
              </a:rPr>
              <a:t>better</a:t>
            </a:r>
            <a:r>
              <a:rPr lang="fr-CA" dirty="0">
                <a:solidFill>
                  <a:schemeClr val="dk1"/>
                </a:solidFill>
              </a:rPr>
              <a:t> design.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43897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ffd360743_0_2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ffd360743_0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b="1" dirty="0" err="1">
                <a:solidFill>
                  <a:schemeClr val="dk1"/>
                </a:solidFill>
              </a:rPr>
              <a:t>Microsoft’s</a:t>
            </a:r>
            <a:r>
              <a:rPr lang="fr-CA" b="1" dirty="0">
                <a:solidFill>
                  <a:schemeClr val="dk1"/>
                </a:solidFill>
              </a:rPr>
              <a:t> Xbox Adaptive Controller is an </a:t>
            </a:r>
            <a:r>
              <a:rPr lang="fr-CA" b="1" dirty="0" err="1">
                <a:solidFill>
                  <a:schemeClr val="dk1"/>
                </a:solidFill>
              </a:rPr>
              <a:t>inspiring</a:t>
            </a:r>
            <a:r>
              <a:rPr lang="fr-CA" b="1" dirty="0">
                <a:solidFill>
                  <a:schemeClr val="dk1"/>
                </a:solidFill>
              </a:rPr>
              <a:t> </a:t>
            </a:r>
            <a:r>
              <a:rPr lang="fr-CA" b="1" dirty="0" err="1">
                <a:solidFill>
                  <a:schemeClr val="dk1"/>
                </a:solidFill>
              </a:rPr>
              <a:t>example</a:t>
            </a:r>
            <a:r>
              <a:rPr lang="fr-CA" b="1" dirty="0">
                <a:solidFill>
                  <a:schemeClr val="dk1"/>
                </a:solidFill>
              </a:rPr>
              <a:t> of inclusive design</a:t>
            </a:r>
            <a:endParaRPr b="1" dirty="0">
              <a:solidFill>
                <a:schemeClr val="dk1"/>
              </a:solidFill>
            </a:endParaRPr>
          </a:p>
          <a:p>
            <a:pPr marL="0" lvl="0" indent="0" algn="l" rtl="0">
              <a:spcBef>
                <a:spcPts val="1100"/>
              </a:spcBef>
              <a:spcAft>
                <a:spcPts val="1100"/>
              </a:spcAft>
              <a:buClr>
                <a:schemeClr val="dk1"/>
              </a:buClr>
              <a:buSzPts val="1100"/>
              <a:buFont typeface="Arial"/>
              <a:buNone/>
            </a:pPr>
            <a:r>
              <a:rPr lang="fr-CA" dirty="0" err="1">
                <a:solidFill>
                  <a:srgbClr val="333333"/>
                </a:solidFill>
              </a:rPr>
              <a:t>Every</a:t>
            </a:r>
            <a:r>
              <a:rPr lang="fr-CA" dirty="0">
                <a:solidFill>
                  <a:srgbClr val="333333"/>
                </a:solidFill>
              </a:rPr>
              <a:t> </a:t>
            </a:r>
            <a:r>
              <a:rPr lang="fr-CA" dirty="0" err="1">
                <a:solidFill>
                  <a:srgbClr val="333333"/>
                </a:solidFill>
              </a:rPr>
              <a:t>gamer</a:t>
            </a:r>
            <a:r>
              <a:rPr lang="fr-CA" dirty="0">
                <a:solidFill>
                  <a:srgbClr val="333333"/>
                </a:solidFill>
              </a:rPr>
              <a:t> with a </a:t>
            </a:r>
            <a:r>
              <a:rPr lang="fr-CA" dirty="0" err="1">
                <a:solidFill>
                  <a:srgbClr val="333333"/>
                </a:solidFill>
              </a:rPr>
              <a:t>disability</a:t>
            </a:r>
            <a:r>
              <a:rPr lang="fr-CA" dirty="0">
                <a:solidFill>
                  <a:srgbClr val="333333"/>
                </a:solidFill>
              </a:rPr>
              <a:t> faces a unique challenge for </a:t>
            </a:r>
            <a:r>
              <a:rPr lang="fr-CA" dirty="0" err="1">
                <a:solidFill>
                  <a:srgbClr val="333333"/>
                </a:solidFill>
              </a:rPr>
              <a:t>many</a:t>
            </a:r>
            <a:r>
              <a:rPr lang="fr-CA" dirty="0">
                <a:solidFill>
                  <a:srgbClr val="333333"/>
                </a:solidFill>
              </a:rPr>
              <a:t> </a:t>
            </a:r>
            <a:r>
              <a:rPr lang="fr-CA" dirty="0" err="1">
                <a:solidFill>
                  <a:srgbClr val="333333"/>
                </a:solidFill>
              </a:rPr>
              <a:t>reasons</a:t>
            </a:r>
            <a:r>
              <a:rPr lang="fr-CA" dirty="0">
                <a:solidFill>
                  <a:srgbClr val="333333"/>
                </a:solidFill>
              </a:rPr>
              <a:t>, one of </a:t>
            </a:r>
            <a:r>
              <a:rPr lang="fr-CA" dirty="0" err="1">
                <a:solidFill>
                  <a:srgbClr val="333333"/>
                </a:solidFill>
              </a:rPr>
              <a:t>which</a:t>
            </a:r>
            <a:r>
              <a:rPr lang="fr-CA" dirty="0">
                <a:solidFill>
                  <a:srgbClr val="333333"/>
                </a:solidFill>
              </a:rPr>
              <a:t> is the relative </a:t>
            </a:r>
            <a:r>
              <a:rPr lang="fr-CA" dirty="0" err="1">
                <a:solidFill>
                  <a:srgbClr val="333333"/>
                </a:solidFill>
              </a:rPr>
              <a:t>dearth</a:t>
            </a:r>
            <a:r>
              <a:rPr lang="fr-CA" dirty="0">
                <a:solidFill>
                  <a:srgbClr val="333333"/>
                </a:solidFill>
              </a:rPr>
              <a:t> of </a:t>
            </a:r>
            <a:r>
              <a:rPr lang="fr-CA" dirty="0" err="1">
                <a:solidFill>
                  <a:srgbClr val="333333"/>
                </a:solidFill>
              </a:rPr>
              <a:t>accessibility-focused</a:t>
            </a:r>
            <a:r>
              <a:rPr lang="fr-CA" dirty="0">
                <a:solidFill>
                  <a:srgbClr val="333333"/>
                </a:solidFill>
              </a:rPr>
              <a:t> </a:t>
            </a:r>
            <a:r>
              <a:rPr lang="fr-CA" dirty="0" err="1">
                <a:solidFill>
                  <a:srgbClr val="333333"/>
                </a:solidFill>
              </a:rPr>
              <a:t>peripherals</a:t>
            </a:r>
            <a:r>
              <a:rPr lang="fr-CA" dirty="0">
                <a:solidFill>
                  <a:srgbClr val="333333"/>
                </a:solidFill>
              </a:rPr>
              <a:t> for consoles. </a:t>
            </a:r>
            <a:r>
              <a:rPr lang="fr-CA" b="1" dirty="0">
                <a:solidFill>
                  <a:srgbClr val="333333"/>
                </a:solidFill>
                <a:uFill>
                  <a:noFill/>
                </a:uFill>
                <a:hlinkClick r:id="rId3"/>
              </a:rPr>
              <a:t>Microsoft </a:t>
            </a:r>
            <a:r>
              <a:rPr lang="fr-CA" dirty="0">
                <a:solidFill>
                  <a:srgbClr val="333333"/>
                </a:solidFill>
              </a:rPr>
              <a:t> is </a:t>
            </a:r>
            <a:r>
              <a:rPr lang="fr-CA" dirty="0" err="1">
                <a:solidFill>
                  <a:srgbClr val="333333"/>
                </a:solidFill>
              </a:rPr>
              <a:t>taking</a:t>
            </a:r>
            <a:r>
              <a:rPr lang="fr-CA" dirty="0">
                <a:solidFill>
                  <a:srgbClr val="333333"/>
                </a:solidFill>
              </a:rPr>
              <a:t> a </a:t>
            </a:r>
            <a:r>
              <a:rPr lang="fr-CA" dirty="0" err="1">
                <a:solidFill>
                  <a:srgbClr val="333333"/>
                </a:solidFill>
              </a:rPr>
              <a:t>big</a:t>
            </a:r>
            <a:r>
              <a:rPr lang="fr-CA" dirty="0">
                <a:solidFill>
                  <a:srgbClr val="333333"/>
                </a:solidFill>
              </a:rPr>
              <a:t> </a:t>
            </a:r>
            <a:r>
              <a:rPr lang="fr-CA" dirty="0" err="1">
                <a:solidFill>
                  <a:srgbClr val="333333"/>
                </a:solidFill>
              </a:rPr>
              <a:t>step</a:t>
            </a:r>
            <a:r>
              <a:rPr lang="fr-CA" dirty="0">
                <a:solidFill>
                  <a:srgbClr val="333333"/>
                </a:solidFill>
              </a:rPr>
              <a:t> </a:t>
            </a:r>
            <a:r>
              <a:rPr lang="fr-CA" dirty="0" err="1">
                <a:solidFill>
                  <a:srgbClr val="333333"/>
                </a:solidFill>
              </a:rPr>
              <a:t>toward</a:t>
            </a:r>
            <a:r>
              <a:rPr lang="fr-CA" dirty="0">
                <a:solidFill>
                  <a:srgbClr val="333333"/>
                </a:solidFill>
              </a:rPr>
              <a:t> fixing this with </a:t>
            </a:r>
            <a:r>
              <a:rPr lang="fr-CA" dirty="0" err="1">
                <a:solidFill>
                  <a:srgbClr val="333333"/>
                </a:solidFill>
              </a:rPr>
              <a:t>its</a:t>
            </a:r>
            <a:r>
              <a:rPr lang="fr-CA" dirty="0">
                <a:solidFill>
                  <a:srgbClr val="333333"/>
                </a:solidFill>
              </a:rPr>
              <a:t> Xbox Adaptive Controller, a </a:t>
            </a:r>
            <a:r>
              <a:rPr lang="fr-CA" dirty="0" err="1">
                <a:solidFill>
                  <a:srgbClr val="333333"/>
                </a:solidFill>
              </a:rPr>
              <a:t>device</a:t>
            </a:r>
            <a:r>
              <a:rPr lang="fr-CA" dirty="0">
                <a:solidFill>
                  <a:srgbClr val="333333"/>
                </a:solidFill>
              </a:rPr>
              <a:t> </a:t>
            </a:r>
            <a:r>
              <a:rPr lang="fr-CA" dirty="0" err="1">
                <a:solidFill>
                  <a:srgbClr val="333333"/>
                </a:solidFill>
              </a:rPr>
              <a:t>created</a:t>
            </a:r>
            <a:r>
              <a:rPr lang="fr-CA" dirty="0">
                <a:solidFill>
                  <a:srgbClr val="333333"/>
                </a:solidFill>
              </a:rPr>
              <a:t> to </a:t>
            </a:r>
            <a:r>
              <a:rPr lang="fr-CA" dirty="0" err="1">
                <a:solidFill>
                  <a:srgbClr val="333333"/>
                </a:solidFill>
              </a:rPr>
              <a:t>address</a:t>
            </a:r>
            <a:r>
              <a:rPr lang="fr-CA" dirty="0">
                <a:solidFill>
                  <a:srgbClr val="333333"/>
                </a:solidFill>
              </a:rPr>
              <a:t> the </a:t>
            </a:r>
            <a:r>
              <a:rPr lang="fr-CA" dirty="0" err="1">
                <a:solidFill>
                  <a:srgbClr val="333333"/>
                </a:solidFill>
              </a:rPr>
              <a:t>needs</a:t>
            </a:r>
            <a:r>
              <a:rPr lang="fr-CA" dirty="0">
                <a:solidFill>
                  <a:srgbClr val="333333"/>
                </a:solidFill>
              </a:rPr>
              <a:t> of </a:t>
            </a:r>
            <a:r>
              <a:rPr lang="fr-CA" dirty="0" err="1">
                <a:solidFill>
                  <a:srgbClr val="333333"/>
                </a:solidFill>
              </a:rPr>
              <a:t>gamers</a:t>
            </a:r>
            <a:r>
              <a:rPr lang="fr-CA" dirty="0">
                <a:solidFill>
                  <a:srgbClr val="333333"/>
                </a:solidFill>
              </a:rPr>
              <a:t> for </a:t>
            </a:r>
            <a:r>
              <a:rPr lang="fr-CA" dirty="0" err="1">
                <a:solidFill>
                  <a:srgbClr val="333333"/>
                </a:solidFill>
              </a:rPr>
              <a:t>whom</a:t>
            </a:r>
            <a:r>
              <a:rPr lang="fr-CA" dirty="0">
                <a:solidFill>
                  <a:srgbClr val="333333"/>
                </a:solidFill>
              </a:rPr>
              <a:t> </a:t>
            </a:r>
            <a:r>
              <a:rPr lang="fr-CA" dirty="0" err="1">
                <a:solidFill>
                  <a:srgbClr val="333333"/>
                </a:solidFill>
              </a:rPr>
              <a:t>ordinary</a:t>
            </a:r>
            <a:r>
              <a:rPr lang="fr-CA" dirty="0">
                <a:solidFill>
                  <a:srgbClr val="333333"/>
                </a:solidFill>
              </a:rPr>
              <a:t> </a:t>
            </a:r>
            <a:r>
              <a:rPr lang="fr-CA" dirty="0" err="1">
                <a:solidFill>
                  <a:srgbClr val="333333"/>
                </a:solidFill>
              </a:rPr>
              <a:t>gamepads</a:t>
            </a:r>
            <a:r>
              <a:rPr lang="fr-CA" dirty="0">
                <a:solidFill>
                  <a:srgbClr val="333333"/>
                </a:solidFill>
              </a:rPr>
              <a:t> </a:t>
            </a:r>
            <a:r>
              <a:rPr lang="fr-CA" dirty="0" err="1">
                <a:solidFill>
                  <a:srgbClr val="333333"/>
                </a:solidFill>
              </a:rPr>
              <a:t>aren’t</a:t>
            </a:r>
            <a:r>
              <a:rPr lang="fr-CA" dirty="0">
                <a:solidFill>
                  <a:srgbClr val="333333"/>
                </a:solidFill>
              </a:rPr>
              <a:t> an option.</a:t>
            </a:r>
            <a:endParaRPr dirty="0"/>
          </a:p>
        </p:txBody>
      </p:sp>
    </p:spTree>
    <p:extLst>
      <p:ext uri="{BB962C8B-B14F-4D97-AF65-F5344CB8AC3E}">
        <p14:creationId xmlns:p14="http://schemas.microsoft.com/office/powerpoint/2010/main" val="1456199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ffd360743_0_2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4ffd360743_0_2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err="1">
                <a:solidFill>
                  <a:schemeClr val="dk1"/>
                </a:solidFill>
              </a:rPr>
              <a:t>Combined</a:t>
            </a:r>
            <a:r>
              <a:rPr lang="fr-CA" dirty="0">
                <a:solidFill>
                  <a:schemeClr val="dk1"/>
                </a:solidFill>
              </a:rPr>
              <a:t> </a:t>
            </a:r>
            <a:r>
              <a:rPr lang="fr-CA" dirty="0" err="1">
                <a:solidFill>
                  <a:schemeClr val="dk1"/>
                </a:solidFill>
              </a:rPr>
              <a:t>ramp</a:t>
            </a:r>
            <a:r>
              <a:rPr lang="fr-CA" dirty="0">
                <a:solidFill>
                  <a:schemeClr val="dk1"/>
                </a:solidFill>
              </a:rPr>
              <a:t> and </a:t>
            </a:r>
            <a:r>
              <a:rPr lang="fr-CA" dirty="0" err="1">
                <a:solidFill>
                  <a:schemeClr val="dk1"/>
                </a:solidFill>
              </a:rPr>
              <a:t>stairs</a:t>
            </a:r>
            <a:r>
              <a:rPr lang="fr-CA" dirty="0">
                <a:solidFill>
                  <a:schemeClr val="dk1"/>
                </a:solidFill>
              </a:rPr>
              <a:t>. </a:t>
            </a:r>
            <a:r>
              <a:rPr lang="fr-CA" dirty="0" err="1">
                <a:solidFill>
                  <a:schemeClr val="dk1"/>
                </a:solidFill>
              </a:rPr>
              <a:t>Ramp</a:t>
            </a:r>
            <a:r>
              <a:rPr lang="fr-CA" dirty="0">
                <a:solidFill>
                  <a:schemeClr val="dk1"/>
                </a:solidFill>
              </a:rPr>
              <a:t> zig </a:t>
            </a:r>
            <a:r>
              <a:rPr lang="fr-CA" dirty="0" err="1">
                <a:solidFill>
                  <a:schemeClr val="dk1"/>
                </a:solidFill>
              </a:rPr>
              <a:t>zags</a:t>
            </a:r>
            <a:r>
              <a:rPr lang="fr-CA" dirty="0">
                <a:solidFill>
                  <a:schemeClr val="dk1"/>
                </a:solidFill>
              </a:rPr>
              <a:t> </a:t>
            </a:r>
            <a:r>
              <a:rPr lang="fr-CA" dirty="0" err="1">
                <a:solidFill>
                  <a:schemeClr val="dk1"/>
                </a:solidFill>
              </a:rPr>
              <a:t>across</a:t>
            </a:r>
            <a:r>
              <a:rPr lang="fr-CA" dirty="0">
                <a:solidFill>
                  <a:schemeClr val="dk1"/>
                </a:solidFill>
              </a:rPr>
              <a:t> </a:t>
            </a:r>
            <a:r>
              <a:rPr lang="fr-CA" dirty="0" err="1">
                <a:solidFill>
                  <a:schemeClr val="dk1"/>
                </a:solidFill>
              </a:rPr>
              <a:t>stairs</a:t>
            </a:r>
            <a:r>
              <a:rPr lang="fr-CA" dirty="0">
                <a:solidFill>
                  <a:schemeClr val="dk1"/>
                </a:solidFill>
              </a:rPr>
              <a:t>.</a:t>
            </a:r>
            <a:endParaRPr dirty="0">
              <a:solidFill>
                <a:schemeClr val="dk1"/>
              </a:solidFill>
            </a:endParaRPr>
          </a:p>
          <a:p>
            <a:pPr marL="0" lvl="0" indent="0" algn="l" rtl="0">
              <a:spcBef>
                <a:spcPts val="2900"/>
              </a:spcBef>
              <a:spcAft>
                <a:spcPts val="0"/>
              </a:spcAft>
              <a:buClr>
                <a:schemeClr val="dk1"/>
              </a:buClr>
              <a:buSzPts val="1100"/>
              <a:buFont typeface="Arial"/>
              <a:buNone/>
            </a:pPr>
            <a:r>
              <a:rPr lang="fr-CA" dirty="0">
                <a:solidFill>
                  <a:schemeClr val="dk1"/>
                </a:solidFill>
              </a:rPr>
              <a:t>I </a:t>
            </a:r>
            <a:r>
              <a:rPr lang="fr-CA" dirty="0" err="1">
                <a:solidFill>
                  <a:schemeClr val="dk1"/>
                </a:solidFill>
              </a:rPr>
              <a:t>am</a:t>
            </a:r>
            <a:r>
              <a:rPr lang="fr-CA" dirty="0">
                <a:solidFill>
                  <a:schemeClr val="dk1"/>
                </a:solidFill>
              </a:rPr>
              <a:t> </a:t>
            </a:r>
            <a:r>
              <a:rPr lang="fr-CA" dirty="0" err="1">
                <a:solidFill>
                  <a:schemeClr val="dk1"/>
                </a:solidFill>
              </a:rPr>
              <a:t>reminded</a:t>
            </a:r>
            <a:r>
              <a:rPr lang="fr-CA" dirty="0">
                <a:solidFill>
                  <a:schemeClr val="dk1"/>
                </a:solidFill>
              </a:rPr>
              <a:t> of discussions, </a:t>
            </a:r>
            <a:r>
              <a:rPr lang="fr-CA" dirty="0" err="1">
                <a:solidFill>
                  <a:schemeClr val="dk1"/>
                </a:solidFill>
              </a:rPr>
              <a:t>maybe</a:t>
            </a:r>
            <a:r>
              <a:rPr lang="fr-CA" dirty="0">
                <a:solidFill>
                  <a:schemeClr val="dk1"/>
                </a:solidFill>
              </a:rPr>
              <a:t> 2-3 </a:t>
            </a:r>
            <a:r>
              <a:rPr lang="fr-CA" dirty="0" err="1">
                <a:solidFill>
                  <a:schemeClr val="dk1"/>
                </a:solidFill>
              </a:rPr>
              <a:t>years</a:t>
            </a:r>
            <a:r>
              <a:rPr lang="fr-CA" dirty="0">
                <a:solidFill>
                  <a:schemeClr val="dk1"/>
                </a:solidFill>
              </a:rPr>
              <a:t> </a:t>
            </a:r>
            <a:r>
              <a:rPr lang="fr-CA" dirty="0" err="1">
                <a:solidFill>
                  <a:schemeClr val="dk1"/>
                </a:solidFill>
              </a:rPr>
              <a:t>ago</a:t>
            </a:r>
            <a:r>
              <a:rPr lang="fr-CA" dirty="0">
                <a:solidFill>
                  <a:schemeClr val="dk1"/>
                </a:solidFill>
              </a:rPr>
              <a:t>, about that </a:t>
            </a:r>
            <a:r>
              <a:rPr lang="fr-CA" dirty="0" err="1">
                <a:solidFill>
                  <a:schemeClr val="dk1"/>
                </a:solidFill>
              </a:rPr>
              <a:t>combined</a:t>
            </a:r>
            <a:r>
              <a:rPr lang="fr-CA" dirty="0">
                <a:solidFill>
                  <a:schemeClr val="dk1"/>
                </a:solidFill>
              </a:rPr>
              <a:t> </a:t>
            </a:r>
            <a:r>
              <a:rPr lang="fr-CA" dirty="0" err="1">
                <a:solidFill>
                  <a:schemeClr val="dk1"/>
                </a:solidFill>
              </a:rPr>
              <a:t>staircase</a:t>
            </a:r>
            <a:r>
              <a:rPr lang="fr-CA" dirty="0">
                <a:solidFill>
                  <a:schemeClr val="dk1"/>
                </a:solidFill>
              </a:rPr>
              <a:t> and </a:t>
            </a:r>
            <a:r>
              <a:rPr lang="fr-CA" dirty="0" err="1">
                <a:solidFill>
                  <a:schemeClr val="dk1"/>
                </a:solidFill>
              </a:rPr>
              <a:t>ramp</a:t>
            </a:r>
            <a:r>
              <a:rPr lang="fr-CA" dirty="0">
                <a:solidFill>
                  <a:schemeClr val="dk1"/>
                </a:solidFill>
              </a:rPr>
              <a:t> in the photo above. I </a:t>
            </a:r>
            <a:r>
              <a:rPr lang="fr-CA" dirty="0" err="1">
                <a:solidFill>
                  <a:schemeClr val="dk1"/>
                </a:solidFill>
              </a:rPr>
              <a:t>think</a:t>
            </a:r>
            <a:r>
              <a:rPr lang="fr-CA" dirty="0">
                <a:solidFill>
                  <a:schemeClr val="dk1"/>
                </a:solidFill>
              </a:rPr>
              <a:t> </a:t>
            </a:r>
            <a:r>
              <a:rPr lang="fr-CA" dirty="0" err="1">
                <a:solidFill>
                  <a:schemeClr val="dk1"/>
                </a:solidFill>
              </a:rPr>
              <a:t>it</a:t>
            </a:r>
            <a:r>
              <a:rPr lang="fr-CA" dirty="0">
                <a:solidFill>
                  <a:schemeClr val="dk1"/>
                </a:solidFill>
              </a:rPr>
              <a:t> is in Vancouver but I </a:t>
            </a:r>
            <a:r>
              <a:rPr lang="fr-CA" dirty="0" err="1">
                <a:solidFill>
                  <a:schemeClr val="dk1"/>
                </a:solidFill>
              </a:rPr>
              <a:t>may</a:t>
            </a:r>
            <a:r>
              <a:rPr lang="fr-CA" dirty="0">
                <a:solidFill>
                  <a:schemeClr val="dk1"/>
                </a:solidFill>
              </a:rPr>
              <a:t> </a:t>
            </a:r>
            <a:r>
              <a:rPr lang="fr-CA" dirty="0" err="1">
                <a:solidFill>
                  <a:schemeClr val="dk1"/>
                </a:solidFill>
              </a:rPr>
              <a:t>be</a:t>
            </a:r>
            <a:r>
              <a:rPr lang="fr-CA" dirty="0">
                <a:solidFill>
                  <a:schemeClr val="dk1"/>
                </a:solidFill>
              </a:rPr>
              <a:t> </a:t>
            </a:r>
            <a:r>
              <a:rPr lang="fr-CA" dirty="0" err="1">
                <a:solidFill>
                  <a:schemeClr val="dk1"/>
                </a:solidFill>
              </a:rPr>
              <a:t>wrong</a:t>
            </a:r>
            <a:r>
              <a:rPr lang="fr-CA" dirty="0">
                <a:solidFill>
                  <a:schemeClr val="dk1"/>
                </a:solidFill>
              </a:rPr>
              <a:t> (addition: </a:t>
            </a:r>
            <a:r>
              <a:rPr lang="fr-CA" dirty="0" err="1">
                <a:solidFill>
                  <a:schemeClr val="dk1"/>
                </a:solidFill>
              </a:rPr>
              <a:t>thanks</a:t>
            </a:r>
            <a:r>
              <a:rPr lang="fr-CA" dirty="0">
                <a:solidFill>
                  <a:schemeClr val="dk1"/>
                </a:solidFill>
              </a:rPr>
              <a:t> to Dean </a:t>
            </a:r>
            <a:r>
              <a:rPr lang="fr-CA" dirty="0" err="1">
                <a:solidFill>
                  <a:schemeClr val="dk1"/>
                </a:solidFill>
              </a:rPr>
              <a:t>Birkett</a:t>
            </a:r>
            <a:r>
              <a:rPr lang="fr-CA" dirty="0">
                <a:solidFill>
                  <a:schemeClr val="dk1"/>
                </a:solidFill>
              </a:rPr>
              <a:t> in the </a:t>
            </a:r>
            <a:r>
              <a:rPr lang="fr-CA" dirty="0" err="1">
                <a:solidFill>
                  <a:schemeClr val="dk1"/>
                </a:solidFill>
              </a:rPr>
              <a:t>comments</a:t>
            </a:r>
            <a:r>
              <a:rPr lang="fr-CA" dirty="0">
                <a:solidFill>
                  <a:schemeClr val="dk1"/>
                </a:solidFill>
              </a:rPr>
              <a:t>, </a:t>
            </a:r>
            <a:r>
              <a:rPr lang="fr-CA" dirty="0" err="1">
                <a:solidFill>
                  <a:schemeClr val="dk1"/>
                </a:solidFill>
              </a:rPr>
              <a:t>it’s</a:t>
            </a:r>
            <a:r>
              <a:rPr lang="fr-CA" dirty="0">
                <a:solidFill>
                  <a:schemeClr val="dk1"/>
                </a:solidFill>
              </a:rPr>
              <a:t> in </a:t>
            </a:r>
            <a:r>
              <a:rPr lang="fr-CA" dirty="0" err="1">
                <a:solidFill>
                  <a:schemeClr val="dk1"/>
                </a:solidFill>
              </a:rPr>
              <a:t>Robson</a:t>
            </a:r>
            <a:r>
              <a:rPr lang="fr-CA" dirty="0">
                <a:solidFill>
                  <a:schemeClr val="dk1"/>
                </a:solidFill>
              </a:rPr>
              <a:t> Square in Vancouver).</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Again</a:t>
            </a:r>
            <a:r>
              <a:rPr lang="fr-CA" dirty="0">
                <a:solidFill>
                  <a:schemeClr val="dk1"/>
                </a:solidFill>
              </a:rPr>
              <a:t>, </a:t>
            </a:r>
            <a:r>
              <a:rPr lang="fr-CA" dirty="0" err="1">
                <a:solidFill>
                  <a:schemeClr val="dk1"/>
                </a:solidFill>
              </a:rPr>
              <a:t>it</a:t>
            </a:r>
            <a:r>
              <a:rPr lang="fr-CA" dirty="0">
                <a:solidFill>
                  <a:schemeClr val="dk1"/>
                </a:solidFill>
              </a:rPr>
              <a:t> looks </a:t>
            </a:r>
            <a:r>
              <a:rPr lang="fr-CA" dirty="0" err="1">
                <a:solidFill>
                  <a:schemeClr val="dk1"/>
                </a:solidFill>
              </a:rPr>
              <a:t>great</a:t>
            </a:r>
            <a:r>
              <a:rPr lang="fr-CA" dirty="0">
                <a:solidFill>
                  <a:schemeClr val="dk1"/>
                </a:solidFill>
              </a:rPr>
              <a:t>.</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Again</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got</a:t>
            </a:r>
            <a:r>
              <a:rPr lang="fr-CA" dirty="0">
                <a:solidFill>
                  <a:schemeClr val="dk1"/>
                </a:solidFill>
              </a:rPr>
              <a:t> lots of </a:t>
            </a:r>
            <a:r>
              <a:rPr lang="fr-CA" dirty="0" err="1">
                <a:solidFill>
                  <a:schemeClr val="dk1"/>
                </a:solidFill>
              </a:rPr>
              <a:t>coverage</a:t>
            </a:r>
            <a:r>
              <a:rPr lang="fr-CA" dirty="0">
                <a:solidFill>
                  <a:schemeClr val="dk1"/>
                </a:solidFill>
              </a:rPr>
              <a:t> as cool design</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Again</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was</a:t>
            </a:r>
            <a:r>
              <a:rPr lang="fr-CA" dirty="0">
                <a:solidFill>
                  <a:schemeClr val="dk1"/>
                </a:solidFill>
              </a:rPr>
              <a:t> </a:t>
            </a:r>
            <a:r>
              <a:rPr lang="fr-CA" dirty="0" err="1">
                <a:solidFill>
                  <a:schemeClr val="dk1"/>
                </a:solidFill>
              </a:rPr>
              <a:t>silly</a:t>
            </a:r>
            <a:r>
              <a:rPr lang="fr-CA" dirty="0">
                <a:solidFill>
                  <a:schemeClr val="dk1"/>
                </a:solidFill>
              </a:rPr>
              <a:t>.</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a:solidFill>
                  <a:schemeClr val="dk1"/>
                </a:solidFill>
              </a:rPr>
              <a:t>The </a:t>
            </a:r>
            <a:r>
              <a:rPr lang="fr-CA" dirty="0" err="1">
                <a:solidFill>
                  <a:schemeClr val="dk1"/>
                </a:solidFill>
              </a:rPr>
              <a:t>practical</a:t>
            </a:r>
            <a:r>
              <a:rPr lang="fr-CA" dirty="0">
                <a:solidFill>
                  <a:schemeClr val="dk1"/>
                </a:solidFill>
              </a:rPr>
              <a:t> </a:t>
            </a:r>
            <a:r>
              <a:rPr lang="fr-CA" dirty="0" err="1">
                <a:solidFill>
                  <a:schemeClr val="dk1"/>
                </a:solidFill>
              </a:rPr>
              <a:t>problems</a:t>
            </a:r>
            <a:r>
              <a:rPr lang="fr-CA" dirty="0">
                <a:solidFill>
                  <a:schemeClr val="dk1"/>
                </a:solidFill>
              </a:rPr>
              <a:t> </a:t>
            </a:r>
            <a:r>
              <a:rPr lang="fr-CA" dirty="0" err="1">
                <a:solidFill>
                  <a:schemeClr val="dk1"/>
                </a:solidFill>
              </a:rPr>
              <a:t>were</a:t>
            </a:r>
            <a:r>
              <a:rPr lang="fr-CA" dirty="0">
                <a:solidFill>
                  <a:schemeClr val="dk1"/>
                </a:solidFill>
              </a:rPr>
              <a:t> that:</a:t>
            </a:r>
            <a:endParaRPr dirty="0">
              <a:solidFill>
                <a:schemeClr val="dk1"/>
              </a:solidFill>
            </a:endParaRPr>
          </a:p>
          <a:p>
            <a:pPr marL="749300" lvl="0" indent="-298450" algn="l" rtl="0">
              <a:spcBef>
                <a:spcPts val="4400"/>
              </a:spcBef>
              <a:spcAft>
                <a:spcPts val="0"/>
              </a:spcAft>
              <a:buClr>
                <a:schemeClr val="dk1"/>
              </a:buClr>
              <a:buSzPts val="1100"/>
              <a:buFont typeface="Arial"/>
              <a:buChar char="●"/>
            </a:pPr>
            <a:r>
              <a:rPr lang="fr-CA" dirty="0">
                <a:solidFill>
                  <a:schemeClr val="dk1"/>
                </a:solidFill>
              </a:rPr>
              <a:t>for </a:t>
            </a:r>
            <a:r>
              <a:rPr lang="fr-CA" dirty="0" err="1">
                <a:solidFill>
                  <a:schemeClr val="dk1"/>
                </a:solidFill>
              </a:rPr>
              <a:t>wheelchair</a:t>
            </a:r>
            <a:r>
              <a:rPr lang="fr-CA" dirty="0">
                <a:solidFill>
                  <a:schemeClr val="dk1"/>
                </a:solidFill>
              </a:rPr>
              <a:t> </a:t>
            </a:r>
            <a:r>
              <a:rPr lang="fr-CA" dirty="0" err="1">
                <a:solidFill>
                  <a:schemeClr val="dk1"/>
                </a:solidFill>
              </a:rPr>
              <a:t>users</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was</a:t>
            </a:r>
            <a:r>
              <a:rPr lang="fr-CA" dirty="0">
                <a:solidFill>
                  <a:schemeClr val="dk1"/>
                </a:solidFill>
              </a:rPr>
              <a:t> </a:t>
            </a:r>
            <a:r>
              <a:rPr lang="fr-CA" dirty="0" err="1">
                <a:solidFill>
                  <a:schemeClr val="dk1"/>
                </a:solidFill>
              </a:rPr>
              <a:t>too</a:t>
            </a:r>
            <a:r>
              <a:rPr lang="fr-CA" dirty="0">
                <a:solidFill>
                  <a:schemeClr val="dk1"/>
                </a:solidFill>
              </a:rPr>
              <a:t> steep</a:t>
            </a:r>
            <a:endParaRPr dirty="0">
              <a:solidFill>
                <a:schemeClr val="dk1"/>
              </a:solidFill>
            </a:endParaRPr>
          </a:p>
          <a:p>
            <a:pPr marL="749300" lvl="0" indent="-298450" algn="l" rtl="0">
              <a:spcBef>
                <a:spcPts val="0"/>
              </a:spcBef>
              <a:spcAft>
                <a:spcPts val="0"/>
              </a:spcAft>
              <a:buClr>
                <a:schemeClr val="dk1"/>
              </a:buClr>
              <a:buSzPts val="1100"/>
              <a:buFont typeface="Arial"/>
              <a:buChar char="●"/>
            </a:pPr>
            <a:r>
              <a:rPr lang="fr-CA" dirty="0">
                <a:solidFill>
                  <a:schemeClr val="dk1"/>
                </a:solidFill>
              </a:rPr>
              <a:t>for people with walking impairments: there were not enough handrails</a:t>
            </a:r>
            <a:endParaRPr dirty="0">
              <a:solidFill>
                <a:schemeClr val="dk1"/>
              </a:solidFill>
            </a:endParaRPr>
          </a:p>
          <a:p>
            <a:pPr marL="749300" lvl="0" indent="-298450" algn="l" rtl="0">
              <a:spcBef>
                <a:spcPts val="0"/>
              </a:spcBef>
              <a:spcAft>
                <a:spcPts val="0"/>
              </a:spcAft>
              <a:buClr>
                <a:schemeClr val="dk1"/>
              </a:buClr>
              <a:buSzPts val="1100"/>
              <a:buFont typeface="Arial"/>
              <a:buChar char="●"/>
            </a:pPr>
            <a:r>
              <a:rPr lang="fr-CA" dirty="0">
                <a:solidFill>
                  <a:schemeClr val="dk1"/>
                </a:solidFill>
              </a:rPr>
              <a:t>for everyone: there </a:t>
            </a:r>
            <a:r>
              <a:rPr lang="fr-CA" dirty="0" err="1">
                <a:solidFill>
                  <a:schemeClr val="dk1"/>
                </a:solidFill>
              </a:rPr>
              <a:t>were</a:t>
            </a:r>
            <a:r>
              <a:rPr lang="fr-CA" dirty="0">
                <a:solidFill>
                  <a:schemeClr val="dk1"/>
                </a:solidFill>
              </a:rPr>
              <a:t> trip </a:t>
            </a:r>
            <a:r>
              <a:rPr lang="fr-CA" dirty="0" err="1">
                <a:solidFill>
                  <a:schemeClr val="dk1"/>
                </a:solidFill>
              </a:rPr>
              <a:t>hazards</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Looking</a:t>
            </a:r>
            <a:r>
              <a:rPr lang="fr-CA" dirty="0">
                <a:solidFill>
                  <a:schemeClr val="dk1"/>
                </a:solidFill>
              </a:rPr>
              <a:t> cool and </a:t>
            </a:r>
            <a:r>
              <a:rPr lang="fr-CA" dirty="0" err="1">
                <a:solidFill>
                  <a:schemeClr val="dk1"/>
                </a:solidFill>
              </a:rPr>
              <a:t>being</a:t>
            </a:r>
            <a:r>
              <a:rPr lang="fr-CA" dirty="0">
                <a:solidFill>
                  <a:schemeClr val="dk1"/>
                </a:solidFill>
              </a:rPr>
              <a:t> usable is </a:t>
            </a:r>
            <a:r>
              <a:rPr lang="fr-CA" dirty="0" err="1">
                <a:solidFill>
                  <a:schemeClr val="dk1"/>
                </a:solidFill>
              </a:rPr>
              <a:t>entirely</a:t>
            </a:r>
            <a:r>
              <a:rPr lang="fr-CA" dirty="0">
                <a:solidFill>
                  <a:schemeClr val="dk1"/>
                </a:solidFill>
              </a:rPr>
              <a:t> possible but </a:t>
            </a:r>
            <a:r>
              <a:rPr lang="fr-CA" dirty="0" err="1">
                <a:solidFill>
                  <a:schemeClr val="dk1"/>
                </a:solidFill>
              </a:rPr>
              <a:t>we</a:t>
            </a:r>
            <a:r>
              <a:rPr lang="fr-CA" dirty="0">
                <a:solidFill>
                  <a:schemeClr val="dk1"/>
                </a:solidFill>
              </a:rPr>
              <a:t> </a:t>
            </a:r>
            <a:r>
              <a:rPr lang="fr-CA" dirty="0" err="1">
                <a:solidFill>
                  <a:schemeClr val="dk1"/>
                </a:solidFill>
              </a:rPr>
              <a:t>need</a:t>
            </a:r>
            <a:r>
              <a:rPr lang="fr-CA" dirty="0">
                <a:solidFill>
                  <a:schemeClr val="dk1"/>
                </a:solidFill>
              </a:rPr>
              <a:t> to point out </a:t>
            </a:r>
            <a:r>
              <a:rPr lang="fr-CA" dirty="0" err="1">
                <a:solidFill>
                  <a:schemeClr val="dk1"/>
                </a:solidFill>
              </a:rPr>
              <a:t>when</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doesn’t</a:t>
            </a:r>
            <a:r>
              <a:rPr lang="fr-CA" dirty="0">
                <a:solidFill>
                  <a:schemeClr val="dk1"/>
                </a:solidFill>
              </a:rPr>
              <a:t> </a:t>
            </a:r>
            <a:r>
              <a:rPr lang="fr-CA" dirty="0" err="1">
                <a:solidFill>
                  <a:schemeClr val="dk1"/>
                </a:solidFill>
              </a:rPr>
              <a:t>work</a:t>
            </a:r>
            <a:r>
              <a:rPr lang="fr-CA" dirty="0">
                <a:solidFill>
                  <a:schemeClr val="dk1"/>
                </a:solidFill>
              </a:rPr>
              <a:t>.</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0074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4ffd360743_0_2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4ffd360743_0_2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7696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ffd360743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4ffd360743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2200"/>
              </a:spcBef>
              <a:spcAft>
                <a:spcPts val="0"/>
              </a:spcAft>
              <a:buClr>
                <a:schemeClr val="dk1"/>
              </a:buClr>
              <a:buSzPts val="1100"/>
              <a:buFont typeface="Arial"/>
              <a:buNone/>
            </a:pPr>
            <a:r>
              <a:rPr lang="fr-CA" dirty="0" err="1">
                <a:solidFill>
                  <a:schemeClr val="dk1"/>
                </a:solidFill>
              </a:rPr>
              <a:t>Before</a:t>
            </a:r>
            <a:r>
              <a:rPr lang="fr-CA" dirty="0">
                <a:solidFill>
                  <a:schemeClr val="dk1"/>
                </a:solidFill>
              </a:rPr>
              <a:t> </a:t>
            </a:r>
            <a:r>
              <a:rPr lang="fr-CA" dirty="0" err="1">
                <a:solidFill>
                  <a:schemeClr val="dk1"/>
                </a:solidFill>
              </a:rPr>
              <a:t>deciding</a:t>
            </a:r>
            <a:r>
              <a:rPr lang="fr-CA" dirty="0">
                <a:solidFill>
                  <a:schemeClr val="dk1"/>
                </a:solidFill>
              </a:rPr>
              <a:t> on </a:t>
            </a:r>
            <a:r>
              <a:rPr lang="fr-CA" dirty="0" err="1">
                <a:solidFill>
                  <a:schemeClr val="dk1"/>
                </a:solidFill>
              </a:rPr>
              <a:t>colours</a:t>
            </a:r>
            <a:r>
              <a:rPr lang="fr-CA" dirty="0">
                <a:solidFill>
                  <a:schemeClr val="dk1"/>
                </a:solidFill>
              </a:rPr>
              <a:t>, fonts, etc., </a:t>
            </a:r>
            <a:r>
              <a:rPr lang="fr-CA" dirty="0" err="1">
                <a:solidFill>
                  <a:schemeClr val="dk1"/>
                </a:solidFill>
              </a:rPr>
              <a:t>it</a:t>
            </a:r>
            <a:r>
              <a:rPr lang="fr-CA" dirty="0">
                <a:solidFill>
                  <a:schemeClr val="dk1"/>
                </a:solidFill>
              </a:rPr>
              <a:t> is important to </a:t>
            </a:r>
            <a:r>
              <a:rPr lang="fr-CA" dirty="0" err="1">
                <a:solidFill>
                  <a:schemeClr val="dk1"/>
                </a:solidFill>
              </a:rPr>
              <a:t>get</a:t>
            </a:r>
            <a:r>
              <a:rPr lang="fr-CA" dirty="0">
                <a:solidFill>
                  <a:schemeClr val="dk1"/>
                </a:solidFill>
              </a:rPr>
              <a:t> the </a:t>
            </a:r>
            <a:r>
              <a:rPr lang="fr-CA" dirty="0" err="1">
                <a:solidFill>
                  <a:schemeClr val="dk1"/>
                </a:solidFill>
              </a:rPr>
              <a:t>wireframes</a:t>
            </a:r>
            <a:r>
              <a:rPr lang="fr-CA" dirty="0">
                <a:solidFill>
                  <a:schemeClr val="dk1"/>
                </a:solidFill>
              </a:rPr>
              <a:t> of the new </a:t>
            </a:r>
            <a:r>
              <a:rPr lang="fr-CA" dirty="0" err="1">
                <a:solidFill>
                  <a:schemeClr val="dk1"/>
                </a:solidFill>
              </a:rPr>
              <a:t>website</a:t>
            </a:r>
            <a:r>
              <a:rPr lang="fr-CA" dirty="0">
                <a:solidFill>
                  <a:schemeClr val="dk1"/>
                </a:solidFill>
              </a:rPr>
              <a:t> </a:t>
            </a:r>
            <a:r>
              <a:rPr lang="fr-CA" dirty="0" err="1">
                <a:solidFill>
                  <a:schemeClr val="dk1"/>
                </a:solidFill>
              </a:rPr>
              <a:t>ready</a:t>
            </a:r>
            <a:r>
              <a:rPr lang="fr-CA" dirty="0">
                <a:solidFill>
                  <a:schemeClr val="dk1"/>
                </a:solidFill>
              </a:rPr>
              <a:t>. The main issues to </a:t>
            </a:r>
            <a:r>
              <a:rPr lang="fr-CA" dirty="0" err="1">
                <a:solidFill>
                  <a:schemeClr val="dk1"/>
                </a:solidFill>
              </a:rPr>
              <a:t>consider</a:t>
            </a:r>
            <a:r>
              <a:rPr lang="fr-CA" dirty="0">
                <a:solidFill>
                  <a:schemeClr val="dk1"/>
                </a:solidFill>
              </a:rPr>
              <a:t> </a:t>
            </a:r>
            <a:r>
              <a:rPr lang="fr-CA" dirty="0" err="1">
                <a:solidFill>
                  <a:schemeClr val="dk1"/>
                </a:solidFill>
              </a:rPr>
              <a:t>from</a:t>
            </a:r>
            <a:r>
              <a:rPr lang="fr-CA" dirty="0">
                <a:solidFill>
                  <a:schemeClr val="dk1"/>
                </a:solidFill>
              </a:rPr>
              <a:t> an </a:t>
            </a:r>
            <a:r>
              <a:rPr lang="fr-CA" dirty="0" err="1">
                <a:solidFill>
                  <a:schemeClr val="dk1"/>
                </a:solidFill>
              </a:rPr>
              <a:t>accessibility</a:t>
            </a:r>
            <a:r>
              <a:rPr lang="fr-CA" dirty="0">
                <a:solidFill>
                  <a:schemeClr val="dk1"/>
                </a:solidFill>
              </a:rPr>
              <a:t> point of </a:t>
            </a:r>
            <a:r>
              <a:rPr lang="fr-CA" dirty="0" err="1">
                <a:solidFill>
                  <a:schemeClr val="dk1"/>
                </a:solidFill>
              </a:rPr>
              <a:t>view</a:t>
            </a:r>
            <a:r>
              <a:rPr lang="fr-CA" dirty="0">
                <a:solidFill>
                  <a:schemeClr val="dk1"/>
                </a:solidFill>
              </a:rPr>
              <a:t> is that the content must have a </a:t>
            </a:r>
            <a:r>
              <a:rPr lang="fr-CA" dirty="0" err="1">
                <a:solidFill>
                  <a:schemeClr val="dk1"/>
                </a:solidFill>
              </a:rPr>
              <a:t>meaningful</a:t>
            </a:r>
            <a:r>
              <a:rPr lang="fr-CA" dirty="0">
                <a:solidFill>
                  <a:schemeClr val="dk1"/>
                </a:solidFill>
              </a:rPr>
              <a:t> </a:t>
            </a:r>
            <a:r>
              <a:rPr lang="fr-CA" dirty="0" err="1">
                <a:solidFill>
                  <a:schemeClr val="dk1"/>
                </a:solidFill>
              </a:rPr>
              <a:t>reading</a:t>
            </a:r>
            <a:r>
              <a:rPr lang="fr-CA" dirty="0">
                <a:solidFill>
                  <a:schemeClr val="dk1"/>
                </a:solidFill>
              </a:rPr>
              <a:t> </a:t>
            </a:r>
            <a:r>
              <a:rPr lang="fr-CA" dirty="0" err="1">
                <a:solidFill>
                  <a:schemeClr val="dk1"/>
                </a:solidFill>
              </a:rPr>
              <a:t>order</a:t>
            </a:r>
            <a:r>
              <a:rPr lang="fr-CA" dirty="0">
                <a:solidFill>
                  <a:schemeClr val="dk1"/>
                </a:solidFill>
              </a:rPr>
              <a:t> with consistent navigation and </a:t>
            </a:r>
            <a:r>
              <a:rPr lang="fr-CA" dirty="0" err="1">
                <a:solidFill>
                  <a:schemeClr val="dk1"/>
                </a:solidFill>
              </a:rPr>
              <a:t>layout</a:t>
            </a:r>
            <a:r>
              <a:rPr lang="fr-CA" dirty="0">
                <a:solidFill>
                  <a:schemeClr val="dk1"/>
                </a:solidFill>
              </a:rPr>
              <a:t> </a:t>
            </a:r>
            <a:r>
              <a:rPr lang="fr-CA" dirty="0" err="1">
                <a:solidFill>
                  <a:schemeClr val="dk1"/>
                </a:solidFill>
              </a:rPr>
              <a:t>throughout</a:t>
            </a:r>
            <a:r>
              <a:rPr lang="fr-CA" dirty="0">
                <a:solidFill>
                  <a:schemeClr val="dk1"/>
                </a:solidFill>
              </a:rPr>
              <a:t> the </a:t>
            </a:r>
            <a:r>
              <a:rPr lang="fr-CA" dirty="0" err="1">
                <a:solidFill>
                  <a:schemeClr val="dk1"/>
                </a:solidFill>
              </a:rPr>
              <a:t>website</a:t>
            </a:r>
            <a:r>
              <a:rPr lang="fr-CA" dirty="0">
                <a:solidFill>
                  <a:schemeClr val="dk1"/>
                </a:solidFill>
              </a:rPr>
              <a:t>. </a:t>
            </a:r>
            <a:r>
              <a:rPr lang="fr-CA" dirty="0" err="1">
                <a:solidFill>
                  <a:schemeClr val="dk1"/>
                </a:solidFill>
              </a:rPr>
              <a:t>These</a:t>
            </a:r>
            <a:r>
              <a:rPr lang="fr-CA" dirty="0">
                <a:solidFill>
                  <a:schemeClr val="dk1"/>
                </a:solidFill>
              </a:rPr>
              <a:t> </a:t>
            </a:r>
            <a:r>
              <a:rPr lang="fr-CA" dirty="0" err="1">
                <a:solidFill>
                  <a:schemeClr val="dk1"/>
                </a:solidFill>
              </a:rPr>
              <a:t>two</a:t>
            </a:r>
            <a:r>
              <a:rPr lang="fr-CA" dirty="0">
                <a:solidFill>
                  <a:schemeClr val="dk1"/>
                </a:solidFill>
              </a:rPr>
              <a:t> components </a:t>
            </a:r>
            <a:r>
              <a:rPr lang="fr-CA" dirty="0" err="1">
                <a:solidFill>
                  <a:schemeClr val="dk1"/>
                </a:solidFill>
              </a:rPr>
              <a:t>will</a:t>
            </a:r>
            <a:r>
              <a:rPr lang="fr-CA" dirty="0">
                <a:solidFill>
                  <a:schemeClr val="dk1"/>
                </a:solidFill>
              </a:rPr>
              <a:t> </a:t>
            </a:r>
            <a:r>
              <a:rPr lang="fr-CA" dirty="0" err="1">
                <a:solidFill>
                  <a:schemeClr val="dk1"/>
                </a:solidFill>
              </a:rPr>
              <a:t>benefit</a:t>
            </a:r>
            <a:r>
              <a:rPr lang="fr-CA" dirty="0">
                <a:solidFill>
                  <a:schemeClr val="dk1"/>
                </a:solidFill>
              </a:rPr>
              <a:t> all the </a:t>
            </a:r>
            <a:r>
              <a:rPr lang="fr-CA" dirty="0" err="1">
                <a:solidFill>
                  <a:schemeClr val="dk1"/>
                </a:solidFill>
              </a:rPr>
              <a:t>website</a:t>
            </a:r>
            <a:r>
              <a:rPr lang="fr-CA" dirty="0">
                <a:solidFill>
                  <a:schemeClr val="dk1"/>
                </a:solidFill>
              </a:rPr>
              <a:t> </a:t>
            </a:r>
            <a:r>
              <a:rPr lang="fr-CA" dirty="0" err="1">
                <a:solidFill>
                  <a:schemeClr val="dk1"/>
                </a:solidFill>
              </a:rPr>
              <a:t>visitors</a:t>
            </a:r>
            <a:r>
              <a:rPr lang="fr-CA" dirty="0">
                <a:solidFill>
                  <a:schemeClr val="dk1"/>
                </a:solidFill>
              </a:rPr>
              <a:t> not just people with </a:t>
            </a:r>
            <a:r>
              <a:rPr lang="fr-CA" dirty="0" err="1">
                <a:solidFill>
                  <a:schemeClr val="dk1"/>
                </a:solidFill>
              </a:rPr>
              <a:t>disabilities</a:t>
            </a:r>
            <a:r>
              <a:rPr lang="fr-CA" dirty="0">
                <a:solidFill>
                  <a:schemeClr val="dk1"/>
                </a:solidFill>
              </a:rPr>
              <a:t>.</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Other</a:t>
            </a:r>
            <a:r>
              <a:rPr lang="fr-CA" dirty="0">
                <a:solidFill>
                  <a:schemeClr val="dk1"/>
                </a:solidFill>
              </a:rPr>
              <a:t> </a:t>
            </a:r>
            <a:r>
              <a:rPr lang="fr-CA" dirty="0" err="1">
                <a:solidFill>
                  <a:schemeClr val="dk1"/>
                </a:solidFill>
              </a:rPr>
              <a:t>factors</a:t>
            </a:r>
            <a:r>
              <a:rPr lang="fr-CA" dirty="0">
                <a:solidFill>
                  <a:schemeClr val="dk1"/>
                </a:solidFill>
              </a:rPr>
              <a:t> to </a:t>
            </a:r>
            <a:r>
              <a:rPr lang="fr-CA" dirty="0" err="1">
                <a:solidFill>
                  <a:schemeClr val="dk1"/>
                </a:solidFill>
              </a:rPr>
              <a:t>consider</a:t>
            </a:r>
            <a:r>
              <a:rPr lang="fr-CA" dirty="0">
                <a:solidFill>
                  <a:schemeClr val="dk1"/>
                </a:solidFill>
              </a:rPr>
              <a:t> in the design </a:t>
            </a:r>
            <a:r>
              <a:rPr lang="fr-CA" dirty="0" err="1">
                <a:solidFill>
                  <a:schemeClr val="dk1"/>
                </a:solidFill>
              </a:rPr>
              <a:t>process</a:t>
            </a:r>
            <a:r>
              <a:rPr lang="fr-CA" dirty="0">
                <a:solidFill>
                  <a:schemeClr val="dk1"/>
                </a:solidFill>
              </a:rPr>
              <a:t> is </a:t>
            </a:r>
            <a:r>
              <a:rPr lang="fr-CA" dirty="0" err="1">
                <a:solidFill>
                  <a:schemeClr val="dk1"/>
                </a:solidFill>
              </a:rPr>
              <a:t>using</a:t>
            </a:r>
            <a:r>
              <a:rPr lang="fr-CA" dirty="0">
                <a:solidFill>
                  <a:schemeClr val="dk1"/>
                </a:solidFill>
              </a:rPr>
              <a:t> </a:t>
            </a:r>
            <a:r>
              <a:rPr lang="fr-CA" dirty="0" err="1">
                <a:solidFill>
                  <a:schemeClr val="dk1"/>
                </a:solidFill>
              </a:rPr>
              <a:t>scalable</a:t>
            </a:r>
            <a:r>
              <a:rPr lang="fr-CA" dirty="0">
                <a:solidFill>
                  <a:schemeClr val="dk1"/>
                </a:solidFill>
              </a:rPr>
              <a:t> fonts and </a:t>
            </a:r>
            <a:r>
              <a:rPr lang="fr-CA" dirty="0" err="1">
                <a:solidFill>
                  <a:schemeClr val="dk1"/>
                </a:solidFill>
              </a:rPr>
              <a:t>having</a:t>
            </a:r>
            <a:r>
              <a:rPr lang="fr-CA" dirty="0">
                <a:solidFill>
                  <a:schemeClr val="dk1"/>
                </a:solidFill>
              </a:rPr>
              <a:t> </a:t>
            </a:r>
            <a:r>
              <a:rPr lang="fr-CA" dirty="0" err="1">
                <a:solidFill>
                  <a:schemeClr val="dk1"/>
                </a:solidFill>
              </a:rPr>
              <a:t>sufficient</a:t>
            </a:r>
            <a:r>
              <a:rPr lang="fr-CA" dirty="0">
                <a:solidFill>
                  <a:schemeClr val="dk1"/>
                </a:solidFill>
              </a:rPr>
              <a:t> </a:t>
            </a:r>
            <a:r>
              <a:rPr lang="fr-CA" dirty="0" err="1">
                <a:solidFill>
                  <a:schemeClr val="dk1"/>
                </a:solidFill>
              </a:rPr>
              <a:t>colour</a:t>
            </a:r>
            <a:r>
              <a:rPr lang="fr-CA" dirty="0">
                <a:solidFill>
                  <a:schemeClr val="dk1"/>
                </a:solidFill>
              </a:rPr>
              <a:t> </a:t>
            </a:r>
            <a:r>
              <a:rPr lang="fr-CA" dirty="0" err="1">
                <a:solidFill>
                  <a:schemeClr val="dk1"/>
                </a:solidFill>
              </a:rPr>
              <a:t>contrast</a:t>
            </a:r>
            <a:r>
              <a:rPr lang="fr-CA" dirty="0">
                <a:solidFill>
                  <a:schemeClr val="dk1"/>
                </a:solidFill>
              </a:rPr>
              <a:t>. It is important to </a:t>
            </a:r>
            <a:r>
              <a:rPr lang="fr-CA" dirty="0" err="1">
                <a:solidFill>
                  <a:schemeClr val="dk1"/>
                </a:solidFill>
              </a:rPr>
              <a:t>remember</a:t>
            </a:r>
            <a:r>
              <a:rPr lang="fr-CA" dirty="0">
                <a:solidFill>
                  <a:schemeClr val="dk1"/>
                </a:solidFill>
              </a:rPr>
              <a:t> that the </a:t>
            </a:r>
            <a:r>
              <a:rPr lang="fr-CA" dirty="0" err="1">
                <a:solidFill>
                  <a:schemeClr val="dk1"/>
                </a:solidFill>
              </a:rPr>
              <a:t>visual</a:t>
            </a:r>
            <a:r>
              <a:rPr lang="fr-CA" dirty="0">
                <a:solidFill>
                  <a:schemeClr val="dk1"/>
                </a:solidFill>
              </a:rPr>
              <a:t> </a:t>
            </a:r>
            <a:r>
              <a:rPr lang="fr-CA" dirty="0" err="1">
                <a:solidFill>
                  <a:schemeClr val="dk1"/>
                </a:solidFill>
              </a:rPr>
              <a:t>appearance</a:t>
            </a:r>
            <a:r>
              <a:rPr lang="fr-CA" dirty="0">
                <a:solidFill>
                  <a:schemeClr val="dk1"/>
                </a:solidFill>
              </a:rPr>
              <a:t> of a site is </a:t>
            </a:r>
            <a:r>
              <a:rPr lang="fr-CA" dirty="0" err="1">
                <a:solidFill>
                  <a:schemeClr val="dk1"/>
                </a:solidFill>
              </a:rPr>
              <a:t>controlled</a:t>
            </a:r>
            <a:r>
              <a:rPr lang="fr-CA" dirty="0">
                <a:solidFill>
                  <a:schemeClr val="dk1"/>
                </a:solidFill>
              </a:rPr>
              <a:t> by style </a:t>
            </a:r>
            <a:r>
              <a:rPr lang="fr-CA" dirty="0" err="1">
                <a:solidFill>
                  <a:schemeClr val="dk1"/>
                </a:solidFill>
              </a:rPr>
              <a:t>sheets</a:t>
            </a:r>
            <a:r>
              <a:rPr lang="fr-CA" dirty="0">
                <a:solidFill>
                  <a:schemeClr val="dk1"/>
                </a:solidFill>
              </a:rPr>
              <a:t>; </a:t>
            </a:r>
            <a:r>
              <a:rPr lang="fr-CA" dirty="0" err="1">
                <a:solidFill>
                  <a:schemeClr val="dk1"/>
                </a:solidFill>
              </a:rPr>
              <a:t>accessibility</a:t>
            </a:r>
            <a:r>
              <a:rPr lang="fr-CA" dirty="0">
                <a:solidFill>
                  <a:schemeClr val="dk1"/>
                </a:solidFill>
              </a:rPr>
              <a:t> </a:t>
            </a:r>
            <a:r>
              <a:rPr lang="fr-CA" dirty="0" err="1">
                <a:solidFill>
                  <a:schemeClr val="dk1"/>
                </a:solidFill>
              </a:rPr>
              <a:t>should</a:t>
            </a:r>
            <a:r>
              <a:rPr lang="fr-CA" dirty="0">
                <a:solidFill>
                  <a:schemeClr val="dk1"/>
                </a:solidFill>
              </a:rPr>
              <a:t> not have </a:t>
            </a:r>
            <a:r>
              <a:rPr lang="fr-CA" dirty="0" err="1">
                <a:solidFill>
                  <a:schemeClr val="dk1"/>
                </a:solidFill>
              </a:rPr>
              <a:t>any</a:t>
            </a:r>
            <a:r>
              <a:rPr lang="fr-CA" dirty="0">
                <a:solidFill>
                  <a:schemeClr val="dk1"/>
                </a:solidFill>
              </a:rPr>
              <a:t> impact on </a:t>
            </a:r>
            <a:r>
              <a:rPr lang="fr-CA" dirty="0" err="1">
                <a:solidFill>
                  <a:schemeClr val="dk1"/>
                </a:solidFill>
              </a:rPr>
              <a:t>visual</a:t>
            </a:r>
            <a:r>
              <a:rPr lang="fr-CA" dirty="0">
                <a:solidFill>
                  <a:schemeClr val="dk1"/>
                </a:solidFill>
              </a:rPr>
              <a:t> design.</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a:solidFill>
                  <a:schemeClr val="dk1"/>
                </a:solidFill>
              </a:rPr>
              <a:t>At the end of the </a:t>
            </a:r>
            <a:r>
              <a:rPr lang="fr-CA" dirty="0" err="1">
                <a:solidFill>
                  <a:schemeClr val="dk1"/>
                </a:solidFill>
              </a:rPr>
              <a:t>process</a:t>
            </a:r>
            <a:r>
              <a:rPr lang="fr-CA" dirty="0">
                <a:solidFill>
                  <a:schemeClr val="dk1"/>
                </a:solidFill>
              </a:rPr>
              <a:t> you </a:t>
            </a:r>
            <a:r>
              <a:rPr lang="fr-CA" dirty="0" err="1">
                <a:solidFill>
                  <a:schemeClr val="dk1"/>
                </a:solidFill>
              </a:rPr>
              <a:t>will</a:t>
            </a:r>
            <a:r>
              <a:rPr lang="fr-CA" dirty="0">
                <a:solidFill>
                  <a:schemeClr val="dk1"/>
                </a:solidFill>
              </a:rPr>
              <a:t> end up with an accessible and usable </a:t>
            </a:r>
            <a:r>
              <a:rPr lang="fr-CA" dirty="0" err="1">
                <a:solidFill>
                  <a:schemeClr val="dk1"/>
                </a:solidFill>
              </a:rPr>
              <a:t>website</a:t>
            </a:r>
            <a:r>
              <a:rPr lang="fr-CA" dirty="0">
                <a:solidFill>
                  <a:schemeClr val="dk1"/>
                </a:solidFill>
              </a:rPr>
              <a:t> by a large diverse set of </a:t>
            </a:r>
            <a:r>
              <a:rPr lang="fr-CA" dirty="0" err="1">
                <a:solidFill>
                  <a:schemeClr val="dk1"/>
                </a:solidFill>
              </a:rPr>
              <a:t>users</a:t>
            </a:r>
            <a:r>
              <a:rPr lang="fr-CA" dirty="0">
                <a:solidFill>
                  <a:schemeClr val="dk1"/>
                </a:solidFill>
              </a:rPr>
              <a:t>. It is important to design for people </a:t>
            </a:r>
            <a:r>
              <a:rPr lang="fr-CA" dirty="0" err="1">
                <a:solidFill>
                  <a:schemeClr val="dk1"/>
                </a:solidFill>
              </a:rPr>
              <a:t>who</a:t>
            </a:r>
            <a:r>
              <a:rPr lang="fr-CA" dirty="0">
                <a:solidFill>
                  <a:schemeClr val="dk1"/>
                </a:solidFill>
              </a:rPr>
              <a:t> are </a:t>
            </a:r>
            <a:r>
              <a:rPr lang="fr-CA" dirty="0" err="1">
                <a:solidFill>
                  <a:schemeClr val="dk1"/>
                </a:solidFill>
              </a:rPr>
              <a:t>young</a:t>
            </a:r>
            <a:r>
              <a:rPr lang="fr-CA" dirty="0">
                <a:solidFill>
                  <a:schemeClr val="dk1"/>
                </a:solidFill>
              </a:rPr>
              <a:t>, </a:t>
            </a:r>
            <a:r>
              <a:rPr lang="fr-CA" dirty="0" err="1">
                <a:solidFill>
                  <a:schemeClr val="dk1"/>
                </a:solidFill>
              </a:rPr>
              <a:t>old</a:t>
            </a:r>
            <a:r>
              <a:rPr lang="fr-CA" dirty="0">
                <a:solidFill>
                  <a:schemeClr val="dk1"/>
                </a:solidFill>
              </a:rPr>
              <a:t>, </a:t>
            </a:r>
            <a:r>
              <a:rPr lang="fr-CA" dirty="0" err="1">
                <a:solidFill>
                  <a:schemeClr val="dk1"/>
                </a:solidFill>
              </a:rPr>
              <a:t>frequent</a:t>
            </a:r>
            <a:r>
              <a:rPr lang="fr-CA" dirty="0">
                <a:solidFill>
                  <a:schemeClr val="dk1"/>
                </a:solidFill>
              </a:rPr>
              <a:t> </a:t>
            </a:r>
            <a:r>
              <a:rPr lang="fr-CA" dirty="0" err="1">
                <a:solidFill>
                  <a:schemeClr val="dk1"/>
                </a:solidFill>
              </a:rPr>
              <a:t>users</a:t>
            </a:r>
            <a:r>
              <a:rPr lang="fr-CA" dirty="0">
                <a:solidFill>
                  <a:schemeClr val="dk1"/>
                </a:solidFill>
              </a:rPr>
              <a:t>, </a:t>
            </a:r>
            <a:r>
              <a:rPr lang="fr-CA" dirty="0" err="1">
                <a:solidFill>
                  <a:schemeClr val="dk1"/>
                </a:solidFill>
              </a:rPr>
              <a:t>casual</a:t>
            </a:r>
            <a:r>
              <a:rPr lang="fr-CA" dirty="0">
                <a:solidFill>
                  <a:schemeClr val="dk1"/>
                </a:solidFill>
              </a:rPr>
              <a:t> </a:t>
            </a:r>
            <a:r>
              <a:rPr lang="fr-CA" dirty="0" err="1">
                <a:solidFill>
                  <a:schemeClr val="dk1"/>
                </a:solidFill>
              </a:rPr>
              <a:t>users</a:t>
            </a:r>
            <a:r>
              <a:rPr lang="fr-CA" dirty="0">
                <a:solidFill>
                  <a:schemeClr val="dk1"/>
                </a:solidFill>
              </a:rPr>
              <a:t>, and </a:t>
            </a:r>
            <a:r>
              <a:rPr lang="fr-CA" dirty="0" err="1">
                <a:solidFill>
                  <a:schemeClr val="dk1"/>
                </a:solidFill>
              </a:rPr>
              <a:t>those</a:t>
            </a:r>
            <a:r>
              <a:rPr lang="fr-CA" dirty="0">
                <a:solidFill>
                  <a:schemeClr val="dk1"/>
                </a:solidFill>
              </a:rPr>
              <a:t> </a:t>
            </a:r>
            <a:r>
              <a:rPr lang="fr-CA" dirty="0" err="1">
                <a:solidFill>
                  <a:schemeClr val="dk1"/>
                </a:solidFill>
              </a:rPr>
              <a:t>who</a:t>
            </a:r>
            <a:r>
              <a:rPr lang="fr-CA" dirty="0">
                <a:solidFill>
                  <a:schemeClr val="dk1"/>
                </a:solidFill>
              </a:rPr>
              <a:t> just </a:t>
            </a:r>
            <a:r>
              <a:rPr lang="fr-CA" dirty="0" err="1">
                <a:solidFill>
                  <a:schemeClr val="dk1"/>
                </a:solidFill>
              </a:rPr>
              <a:t>enjoy</a:t>
            </a:r>
            <a:r>
              <a:rPr lang="fr-CA" dirty="0">
                <a:solidFill>
                  <a:schemeClr val="dk1"/>
                </a:solidFill>
              </a:rPr>
              <a:t> a </a:t>
            </a:r>
            <a:r>
              <a:rPr lang="fr-CA" dirty="0" err="1">
                <a:solidFill>
                  <a:schemeClr val="dk1"/>
                </a:solidFill>
              </a:rPr>
              <a:t>quality</a:t>
            </a:r>
            <a:r>
              <a:rPr lang="fr-CA" dirty="0">
                <a:solidFill>
                  <a:schemeClr val="dk1"/>
                </a:solidFill>
              </a:rPr>
              <a:t> </a:t>
            </a:r>
            <a:r>
              <a:rPr lang="fr-CA" dirty="0" err="1">
                <a:solidFill>
                  <a:schemeClr val="dk1"/>
                </a:solidFill>
              </a:rPr>
              <a:t>experience</a:t>
            </a:r>
            <a:r>
              <a:rPr lang="fr-CA" dirty="0">
                <a:solidFill>
                  <a:schemeClr val="dk1"/>
                </a:solidFill>
              </a:rPr>
              <a:t>.</a:t>
            </a:r>
            <a:endParaRPr sz="1400"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9548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ffd36074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4ffd360743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fr-CA" dirty="0">
                <a:solidFill>
                  <a:schemeClr val="dk1"/>
                </a:solidFill>
              </a:rPr>
              <a:t>Time: 20 Minutes</a:t>
            </a:r>
            <a:endParaRPr dirty="0">
              <a:solidFill>
                <a:schemeClr val="dk1"/>
              </a:solidFill>
            </a:endParaRPr>
          </a:p>
          <a:p>
            <a:pPr marL="457200" marR="0" lvl="0" indent="-228600" algn="l" rtl="0">
              <a:lnSpc>
                <a:spcPct val="100000"/>
              </a:lnSpc>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2886034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ffd3607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4ffd360743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fr-CA" dirty="0">
                <a:solidFill>
                  <a:schemeClr val="dk1"/>
                </a:solidFill>
              </a:rPr>
              <a:t>Time: 40 Minutes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632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fr-CA" dirty="0"/>
              <a:t>Briefly write that down on a post-it note. Associate the situation and feelings that this experience created. </a:t>
            </a:r>
            <a:endParaRPr dirty="0"/>
          </a:p>
          <a:p>
            <a:pPr marL="457200" marR="0" lvl="0" indent="-228600" algn="l" rtl="0">
              <a:lnSpc>
                <a:spcPct val="100000"/>
              </a:lnSpc>
              <a:spcBef>
                <a:spcPts val="0"/>
              </a:spcBef>
              <a:spcAft>
                <a:spcPts val="0"/>
              </a:spcAft>
              <a:buClr>
                <a:srgbClr val="000000"/>
              </a:buClr>
              <a:buSzPts val="1100"/>
              <a:buFont typeface="Arial"/>
              <a:buNone/>
            </a:pPr>
            <a:r>
              <a:rPr lang="fr-CA" dirty="0"/>
              <a:t>Time: 20 minutes</a:t>
            </a:r>
            <a:endParaRPr dirty="0"/>
          </a:p>
        </p:txBody>
      </p:sp>
    </p:spTree>
    <p:extLst>
      <p:ext uri="{BB962C8B-B14F-4D97-AF65-F5344CB8AC3E}">
        <p14:creationId xmlns:p14="http://schemas.microsoft.com/office/powerpoint/2010/main" val="2563328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4ffd360743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4ffd360743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fr-CA" dirty="0"/>
              <a:t>Accessibility </a:t>
            </a:r>
            <a:endParaRPr dirty="0"/>
          </a:p>
        </p:txBody>
      </p:sp>
    </p:spTree>
    <p:extLst>
      <p:ext uri="{BB962C8B-B14F-4D97-AF65-F5344CB8AC3E}">
        <p14:creationId xmlns:p14="http://schemas.microsoft.com/office/powerpoint/2010/main" val="2315302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ffd360743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4ffd360743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7523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ffd360743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4ffd360743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13799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ffd360743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ffd360743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fr-CA" sz="1800" dirty="0" err="1">
                <a:solidFill>
                  <a:schemeClr val="dk2"/>
                </a:solidFill>
                <a:latin typeface="Lato"/>
                <a:ea typeface="Lato"/>
                <a:cs typeface="Lato"/>
                <a:sym typeface="Lato"/>
              </a:rPr>
              <a:t>Incorporates</a:t>
            </a:r>
            <a:r>
              <a:rPr lang="fr-CA" sz="1800" dirty="0">
                <a:solidFill>
                  <a:schemeClr val="dk2"/>
                </a:solidFill>
                <a:latin typeface="Lato"/>
                <a:ea typeface="Lato"/>
                <a:cs typeface="Lato"/>
                <a:sym typeface="Lato"/>
              </a:rPr>
              <a:t> User </a:t>
            </a:r>
            <a:r>
              <a:rPr lang="fr-CA" sz="1800" dirty="0" err="1">
                <a:solidFill>
                  <a:schemeClr val="dk2"/>
                </a:solidFill>
                <a:latin typeface="Lato"/>
                <a:ea typeface="Lato"/>
                <a:cs typeface="Lato"/>
                <a:sym typeface="Lato"/>
              </a:rPr>
              <a:t>Research</a:t>
            </a:r>
            <a:r>
              <a:rPr lang="fr-CA" sz="1800" dirty="0">
                <a:solidFill>
                  <a:schemeClr val="dk2"/>
                </a:solidFill>
                <a:latin typeface="Lato"/>
                <a:ea typeface="Lato"/>
                <a:cs typeface="Lato"/>
                <a:sym typeface="Lato"/>
              </a:rPr>
              <a:t> on </a:t>
            </a:r>
            <a:r>
              <a:rPr lang="fr-CA" sz="1800" dirty="0" err="1">
                <a:solidFill>
                  <a:schemeClr val="dk2"/>
                </a:solidFill>
                <a:latin typeface="Lato"/>
                <a:ea typeface="Lato"/>
                <a:cs typeface="Lato"/>
                <a:sym typeface="Lato"/>
              </a:rPr>
              <a:t>product</a:t>
            </a:r>
            <a:r>
              <a:rPr lang="fr-CA" sz="1800" dirty="0">
                <a:solidFill>
                  <a:schemeClr val="dk2"/>
                </a:solidFill>
                <a:latin typeface="Lato"/>
                <a:ea typeface="Lato"/>
                <a:cs typeface="Lato"/>
                <a:sym typeface="Lato"/>
              </a:rPr>
              <a:t> teams</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fr-CA" sz="1800" dirty="0" err="1">
                <a:solidFill>
                  <a:schemeClr val="dk2"/>
                </a:solidFill>
                <a:latin typeface="Lato"/>
                <a:ea typeface="Lato"/>
                <a:cs typeface="Lato"/>
                <a:sym typeface="Lato"/>
              </a:rPr>
              <a:t>Held</a:t>
            </a:r>
            <a:r>
              <a:rPr lang="fr-CA" sz="1800" dirty="0">
                <a:solidFill>
                  <a:schemeClr val="dk2"/>
                </a:solidFill>
                <a:latin typeface="Lato"/>
                <a:ea typeface="Lato"/>
                <a:cs typeface="Lato"/>
                <a:sym typeface="Lato"/>
              </a:rPr>
              <a:t> an </a:t>
            </a:r>
            <a:r>
              <a:rPr lang="fr-CA" sz="1800" dirty="0" err="1">
                <a:solidFill>
                  <a:schemeClr val="dk2"/>
                </a:solidFill>
                <a:latin typeface="Lato"/>
                <a:ea typeface="Lato"/>
                <a:cs typeface="Lato"/>
                <a:sym typeface="Lato"/>
              </a:rPr>
              <a:t>accessibility</a:t>
            </a:r>
            <a:r>
              <a:rPr lang="fr-CA" sz="1800" dirty="0">
                <a:solidFill>
                  <a:schemeClr val="dk2"/>
                </a:solidFill>
                <a:latin typeface="Lato"/>
                <a:ea typeface="Lato"/>
                <a:cs typeface="Lato"/>
                <a:sym typeface="Lato"/>
              </a:rPr>
              <a:t> workshop for the </a:t>
            </a:r>
            <a:r>
              <a:rPr lang="fr-CA" sz="1800" dirty="0" err="1">
                <a:solidFill>
                  <a:schemeClr val="dk2"/>
                </a:solidFill>
                <a:latin typeface="Lato"/>
                <a:ea typeface="Lato"/>
                <a:cs typeface="Lato"/>
                <a:sym typeface="Lato"/>
              </a:rPr>
              <a:t>entire</a:t>
            </a:r>
            <a:r>
              <a:rPr lang="fr-CA" sz="1800" dirty="0">
                <a:solidFill>
                  <a:schemeClr val="dk2"/>
                </a:solidFill>
                <a:latin typeface="Lato"/>
                <a:ea typeface="Lato"/>
                <a:cs typeface="Lato"/>
                <a:sym typeface="Lato"/>
              </a:rPr>
              <a:t> team</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fr-CA" sz="1800" dirty="0" err="1">
                <a:solidFill>
                  <a:schemeClr val="dk2"/>
                </a:solidFill>
                <a:latin typeface="Lato"/>
                <a:ea typeface="Lato"/>
                <a:cs typeface="Lato"/>
                <a:sym typeface="Lato"/>
              </a:rPr>
              <a:t>Demoed</a:t>
            </a:r>
            <a:r>
              <a:rPr lang="fr-CA" sz="1800" dirty="0">
                <a:solidFill>
                  <a:schemeClr val="dk2"/>
                </a:solidFill>
                <a:latin typeface="Lato"/>
                <a:ea typeface="Lato"/>
                <a:cs typeface="Lato"/>
                <a:sym typeface="Lato"/>
              </a:rPr>
              <a:t> keyboard and </a:t>
            </a:r>
            <a:r>
              <a:rPr lang="fr-CA" sz="1800" dirty="0" err="1">
                <a:solidFill>
                  <a:schemeClr val="dk2"/>
                </a:solidFill>
                <a:latin typeface="Lato"/>
                <a:ea typeface="Lato"/>
                <a:cs typeface="Lato"/>
                <a:sym typeface="Lato"/>
              </a:rPr>
              <a:t>screen</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reader</a:t>
            </a:r>
            <a:r>
              <a:rPr lang="fr-CA" sz="1800" dirty="0">
                <a:solidFill>
                  <a:schemeClr val="dk2"/>
                </a:solidFill>
                <a:latin typeface="Lato"/>
                <a:ea typeface="Lato"/>
                <a:cs typeface="Lato"/>
                <a:sym typeface="Lato"/>
              </a:rPr>
              <a:t> navigation to a </a:t>
            </a:r>
            <a:r>
              <a:rPr lang="fr-CA" sz="1800" dirty="0" err="1">
                <a:solidFill>
                  <a:schemeClr val="dk2"/>
                </a:solidFill>
                <a:latin typeface="Lato"/>
                <a:ea typeface="Lato"/>
                <a:cs typeface="Lato"/>
                <a:sym typeface="Lato"/>
              </a:rPr>
              <a:t>product</a:t>
            </a:r>
            <a:r>
              <a:rPr lang="fr-CA" sz="1800" dirty="0">
                <a:solidFill>
                  <a:schemeClr val="dk2"/>
                </a:solidFill>
                <a:latin typeface="Lato"/>
                <a:ea typeface="Lato"/>
                <a:cs typeface="Lato"/>
                <a:sym typeface="Lato"/>
              </a:rPr>
              <a:t> team</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fr-CA" sz="1800" dirty="0" err="1">
                <a:solidFill>
                  <a:schemeClr val="dk2"/>
                </a:solidFill>
                <a:latin typeface="Lato"/>
                <a:ea typeface="Lato"/>
                <a:cs typeface="Lato"/>
                <a:sym typeface="Lato"/>
              </a:rPr>
              <a:t>Hosted</a:t>
            </a:r>
            <a:r>
              <a:rPr lang="fr-CA" sz="1800" dirty="0">
                <a:solidFill>
                  <a:schemeClr val="dk2"/>
                </a:solidFill>
                <a:latin typeface="Lato"/>
                <a:ea typeface="Lato"/>
                <a:cs typeface="Lato"/>
                <a:sym typeface="Lato"/>
              </a:rPr>
              <a:t> a Service Design </a:t>
            </a:r>
            <a:r>
              <a:rPr lang="fr-CA" sz="1800" dirty="0" err="1">
                <a:solidFill>
                  <a:schemeClr val="dk2"/>
                </a:solidFill>
                <a:latin typeface="Lato"/>
                <a:ea typeface="Lato"/>
                <a:cs typeface="Lato"/>
                <a:sym typeface="Lato"/>
              </a:rPr>
              <a:t>Barriers</a:t>
            </a:r>
            <a:r>
              <a:rPr lang="fr-CA" sz="1800" dirty="0">
                <a:solidFill>
                  <a:schemeClr val="dk2"/>
                </a:solidFill>
                <a:latin typeface="Lato"/>
                <a:ea typeface="Lato"/>
                <a:cs typeface="Lato"/>
                <a:sym typeface="Lato"/>
              </a:rPr>
              <a:t> panel with </a:t>
            </a:r>
            <a:r>
              <a:rPr lang="fr-CA" sz="1800" dirty="0" err="1">
                <a:solidFill>
                  <a:schemeClr val="dk2"/>
                </a:solidFill>
                <a:latin typeface="Lato"/>
                <a:ea typeface="Lato"/>
                <a:cs typeface="Lato"/>
                <a:sym typeface="Lato"/>
              </a:rPr>
              <a:t>persons</a:t>
            </a:r>
            <a:r>
              <a:rPr lang="fr-CA" sz="1800" dirty="0">
                <a:solidFill>
                  <a:schemeClr val="dk2"/>
                </a:solidFill>
                <a:latin typeface="Lato"/>
                <a:ea typeface="Lato"/>
                <a:cs typeface="Lato"/>
                <a:sym typeface="Lato"/>
              </a:rPr>
              <a:t> with </a:t>
            </a:r>
            <a:r>
              <a:rPr lang="fr-CA" sz="1800" dirty="0" err="1">
                <a:solidFill>
                  <a:schemeClr val="dk2"/>
                </a:solidFill>
                <a:latin typeface="Lato"/>
                <a:ea typeface="Lato"/>
                <a:cs typeface="Lato"/>
                <a:sym typeface="Lato"/>
              </a:rPr>
              <a:t>disabilities</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from</a:t>
            </a:r>
            <a:r>
              <a:rPr lang="fr-CA" sz="1800" dirty="0">
                <a:solidFill>
                  <a:schemeClr val="dk2"/>
                </a:solidFill>
                <a:latin typeface="Lato"/>
                <a:ea typeface="Lato"/>
                <a:cs typeface="Lato"/>
                <a:sym typeface="Lato"/>
              </a:rPr>
              <a:t> vision, </a:t>
            </a:r>
            <a:r>
              <a:rPr lang="fr-CA" sz="1800" dirty="0" err="1">
                <a:solidFill>
                  <a:schemeClr val="dk2"/>
                </a:solidFill>
                <a:latin typeface="Lato"/>
                <a:ea typeface="Lato"/>
                <a:cs typeface="Lato"/>
                <a:sym typeface="Lato"/>
              </a:rPr>
              <a:t>hearing</a:t>
            </a:r>
            <a:r>
              <a:rPr lang="fr-CA" sz="1800" dirty="0">
                <a:solidFill>
                  <a:schemeClr val="dk2"/>
                </a:solidFill>
                <a:latin typeface="Lato"/>
                <a:ea typeface="Lato"/>
                <a:cs typeface="Lato"/>
                <a:sym typeface="Lato"/>
              </a:rPr>
              <a:t>, cognitive and </a:t>
            </a:r>
            <a:r>
              <a:rPr lang="fr-CA" sz="1800" dirty="0" err="1">
                <a:solidFill>
                  <a:schemeClr val="dk2"/>
                </a:solidFill>
                <a:latin typeface="Lato"/>
                <a:ea typeface="Lato"/>
                <a:cs typeface="Lato"/>
                <a:sym typeface="Lato"/>
              </a:rPr>
              <a:t>mobility</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related</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disabilities</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fr-CA" sz="1800" dirty="0" err="1">
                <a:solidFill>
                  <a:schemeClr val="dk2"/>
                </a:solidFill>
                <a:latin typeface="Lato"/>
                <a:ea typeface="Lato"/>
                <a:cs typeface="Lato"/>
                <a:sym typeface="Lato"/>
              </a:rPr>
              <a:t>Conducted</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usability</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testing</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from</a:t>
            </a:r>
            <a:r>
              <a:rPr lang="fr-CA" sz="1800" dirty="0">
                <a:solidFill>
                  <a:schemeClr val="dk2"/>
                </a:solidFill>
                <a:latin typeface="Lato"/>
                <a:ea typeface="Lato"/>
                <a:cs typeface="Lato"/>
                <a:sym typeface="Lato"/>
              </a:rPr>
              <a:t> diverse groups </a:t>
            </a:r>
            <a:r>
              <a:rPr lang="fr-CA" sz="1800" dirty="0" err="1">
                <a:solidFill>
                  <a:schemeClr val="dk2"/>
                </a:solidFill>
                <a:latin typeface="Lato"/>
                <a:ea typeface="Lato"/>
                <a:cs typeface="Lato"/>
                <a:sym typeface="Lato"/>
              </a:rPr>
              <a:t>include</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testing</a:t>
            </a:r>
            <a:r>
              <a:rPr lang="fr-CA" sz="1800" dirty="0">
                <a:solidFill>
                  <a:schemeClr val="dk2"/>
                </a:solidFill>
                <a:latin typeface="Lato"/>
                <a:ea typeface="Lato"/>
                <a:cs typeface="Lato"/>
                <a:sym typeface="Lato"/>
              </a:rPr>
              <a:t> with </a:t>
            </a:r>
            <a:r>
              <a:rPr lang="fr-CA" sz="1800" dirty="0" err="1">
                <a:solidFill>
                  <a:schemeClr val="dk2"/>
                </a:solidFill>
                <a:latin typeface="Lato"/>
                <a:ea typeface="Lato"/>
                <a:cs typeface="Lato"/>
                <a:sym typeface="Lato"/>
              </a:rPr>
              <a:t>person</a:t>
            </a:r>
            <a:r>
              <a:rPr lang="fr-CA" sz="1800" dirty="0">
                <a:solidFill>
                  <a:schemeClr val="dk2"/>
                </a:solidFill>
                <a:latin typeface="Lato"/>
                <a:ea typeface="Lato"/>
                <a:cs typeface="Lato"/>
                <a:sym typeface="Lato"/>
              </a:rPr>
              <a:t> with </a:t>
            </a:r>
            <a:r>
              <a:rPr lang="fr-CA" sz="1800" dirty="0" err="1">
                <a:solidFill>
                  <a:schemeClr val="dk2"/>
                </a:solidFill>
                <a:latin typeface="Lato"/>
                <a:ea typeface="Lato"/>
                <a:cs typeface="Lato"/>
                <a:sym typeface="Lato"/>
              </a:rPr>
              <a:t>disabilities</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fr-CA" sz="1800" dirty="0" err="1">
                <a:solidFill>
                  <a:schemeClr val="dk2"/>
                </a:solidFill>
                <a:latin typeface="Lato"/>
                <a:ea typeface="Lato"/>
                <a:cs typeface="Lato"/>
                <a:sym typeface="Lato"/>
              </a:rPr>
              <a:t>Written</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blog’s</a:t>
            </a:r>
            <a:r>
              <a:rPr lang="fr-CA" sz="1800" dirty="0">
                <a:solidFill>
                  <a:schemeClr val="dk2"/>
                </a:solidFill>
                <a:latin typeface="Lato"/>
                <a:ea typeface="Lato"/>
                <a:cs typeface="Lato"/>
                <a:sym typeface="Lato"/>
              </a:rPr>
              <a:t> about </a:t>
            </a:r>
            <a:r>
              <a:rPr lang="fr-CA" sz="1800" dirty="0" err="1">
                <a:solidFill>
                  <a:schemeClr val="dk2"/>
                </a:solidFill>
                <a:latin typeface="Lato"/>
                <a:ea typeface="Lato"/>
                <a:cs typeface="Lato"/>
                <a:sym typeface="Lato"/>
              </a:rPr>
              <a:t>accessibility</a:t>
            </a:r>
            <a:endParaRPr sz="1800" dirty="0">
              <a:solidFill>
                <a:schemeClr val="dk2"/>
              </a:solidFill>
              <a:latin typeface="Lato"/>
              <a:ea typeface="Lato"/>
              <a:cs typeface="Lato"/>
              <a:sym typeface="Lato"/>
            </a:endParaRPr>
          </a:p>
          <a:p>
            <a:pPr marL="0" lvl="0" indent="0" algn="l" rtl="0">
              <a:lnSpc>
                <a:spcPct val="115000"/>
              </a:lnSpc>
              <a:spcBef>
                <a:spcPts val="1600"/>
              </a:spcBef>
              <a:spcAft>
                <a:spcPts val="1600"/>
              </a:spcAft>
              <a:buClr>
                <a:schemeClr val="dk1"/>
              </a:buClr>
              <a:buSzPts val="1100"/>
              <a:buFont typeface="Arial"/>
              <a:buNone/>
            </a:pPr>
            <a:r>
              <a:rPr lang="fr-CA" sz="1800" dirty="0">
                <a:solidFill>
                  <a:schemeClr val="dk2"/>
                </a:solidFill>
                <a:latin typeface="Lato"/>
                <a:ea typeface="Lato"/>
                <a:cs typeface="Lato"/>
                <a:sym typeface="Lato"/>
              </a:rPr>
              <a:t>Much more to come in 2019 - Inclusive Design workshops, </a:t>
            </a:r>
            <a:r>
              <a:rPr lang="fr-CA" sz="1800" dirty="0" err="1">
                <a:solidFill>
                  <a:schemeClr val="dk2"/>
                </a:solidFill>
                <a:latin typeface="Lato"/>
                <a:ea typeface="Lato"/>
                <a:cs typeface="Lato"/>
                <a:sym typeface="Lato"/>
              </a:rPr>
              <a:t>partnering</a:t>
            </a:r>
            <a:r>
              <a:rPr lang="fr-CA" sz="1800" dirty="0">
                <a:solidFill>
                  <a:schemeClr val="dk2"/>
                </a:solidFill>
                <a:latin typeface="Lato"/>
                <a:ea typeface="Lato"/>
                <a:cs typeface="Lato"/>
                <a:sym typeface="Lato"/>
              </a:rPr>
              <a:t> with the Canadian </a:t>
            </a:r>
            <a:r>
              <a:rPr lang="fr-CA" sz="1800" dirty="0" err="1">
                <a:solidFill>
                  <a:schemeClr val="dk2"/>
                </a:solidFill>
                <a:latin typeface="Lato"/>
                <a:ea typeface="Lato"/>
                <a:cs typeface="Lato"/>
                <a:sym typeface="Lato"/>
              </a:rPr>
              <a:t>School</a:t>
            </a:r>
            <a:r>
              <a:rPr lang="fr-CA" sz="1800" dirty="0">
                <a:solidFill>
                  <a:schemeClr val="dk2"/>
                </a:solidFill>
                <a:latin typeface="Lato"/>
                <a:ea typeface="Lato"/>
                <a:cs typeface="Lato"/>
                <a:sym typeface="Lato"/>
              </a:rPr>
              <a:t> of Public Service, </a:t>
            </a:r>
            <a:r>
              <a:rPr lang="fr-CA" sz="1800" dirty="0" err="1">
                <a:solidFill>
                  <a:schemeClr val="dk2"/>
                </a:solidFill>
                <a:latin typeface="Lato"/>
                <a:ea typeface="Lato"/>
                <a:cs typeface="Lato"/>
                <a:sym typeface="Lato"/>
              </a:rPr>
              <a:t>Accessibility</a:t>
            </a:r>
            <a:r>
              <a:rPr lang="fr-CA" sz="1800" dirty="0">
                <a:solidFill>
                  <a:schemeClr val="dk2"/>
                </a:solidFill>
                <a:latin typeface="Lato"/>
                <a:ea typeface="Lato"/>
                <a:cs typeface="Lato"/>
                <a:sym typeface="Lato"/>
              </a:rPr>
              <a:t> </a:t>
            </a:r>
            <a:r>
              <a:rPr lang="fr-CA" sz="1800" dirty="0" err="1">
                <a:solidFill>
                  <a:schemeClr val="dk2"/>
                </a:solidFill>
                <a:latin typeface="Lato"/>
                <a:ea typeface="Lato"/>
                <a:cs typeface="Lato"/>
                <a:sym typeface="Lato"/>
              </a:rPr>
              <a:t>clinics</a:t>
            </a:r>
            <a:r>
              <a:rPr lang="fr-CA" sz="1800" dirty="0">
                <a:solidFill>
                  <a:schemeClr val="dk2"/>
                </a:solidFill>
                <a:latin typeface="Lato"/>
                <a:ea typeface="Lato"/>
                <a:cs typeface="Lato"/>
                <a:sym typeface="Lato"/>
              </a:rPr>
              <a:t> for developers</a:t>
            </a:r>
            <a:endParaRPr dirty="0"/>
          </a:p>
        </p:txBody>
      </p:sp>
    </p:spTree>
    <p:extLst>
      <p:ext uri="{BB962C8B-B14F-4D97-AF65-F5344CB8AC3E}">
        <p14:creationId xmlns:p14="http://schemas.microsoft.com/office/powerpoint/2010/main" val="27823993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ffd360743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ffd360743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8210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38296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4ffd360743_0_2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4ffd360743_0_2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err="1"/>
              <a:t>Yes</a:t>
            </a:r>
            <a:r>
              <a:rPr lang="fr-CA" dirty="0"/>
              <a:t>. </a:t>
            </a:r>
            <a:br>
              <a:rPr lang="fr-CA" dirty="0"/>
            </a:br>
            <a:r>
              <a:rPr lang="fr-CA" dirty="0"/>
              <a:t/>
            </a:r>
            <a:br>
              <a:rPr lang="fr-CA" dirty="0"/>
            </a:br>
            <a:r>
              <a:rPr lang="fr-CA" sz="1050" dirty="0">
                <a:solidFill>
                  <a:schemeClr val="dk1"/>
                </a:solidFill>
                <a:latin typeface="Roboto"/>
                <a:ea typeface="Roboto"/>
                <a:cs typeface="Roboto"/>
                <a:sym typeface="Roboto"/>
              </a:rPr>
              <a:t>A </a:t>
            </a:r>
            <a:r>
              <a:rPr lang="fr-CA" sz="1050" dirty="0" err="1">
                <a:solidFill>
                  <a:schemeClr val="dk1"/>
                </a:solidFill>
                <a:latin typeface="Roboto"/>
                <a:ea typeface="Roboto"/>
                <a:cs typeface="Roboto"/>
                <a:sym typeface="Roboto"/>
              </a:rPr>
              <a:t>backgrounder</a:t>
            </a:r>
            <a:r>
              <a:rPr lang="fr-CA" sz="1050" dirty="0">
                <a:solidFill>
                  <a:schemeClr val="dk1"/>
                </a:solidFill>
                <a:latin typeface="Roboto"/>
                <a:ea typeface="Roboto"/>
                <a:cs typeface="Roboto"/>
                <a:sym typeface="Roboto"/>
              </a:rPr>
              <a:t> on </a:t>
            </a:r>
            <a:r>
              <a:rPr lang="fr-CA" sz="1050" dirty="0" err="1">
                <a:solidFill>
                  <a:schemeClr val="dk1"/>
                </a:solidFill>
                <a:latin typeface="Roboto"/>
                <a:ea typeface="Roboto"/>
                <a:cs typeface="Roboto"/>
                <a:sym typeface="Roboto"/>
              </a:rPr>
              <a:t>accessibility</a:t>
            </a:r>
            <a:r>
              <a:rPr lang="fr-CA" sz="1050" dirty="0">
                <a:solidFill>
                  <a:schemeClr val="dk1"/>
                </a:solidFill>
                <a:latin typeface="Roboto"/>
                <a:ea typeface="Roboto"/>
                <a:cs typeface="Roboto"/>
                <a:sym typeface="Roboto"/>
              </a:rPr>
              <a:t> in the </a:t>
            </a:r>
            <a:r>
              <a:rPr lang="fr-CA" sz="1050" dirty="0" err="1">
                <a:solidFill>
                  <a:schemeClr val="dk1"/>
                </a:solidFill>
                <a:latin typeface="Roboto"/>
                <a:ea typeface="Roboto"/>
                <a:cs typeface="Roboto"/>
                <a:sym typeface="Roboto"/>
              </a:rPr>
              <a:t>Government</a:t>
            </a:r>
            <a:r>
              <a:rPr lang="fr-CA" sz="1050" dirty="0">
                <a:solidFill>
                  <a:schemeClr val="dk1"/>
                </a:solidFill>
                <a:latin typeface="Roboto"/>
                <a:ea typeface="Roboto"/>
                <a:cs typeface="Roboto"/>
                <a:sym typeface="Roboto"/>
              </a:rPr>
              <a:t> of Canada, the court </a:t>
            </a:r>
            <a:r>
              <a:rPr lang="fr-CA" sz="1050" dirty="0" err="1">
                <a:solidFill>
                  <a:schemeClr val="dk1"/>
                </a:solidFill>
                <a:latin typeface="Roboto"/>
                <a:ea typeface="Roboto"/>
                <a:cs typeface="Roboto"/>
                <a:sym typeface="Roboto"/>
              </a:rPr>
              <a:t>decision</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regarding</a:t>
            </a:r>
            <a:r>
              <a:rPr lang="fr-CA" sz="1050" dirty="0">
                <a:solidFill>
                  <a:schemeClr val="dk1"/>
                </a:solidFill>
                <a:latin typeface="Roboto"/>
                <a:ea typeface="Roboto"/>
                <a:cs typeface="Roboto"/>
                <a:sym typeface="Roboto"/>
              </a:rPr>
              <a:t> the </a:t>
            </a:r>
            <a:r>
              <a:rPr lang="fr-CA" sz="1050" dirty="0" err="1">
                <a:solidFill>
                  <a:schemeClr val="dk1"/>
                </a:solidFill>
                <a:latin typeface="Roboto"/>
                <a:ea typeface="Roboto"/>
                <a:cs typeface="Roboto"/>
                <a:sym typeface="Roboto"/>
              </a:rPr>
              <a:t>appeal</a:t>
            </a:r>
            <a:r>
              <a:rPr lang="fr-CA" sz="1050" dirty="0">
                <a:solidFill>
                  <a:schemeClr val="dk1"/>
                </a:solidFill>
                <a:latin typeface="Roboto"/>
                <a:ea typeface="Roboto"/>
                <a:cs typeface="Roboto"/>
                <a:sym typeface="Roboto"/>
              </a:rPr>
              <a:t> in the Donna </a:t>
            </a:r>
            <a:r>
              <a:rPr lang="fr-CA" sz="1050" dirty="0" err="1">
                <a:solidFill>
                  <a:schemeClr val="dk1"/>
                </a:solidFill>
                <a:latin typeface="Roboto"/>
                <a:ea typeface="Roboto"/>
                <a:cs typeface="Roboto"/>
                <a:sym typeface="Roboto"/>
              </a:rPr>
              <a:t>Jodhan</a:t>
            </a:r>
            <a:r>
              <a:rPr lang="fr-CA" sz="1050" dirty="0">
                <a:solidFill>
                  <a:schemeClr val="dk1"/>
                </a:solidFill>
                <a:latin typeface="Roboto"/>
                <a:ea typeface="Roboto"/>
                <a:cs typeface="Roboto"/>
                <a:sym typeface="Roboto"/>
              </a:rPr>
              <a:t> case circa 2012. It </a:t>
            </a:r>
            <a:r>
              <a:rPr lang="fr-CA" sz="1050" dirty="0" err="1">
                <a:solidFill>
                  <a:schemeClr val="dk1"/>
                </a:solidFill>
                <a:latin typeface="Roboto"/>
                <a:ea typeface="Roboto"/>
                <a:cs typeface="Roboto"/>
                <a:sym typeface="Roboto"/>
              </a:rPr>
              <a:t>covers</a:t>
            </a:r>
            <a:r>
              <a:rPr lang="fr-CA" sz="1050" dirty="0">
                <a:solidFill>
                  <a:schemeClr val="dk1"/>
                </a:solidFill>
                <a:latin typeface="Roboto"/>
                <a:ea typeface="Roboto"/>
                <a:cs typeface="Roboto"/>
                <a:sym typeface="Roboto"/>
              </a:rPr>
              <a:t> the background, </a:t>
            </a:r>
            <a:r>
              <a:rPr lang="fr-CA" sz="1050" dirty="0" err="1">
                <a:solidFill>
                  <a:schemeClr val="dk1"/>
                </a:solidFill>
                <a:latin typeface="Roboto"/>
                <a:ea typeface="Roboto"/>
                <a:cs typeface="Roboto"/>
                <a:sym typeface="Roboto"/>
              </a:rPr>
              <a:t>facts</a:t>
            </a:r>
            <a:r>
              <a:rPr lang="fr-CA" sz="1050" dirty="0">
                <a:solidFill>
                  <a:schemeClr val="dk1"/>
                </a:solidFill>
                <a:latin typeface="Roboto"/>
                <a:ea typeface="Roboto"/>
                <a:cs typeface="Roboto"/>
                <a:sym typeface="Roboto"/>
              </a:rPr>
              <a:t> &amp; </a:t>
            </a:r>
            <a:r>
              <a:rPr lang="fr-CA" sz="1050" dirty="0" err="1">
                <a:solidFill>
                  <a:schemeClr val="dk1"/>
                </a:solidFill>
                <a:latin typeface="Roboto"/>
                <a:ea typeface="Roboto"/>
                <a:cs typeface="Roboto"/>
                <a:sym typeface="Roboto"/>
              </a:rPr>
              <a:t>requirements</a:t>
            </a:r>
            <a:r>
              <a:rPr lang="fr-CA" sz="1050" dirty="0">
                <a:solidFill>
                  <a:schemeClr val="dk1"/>
                </a:solidFill>
                <a:latin typeface="Roboto"/>
                <a:ea typeface="Roboto"/>
                <a:cs typeface="Roboto"/>
                <a:sym typeface="Roboto"/>
              </a:rPr>
              <a:t>. If you are new to </a:t>
            </a:r>
            <a:r>
              <a:rPr lang="fr-CA" sz="1050" dirty="0" err="1">
                <a:solidFill>
                  <a:schemeClr val="dk1"/>
                </a:solidFill>
                <a:latin typeface="Roboto"/>
                <a:ea typeface="Roboto"/>
                <a:cs typeface="Roboto"/>
                <a:sym typeface="Roboto"/>
              </a:rPr>
              <a:t>accessibility</a:t>
            </a:r>
            <a:r>
              <a:rPr lang="fr-CA" sz="1050" dirty="0">
                <a:solidFill>
                  <a:schemeClr val="dk1"/>
                </a:solidFill>
                <a:latin typeface="Roboto"/>
                <a:ea typeface="Roboto"/>
                <a:cs typeface="Roboto"/>
                <a:sym typeface="Roboto"/>
              </a:rPr>
              <a:t> in the </a:t>
            </a:r>
            <a:r>
              <a:rPr lang="fr-CA" sz="1050" dirty="0" err="1">
                <a:solidFill>
                  <a:schemeClr val="dk1"/>
                </a:solidFill>
                <a:latin typeface="Roboto"/>
                <a:ea typeface="Roboto"/>
                <a:cs typeface="Roboto"/>
                <a:sym typeface="Roboto"/>
              </a:rPr>
              <a:t>Government</a:t>
            </a:r>
            <a:r>
              <a:rPr lang="fr-CA" sz="1050" dirty="0">
                <a:solidFill>
                  <a:schemeClr val="dk1"/>
                </a:solidFill>
                <a:latin typeface="Roboto"/>
                <a:ea typeface="Roboto"/>
                <a:cs typeface="Roboto"/>
                <a:sym typeface="Roboto"/>
              </a:rPr>
              <a:t> of Canada or are </a:t>
            </a:r>
            <a:r>
              <a:rPr lang="fr-CA" sz="1050" dirty="0" err="1">
                <a:solidFill>
                  <a:schemeClr val="dk1"/>
                </a:solidFill>
                <a:latin typeface="Roboto"/>
                <a:ea typeface="Roboto"/>
                <a:cs typeface="Roboto"/>
                <a:sym typeface="Roboto"/>
              </a:rPr>
              <a:t>indirectly</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involved</a:t>
            </a:r>
            <a:r>
              <a:rPr lang="fr-CA" sz="1050" dirty="0">
                <a:solidFill>
                  <a:schemeClr val="dk1"/>
                </a:solidFill>
                <a:latin typeface="Roboto"/>
                <a:ea typeface="Roboto"/>
                <a:cs typeface="Roboto"/>
                <a:sym typeface="Roboto"/>
              </a:rPr>
              <a:t> in </a:t>
            </a:r>
            <a:r>
              <a:rPr lang="fr-CA" sz="1050" dirty="0" err="1">
                <a:solidFill>
                  <a:schemeClr val="dk1"/>
                </a:solidFill>
                <a:latin typeface="Roboto"/>
                <a:ea typeface="Roboto"/>
                <a:cs typeface="Roboto"/>
                <a:sym typeface="Roboto"/>
              </a:rPr>
              <a:t>accessibility</a:t>
            </a:r>
            <a:r>
              <a:rPr lang="fr-CA" sz="1050" dirty="0">
                <a:solidFill>
                  <a:schemeClr val="dk1"/>
                </a:solidFill>
                <a:latin typeface="Roboto"/>
                <a:ea typeface="Roboto"/>
                <a:cs typeface="Roboto"/>
                <a:sym typeface="Roboto"/>
              </a:rPr>
              <a:t> this is a good place to </a:t>
            </a:r>
            <a:r>
              <a:rPr lang="fr-CA" sz="1050" dirty="0" err="1">
                <a:solidFill>
                  <a:schemeClr val="dk1"/>
                </a:solidFill>
                <a:latin typeface="Roboto"/>
                <a:ea typeface="Roboto"/>
                <a:cs typeface="Roboto"/>
                <a:sym typeface="Roboto"/>
              </a:rPr>
              <a:t>start</a:t>
            </a:r>
            <a:r>
              <a:rPr lang="fr-CA" sz="1050" dirty="0">
                <a:solidFill>
                  <a:schemeClr val="dk1"/>
                </a:solidFill>
                <a:latin typeface="Roboto"/>
                <a:ea typeface="Roboto"/>
                <a:cs typeface="Roboto"/>
                <a:sym typeface="Roboto"/>
              </a:rPr>
              <a:t>. </a:t>
            </a:r>
            <a:r>
              <a:rPr lang="fr-CA" sz="1050" dirty="0">
                <a:solidFill>
                  <a:schemeClr val="dk1"/>
                </a:solidFill>
                <a:uFill>
                  <a:noFill/>
                </a:uFill>
                <a:latin typeface="Roboto"/>
                <a:ea typeface="Roboto"/>
                <a:cs typeface="Roboto"/>
                <a:sym typeface="Roboto"/>
                <a:hlinkClick r:id="rId3"/>
              </a:rPr>
              <a:t> </a:t>
            </a:r>
            <a:r>
              <a:rPr lang="fr-CA" sz="1050" dirty="0">
                <a:solidFill>
                  <a:schemeClr val="hlink"/>
                </a:solidFill>
                <a:uFill>
                  <a:noFill/>
                </a:uFill>
                <a:latin typeface="Roboto"/>
                <a:ea typeface="Roboto"/>
                <a:cs typeface="Roboto"/>
                <a:sym typeface="Roboto"/>
                <a:hlinkClick r:id="rId3"/>
              </a:rPr>
              <a:t>https://bit.ly/2S94ALq</a:t>
            </a:r>
            <a:r>
              <a:rPr lang="fr-CA" sz="1050" dirty="0">
                <a:solidFill>
                  <a:schemeClr val="dk1"/>
                </a:solidFill>
                <a:latin typeface="Roboto"/>
                <a:ea typeface="Roboto"/>
                <a:cs typeface="Roboto"/>
                <a:sym typeface="Roboto"/>
              </a:rPr>
              <a:t/>
            </a:r>
            <a:br>
              <a:rPr lang="fr-CA" sz="1050" dirty="0">
                <a:solidFill>
                  <a:schemeClr val="dk1"/>
                </a:solidFill>
                <a:latin typeface="Roboto"/>
                <a:ea typeface="Roboto"/>
                <a:cs typeface="Roboto"/>
                <a:sym typeface="Roboto"/>
              </a:rPr>
            </a:br>
            <a:r>
              <a:rPr lang="fr-CA" sz="1050" dirty="0">
                <a:solidFill>
                  <a:schemeClr val="dk1"/>
                </a:solidFill>
                <a:latin typeface="Roboto"/>
                <a:ea typeface="Roboto"/>
                <a:cs typeface="Roboto"/>
                <a:sym typeface="Roboto"/>
              </a:rPr>
              <a:t/>
            </a:r>
            <a:br>
              <a:rPr lang="fr-CA" sz="1050" dirty="0">
                <a:solidFill>
                  <a:schemeClr val="dk1"/>
                </a:solidFill>
                <a:latin typeface="Roboto"/>
                <a:ea typeface="Roboto"/>
                <a:cs typeface="Roboto"/>
                <a:sym typeface="Roboto"/>
              </a:rPr>
            </a:br>
            <a:r>
              <a:rPr lang="fr-CA" sz="1050" dirty="0">
                <a:solidFill>
                  <a:schemeClr val="dk1"/>
                </a:solidFill>
                <a:latin typeface="Roboto"/>
                <a:ea typeface="Roboto"/>
                <a:cs typeface="Roboto"/>
                <a:sym typeface="Roboto"/>
              </a:rPr>
              <a:t>"The </a:t>
            </a:r>
            <a:r>
              <a:rPr lang="fr-CA" sz="1050" dirty="0" err="1">
                <a:solidFill>
                  <a:schemeClr val="dk1"/>
                </a:solidFill>
                <a:latin typeface="Roboto"/>
                <a:ea typeface="Roboto"/>
                <a:cs typeface="Roboto"/>
                <a:sym typeface="Roboto"/>
              </a:rPr>
              <a:t>act</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will</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benefit</a:t>
            </a:r>
            <a:r>
              <a:rPr lang="fr-CA" sz="1050" dirty="0">
                <a:solidFill>
                  <a:schemeClr val="dk1"/>
                </a:solidFill>
                <a:latin typeface="Roboto"/>
                <a:ea typeface="Roboto"/>
                <a:cs typeface="Roboto"/>
                <a:sym typeface="Roboto"/>
              </a:rPr>
              <a:t> all </a:t>
            </a:r>
            <a:r>
              <a:rPr lang="fr-CA" sz="1050" dirty="0" err="1">
                <a:solidFill>
                  <a:schemeClr val="dk1"/>
                </a:solidFill>
                <a:latin typeface="Roboto"/>
                <a:ea typeface="Roboto"/>
                <a:cs typeface="Roboto"/>
                <a:sym typeface="Roboto"/>
              </a:rPr>
              <a:t>Canadians</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especially</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Canadians</a:t>
            </a:r>
            <a:r>
              <a:rPr lang="fr-CA" sz="1050" dirty="0">
                <a:solidFill>
                  <a:schemeClr val="dk1"/>
                </a:solidFill>
                <a:latin typeface="Roboto"/>
                <a:ea typeface="Roboto"/>
                <a:cs typeface="Roboto"/>
                <a:sym typeface="Roboto"/>
              </a:rPr>
              <a:t> with </a:t>
            </a:r>
            <a:r>
              <a:rPr lang="fr-CA" sz="1050" dirty="0" err="1">
                <a:solidFill>
                  <a:schemeClr val="dk1"/>
                </a:solidFill>
                <a:latin typeface="Roboto"/>
                <a:ea typeface="Roboto"/>
                <a:cs typeface="Roboto"/>
                <a:sym typeface="Roboto"/>
              </a:rPr>
              <a:t>disabilities</a:t>
            </a:r>
            <a:r>
              <a:rPr lang="fr-CA" sz="1050" dirty="0">
                <a:solidFill>
                  <a:schemeClr val="dk1"/>
                </a:solidFill>
                <a:latin typeface="Roboto"/>
                <a:ea typeface="Roboto"/>
                <a:cs typeface="Roboto"/>
                <a:sym typeface="Roboto"/>
              </a:rPr>
              <a:t>, by </a:t>
            </a:r>
            <a:r>
              <a:rPr lang="fr-CA" sz="1050" dirty="0" err="1">
                <a:solidFill>
                  <a:schemeClr val="dk1"/>
                </a:solidFill>
                <a:latin typeface="Roboto"/>
                <a:ea typeface="Roboto"/>
                <a:cs typeface="Roboto"/>
                <a:sym typeface="Roboto"/>
              </a:rPr>
              <a:t>proactively</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identifying</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removing</a:t>
            </a:r>
            <a:r>
              <a:rPr lang="fr-CA" sz="1050" dirty="0">
                <a:solidFill>
                  <a:schemeClr val="dk1"/>
                </a:solidFill>
                <a:latin typeface="Roboto"/>
                <a:ea typeface="Roboto"/>
                <a:cs typeface="Roboto"/>
                <a:sym typeface="Roboto"/>
              </a:rPr>
              <a:t> and </a:t>
            </a:r>
            <a:r>
              <a:rPr lang="fr-CA" sz="1050" dirty="0" err="1">
                <a:solidFill>
                  <a:schemeClr val="dk1"/>
                </a:solidFill>
                <a:latin typeface="Roboto"/>
                <a:ea typeface="Roboto"/>
                <a:cs typeface="Roboto"/>
                <a:sym typeface="Roboto"/>
              </a:rPr>
              <a:t>preventing</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barriers</a:t>
            </a:r>
            <a:r>
              <a:rPr lang="fr-CA" sz="1050" dirty="0">
                <a:solidFill>
                  <a:schemeClr val="dk1"/>
                </a:solidFill>
                <a:latin typeface="Roboto"/>
                <a:ea typeface="Roboto"/>
                <a:cs typeface="Roboto"/>
                <a:sym typeface="Roboto"/>
              </a:rPr>
              <a:t> in a </a:t>
            </a:r>
            <a:r>
              <a:rPr lang="fr-CA" sz="1050" dirty="0" err="1">
                <a:solidFill>
                  <a:schemeClr val="dk1"/>
                </a:solidFill>
                <a:latin typeface="Roboto"/>
                <a:ea typeface="Roboto"/>
                <a:cs typeface="Roboto"/>
                <a:sym typeface="Roboto"/>
              </a:rPr>
              <a:t>number</a:t>
            </a:r>
            <a:r>
              <a:rPr lang="fr-CA" sz="1050" dirty="0">
                <a:solidFill>
                  <a:schemeClr val="dk1"/>
                </a:solidFill>
                <a:latin typeface="Roboto"/>
                <a:ea typeface="Roboto"/>
                <a:cs typeface="Roboto"/>
                <a:sym typeface="Roboto"/>
              </a:rPr>
              <a:t> of </a:t>
            </a:r>
            <a:r>
              <a:rPr lang="fr-CA" sz="1050" dirty="0" err="1">
                <a:solidFill>
                  <a:schemeClr val="dk1"/>
                </a:solidFill>
                <a:latin typeface="Roboto"/>
                <a:ea typeface="Roboto"/>
                <a:cs typeface="Roboto"/>
                <a:sym typeface="Roboto"/>
              </a:rPr>
              <a:t>priority</a:t>
            </a:r>
            <a:r>
              <a:rPr lang="fr-CA" sz="1050" dirty="0">
                <a:solidFill>
                  <a:schemeClr val="dk1"/>
                </a:solidFill>
                <a:latin typeface="Roboto"/>
                <a:ea typeface="Roboto"/>
                <a:cs typeface="Roboto"/>
                <a:sym typeface="Roboto"/>
              </a:rPr>
              <a:t> areas, </a:t>
            </a:r>
            <a:r>
              <a:rPr lang="fr-CA" sz="1050" dirty="0" err="1">
                <a:solidFill>
                  <a:schemeClr val="dk1"/>
                </a:solidFill>
                <a:latin typeface="Roboto"/>
                <a:ea typeface="Roboto"/>
                <a:cs typeface="Roboto"/>
                <a:sym typeface="Roboto"/>
              </a:rPr>
              <a:t>while</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also</a:t>
            </a:r>
            <a:r>
              <a:rPr lang="fr-CA" sz="1050" dirty="0">
                <a:solidFill>
                  <a:schemeClr val="dk1"/>
                </a:solidFill>
                <a:latin typeface="Roboto"/>
                <a:ea typeface="Roboto"/>
                <a:cs typeface="Roboto"/>
                <a:sym typeface="Roboto"/>
              </a:rPr>
              <a:t> setting </a:t>
            </a:r>
            <a:r>
              <a:rPr lang="fr-CA" sz="1050" dirty="0" err="1">
                <a:solidFill>
                  <a:schemeClr val="dk1"/>
                </a:solidFill>
                <a:latin typeface="Roboto"/>
                <a:ea typeface="Roboto"/>
                <a:cs typeface="Roboto"/>
                <a:sym typeface="Roboto"/>
              </a:rPr>
              <a:t>accessibility</a:t>
            </a:r>
            <a:r>
              <a:rPr lang="fr-CA" sz="1050" dirty="0">
                <a:solidFill>
                  <a:schemeClr val="dk1"/>
                </a:solidFill>
                <a:latin typeface="Roboto"/>
                <a:ea typeface="Roboto"/>
                <a:cs typeface="Roboto"/>
                <a:sym typeface="Roboto"/>
              </a:rPr>
              <a:t> standards and </a:t>
            </a:r>
            <a:r>
              <a:rPr lang="fr-CA" sz="1050" dirty="0" err="1">
                <a:solidFill>
                  <a:schemeClr val="dk1"/>
                </a:solidFill>
                <a:latin typeface="Roboto"/>
                <a:ea typeface="Roboto"/>
                <a:cs typeface="Roboto"/>
                <a:sym typeface="Roboto"/>
              </a:rPr>
              <a:t>regulations</a:t>
            </a:r>
            <a:r>
              <a:rPr lang="fr-CA" sz="1050" dirty="0">
                <a:solidFill>
                  <a:schemeClr val="dk1"/>
                </a:solidFill>
                <a:latin typeface="Roboto"/>
                <a:ea typeface="Roboto"/>
                <a:cs typeface="Roboto"/>
                <a:sym typeface="Roboto"/>
              </a:rPr>
              <a:t>." - </a:t>
            </a:r>
            <a:r>
              <a:rPr lang="fr-CA" sz="1050" dirty="0" err="1">
                <a:solidFill>
                  <a:schemeClr val="dk1"/>
                </a:solidFill>
                <a:latin typeface="Roboto"/>
                <a:ea typeface="Roboto"/>
                <a:cs typeface="Roboto"/>
                <a:sym typeface="Roboto"/>
              </a:rPr>
              <a:t>Minister</a:t>
            </a:r>
            <a:r>
              <a:rPr lang="fr-CA" sz="1050" dirty="0">
                <a:solidFill>
                  <a:schemeClr val="dk1"/>
                </a:solidFill>
                <a:latin typeface="Roboto"/>
                <a:ea typeface="Roboto"/>
                <a:cs typeface="Roboto"/>
                <a:sym typeface="Roboto"/>
              </a:rPr>
              <a:t> Carla </a:t>
            </a:r>
            <a:r>
              <a:rPr lang="fr-CA" sz="1050" dirty="0" err="1">
                <a:solidFill>
                  <a:schemeClr val="dk1"/>
                </a:solidFill>
                <a:latin typeface="Roboto"/>
                <a:ea typeface="Roboto"/>
                <a:cs typeface="Roboto"/>
                <a:sym typeface="Roboto"/>
              </a:rPr>
              <a:t>Qualtrough</a:t>
            </a:r>
            <a:r>
              <a:rPr lang="fr-CA" sz="1050" dirty="0">
                <a:solidFill>
                  <a:schemeClr val="dk1"/>
                </a:solidFill>
                <a:latin typeface="Roboto"/>
                <a:ea typeface="Roboto"/>
                <a:cs typeface="Roboto"/>
                <a:sym typeface="Roboto"/>
              </a:rPr>
              <a:t/>
            </a:r>
            <a:br>
              <a:rPr lang="fr-CA" sz="1050" dirty="0">
                <a:solidFill>
                  <a:schemeClr val="dk1"/>
                </a:solidFill>
                <a:latin typeface="Roboto"/>
                <a:ea typeface="Roboto"/>
                <a:cs typeface="Roboto"/>
                <a:sym typeface="Roboto"/>
              </a:rPr>
            </a:br>
            <a:r>
              <a:rPr lang="fr-CA" sz="1050" dirty="0">
                <a:solidFill>
                  <a:schemeClr val="dk1"/>
                </a:solidFill>
                <a:latin typeface="Roboto"/>
                <a:ea typeface="Roboto"/>
                <a:cs typeface="Roboto"/>
                <a:sym typeface="Roboto"/>
              </a:rPr>
              <a:t/>
            </a:r>
            <a:br>
              <a:rPr lang="fr-CA" sz="1050" dirty="0">
                <a:solidFill>
                  <a:schemeClr val="dk1"/>
                </a:solidFill>
                <a:latin typeface="Roboto"/>
                <a:ea typeface="Roboto"/>
                <a:cs typeface="Roboto"/>
                <a:sym typeface="Roboto"/>
              </a:rPr>
            </a:br>
            <a:r>
              <a:rPr lang="fr-CA" sz="1050" dirty="0">
                <a:solidFill>
                  <a:schemeClr val="dk1"/>
                </a:solidFill>
                <a:latin typeface="Roboto"/>
                <a:ea typeface="Roboto"/>
                <a:cs typeface="Roboto"/>
                <a:sym typeface="Roboto"/>
              </a:rPr>
              <a:t>Bill C-81 the Accessible Canada </a:t>
            </a:r>
            <a:r>
              <a:rPr lang="fr-CA" sz="1050" dirty="0" err="1">
                <a:solidFill>
                  <a:schemeClr val="dk1"/>
                </a:solidFill>
                <a:latin typeface="Roboto"/>
                <a:ea typeface="Roboto"/>
                <a:cs typeface="Roboto"/>
                <a:sym typeface="Roboto"/>
              </a:rPr>
              <a:t>Act</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went</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through</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it's</a:t>
            </a:r>
            <a:r>
              <a:rPr lang="fr-CA" sz="1050" dirty="0">
                <a:solidFill>
                  <a:schemeClr val="dk1"/>
                </a:solidFill>
                <a:latin typeface="Roboto"/>
                <a:ea typeface="Roboto"/>
                <a:cs typeface="Roboto"/>
                <a:sym typeface="Roboto"/>
              </a:rPr>
              <a:t> second </a:t>
            </a:r>
            <a:r>
              <a:rPr lang="fr-CA" sz="1050" dirty="0" err="1">
                <a:solidFill>
                  <a:schemeClr val="dk1"/>
                </a:solidFill>
                <a:latin typeface="Roboto"/>
                <a:ea typeface="Roboto"/>
                <a:cs typeface="Roboto"/>
                <a:sym typeface="Roboto"/>
              </a:rPr>
              <a:t>reading</a:t>
            </a:r>
            <a:r>
              <a:rPr lang="fr-CA" sz="1050" dirty="0">
                <a:solidFill>
                  <a:schemeClr val="dk1"/>
                </a:solidFill>
                <a:latin typeface="Roboto"/>
                <a:ea typeface="Roboto"/>
                <a:cs typeface="Roboto"/>
                <a:sym typeface="Roboto"/>
              </a:rPr>
              <a:t> in the </a:t>
            </a:r>
            <a:r>
              <a:rPr lang="fr-CA" sz="1050" dirty="0" err="1">
                <a:solidFill>
                  <a:schemeClr val="dk1"/>
                </a:solidFill>
                <a:latin typeface="Roboto"/>
                <a:ea typeface="Roboto"/>
                <a:cs typeface="Roboto"/>
                <a:sym typeface="Roboto"/>
              </a:rPr>
              <a:t>senate</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today</a:t>
            </a:r>
            <a:r>
              <a:rPr lang="fr-CA" sz="1050" dirty="0">
                <a:solidFill>
                  <a:schemeClr val="dk1"/>
                </a:solidFill>
                <a:latin typeface="Roboto"/>
                <a:ea typeface="Roboto"/>
                <a:cs typeface="Roboto"/>
                <a:sym typeface="Roboto"/>
              </a:rPr>
              <a:t>. This bill </a:t>
            </a:r>
            <a:r>
              <a:rPr lang="fr-CA" sz="1050" dirty="0" err="1">
                <a:solidFill>
                  <a:schemeClr val="dk1"/>
                </a:solidFill>
                <a:latin typeface="Roboto"/>
                <a:ea typeface="Roboto"/>
                <a:cs typeface="Roboto"/>
                <a:sym typeface="Roboto"/>
              </a:rPr>
              <a:t>would</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establish</a:t>
            </a:r>
            <a:r>
              <a:rPr lang="fr-CA" sz="1050" dirty="0">
                <a:solidFill>
                  <a:schemeClr val="dk1"/>
                </a:solidFill>
                <a:latin typeface="Roboto"/>
                <a:ea typeface="Roboto"/>
                <a:cs typeface="Roboto"/>
                <a:sym typeface="Roboto"/>
              </a:rPr>
              <a:t> the Canadian </a:t>
            </a:r>
            <a:r>
              <a:rPr lang="fr-CA" sz="1050" dirty="0" err="1">
                <a:solidFill>
                  <a:schemeClr val="dk1"/>
                </a:solidFill>
                <a:latin typeface="Roboto"/>
                <a:ea typeface="Roboto"/>
                <a:cs typeface="Roboto"/>
                <a:sym typeface="Roboto"/>
              </a:rPr>
              <a:t>Accessibility</a:t>
            </a:r>
            <a:r>
              <a:rPr lang="fr-CA" sz="1050" dirty="0">
                <a:solidFill>
                  <a:schemeClr val="dk1"/>
                </a:solidFill>
                <a:latin typeface="Roboto"/>
                <a:ea typeface="Roboto"/>
                <a:cs typeface="Roboto"/>
                <a:sym typeface="Roboto"/>
              </a:rPr>
              <a:t> Standards </a:t>
            </a:r>
            <a:r>
              <a:rPr lang="fr-CA" sz="1050" dirty="0" err="1">
                <a:solidFill>
                  <a:schemeClr val="dk1"/>
                </a:solidFill>
                <a:latin typeface="Roboto"/>
                <a:ea typeface="Roboto"/>
                <a:cs typeface="Roboto"/>
                <a:sym typeface="Roboto"/>
              </a:rPr>
              <a:t>Development</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Organization</a:t>
            </a:r>
            <a:r>
              <a:rPr lang="fr-CA" sz="1050" dirty="0">
                <a:solidFill>
                  <a:schemeClr val="dk1"/>
                </a:solidFill>
                <a:latin typeface="Roboto"/>
                <a:ea typeface="Roboto"/>
                <a:cs typeface="Roboto"/>
                <a:sym typeface="Roboto"/>
              </a:rPr>
              <a:t> and the position of Chief </a:t>
            </a:r>
            <a:r>
              <a:rPr lang="fr-CA" sz="1050" dirty="0" err="1">
                <a:solidFill>
                  <a:schemeClr val="dk1"/>
                </a:solidFill>
                <a:latin typeface="Roboto"/>
                <a:ea typeface="Roboto"/>
                <a:cs typeface="Roboto"/>
                <a:sym typeface="Roboto"/>
              </a:rPr>
              <a:t>Accessibility</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Officer</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who</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would</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advise</a:t>
            </a:r>
            <a:r>
              <a:rPr lang="fr-CA" sz="1050" dirty="0">
                <a:solidFill>
                  <a:schemeClr val="dk1"/>
                </a:solidFill>
                <a:latin typeface="Roboto"/>
                <a:ea typeface="Roboto"/>
                <a:cs typeface="Roboto"/>
                <a:sym typeface="Roboto"/>
              </a:rPr>
              <a:t> the </a:t>
            </a:r>
            <a:r>
              <a:rPr lang="fr-CA" sz="1050" dirty="0" err="1">
                <a:solidFill>
                  <a:schemeClr val="dk1"/>
                </a:solidFill>
                <a:latin typeface="Roboto"/>
                <a:ea typeface="Roboto"/>
                <a:cs typeface="Roboto"/>
                <a:sym typeface="Roboto"/>
              </a:rPr>
              <a:t>minister</a:t>
            </a:r>
            <a:r>
              <a:rPr lang="fr-CA" sz="1050" dirty="0">
                <a:solidFill>
                  <a:schemeClr val="dk1"/>
                </a:solidFill>
                <a:latin typeface="Roboto"/>
                <a:ea typeface="Roboto"/>
                <a:cs typeface="Roboto"/>
                <a:sym typeface="Roboto"/>
              </a:rPr>
              <a:t> on </a:t>
            </a:r>
            <a:r>
              <a:rPr lang="fr-CA" sz="1050" dirty="0" err="1">
                <a:solidFill>
                  <a:schemeClr val="dk1"/>
                </a:solidFill>
                <a:latin typeface="Roboto"/>
                <a:ea typeface="Roboto"/>
                <a:cs typeface="Roboto"/>
                <a:sym typeface="Roboto"/>
              </a:rPr>
              <a:t>emerging</a:t>
            </a:r>
            <a:r>
              <a:rPr lang="fr-CA" sz="1050" dirty="0">
                <a:solidFill>
                  <a:schemeClr val="dk1"/>
                </a:solidFill>
                <a:latin typeface="Roboto"/>
                <a:ea typeface="Roboto"/>
                <a:cs typeface="Roboto"/>
                <a:sym typeface="Roboto"/>
              </a:rPr>
              <a:t> and </a:t>
            </a:r>
            <a:r>
              <a:rPr lang="fr-CA" sz="1050" dirty="0" err="1">
                <a:solidFill>
                  <a:schemeClr val="dk1"/>
                </a:solidFill>
                <a:latin typeface="Roboto"/>
                <a:ea typeface="Roboto"/>
                <a:cs typeface="Roboto"/>
                <a:sym typeface="Roboto"/>
              </a:rPr>
              <a:t>systemic</a:t>
            </a:r>
            <a:r>
              <a:rPr lang="fr-CA" sz="1050" dirty="0">
                <a:solidFill>
                  <a:schemeClr val="dk1"/>
                </a:solidFill>
                <a:latin typeface="Roboto"/>
                <a:ea typeface="Roboto"/>
                <a:cs typeface="Roboto"/>
                <a:sym typeface="Roboto"/>
              </a:rPr>
              <a:t> </a:t>
            </a:r>
            <a:r>
              <a:rPr lang="fr-CA" sz="1050" dirty="0" err="1">
                <a:solidFill>
                  <a:schemeClr val="dk1"/>
                </a:solidFill>
                <a:latin typeface="Roboto"/>
                <a:ea typeface="Roboto"/>
                <a:cs typeface="Roboto"/>
                <a:sym typeface="Roboto"/>
              </a:rPr>
              <a:t>accessibility</a:t>
            </a:r>
            <a:r>
              <a:rPr lang="fr-CA" sz="1050" dirty="0">
                <a:solidFill>
                  <a:schemeClr val="dk1"/>
                </a:solidFill>
                <a:latin typeface="Roboto"/>
                <a:ea typeface="Roboto"/>
                <a:cs typeface="Roboto"/>
                <a:sym typeface="Roboto"/>
              </a:rPr>
              <a:t> issues in Canada. </a:t>
            </a:r>
            <a:endParaRPr dirty="0"/>
          </a:p>
        </p:txBody>
      </p:sp>
    </p:spTree>
    <p:extLst>
      <p:ext uri="{BB962C8B-B14F-4D97-AF65-F5344CB8AC3E}">
        <p14:creationId xmlns:p14="http://schemas.microsoft.com/office/powerpoint/2010/main" val="792996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ffd360743_0_2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ffd360743_0_2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a:solidFill>
                  <a:schemeClr val="dk1"/>
                </a:solidFill>
              </a:rPr>
              <a:t>WCAG </a:t>
            </a:r>
            <a:r>
              <a:rPr lang="fr-CA" dirty="0" err="1">
                <a:solidFill>
                  <a:schemeClr val="dk1"/>
                </a:solidFill>
              </a:rPr>
              <a:t>was</a:t>
            </a:r>
            <a:r>
              <a:rPr lang="fr-CA" dirty="0">
                <a:solidFill>
                  <a:schemeClr val="dk1"/>
                </a:solidFill>
              </a:rPr>
              <a:t> </a:t>
            </a:r>
            <a:r>
              <a:rPr lang="fr-CA" dirty="0" err="1">
                <a:solidFill>
                  <a:schemeClr val="dk1"/>
                </a:solidFill>
              </a:rPr>
              <a:t>developed</a:t>
            </a:r>
            <a:r>
              <a:rPr lang="fr-CA" dirty="0">
                <a:solidFill>
                  <a:schemeClr val="dk1"/>
                </a:solidFill>
              </a:rPr>
              <a:t> by the </a:t>
            </a:r>
            <a:r>
              <a:rPr lang="fr-CA" dirty="0">
                <a:solidFill>
                  <a:srgbClr val="007EB5"/>
                </a:solidFill>
                <a:uFill>
                  <a:noFill/>
                </a:uFill>
                <a:hlinkClick r:id="rId3"/>
              </a:rPr>
              <a:t>World Wide Web Consortium (W3C)</a:t>
            </a:r>
            <a:r>
              <a:rPr lang="fr-CA" dirty="0">
                <a:solidFill>
                  <a:schemeClr val="dk1"/>
                </a:solidFill>
              </a:rPr>
              <a:t>. </a:t>
            </a:r>
            <a:r>
              <a:rPr lang="fr-CA" dirty="0" err="1">
                <a:solidFill>
                  <a:schemeClr val="dk1"/>
                </a:solidFill>
              </a:rPr>
              <a:t>Although</a:t>
            </a:r>
            <a:r>
              <a:rPr lang="fr-CA" dirty="0">
                <a:solidFill>
                  <a:schemeClr val="dk1"/>
                </a:solidFill>
              </a:rPr>
              <a:t> </a:t>
            </a:r>
            <a:r>
              <a:rPr lang="fr-CA" dirty="0" err="1">
                <a:solidFill>
                  <a:schemeClr val="dk1"/>
                </a:solidFill>
              </a:rPr>
              <a:t>their</a:t>
            </a:r>
            <a:r>
              <a:rPr lang="fr-CA" dirty="0">
                <a:solidFill>
                  <a:schemeClr val="dk1"/>
                </a:solidFill>
              </a:rPr>
              <a:t> focus is not </a:t>
            </a:r>
            <a:r>
              <a:rPr lang="fr-CA" dirty="0" err="1">
                <a:solidFill>
                  <a:schemeClr val="dk1"/>
                </a:solidFill>
              </a:rPr>
              <a:t>solely</a:t>
            </a:r>
            <a:r>
              <a:rPr lang="fr-CA" dirty="0">
                <a:solidFill>
                  <a:schemeClr val="dk1"/>
                </a:solidFill>
              </a:rPr>
              <a:t> on </a:t>
            </a:r>
            <a:r>
              <a:rPr lang="fr-CA" dirty="0" err="1">
                <a:solidFill>
                  <a:schemeClr val="dk1"/>
                </a:solidFill>
              </a:rPr>
              <a:t>accessibility</a:t>
            </a:r>
            <a:r>
              <a:rPr lang="fr-CA" dirty="0">
                <a:solidFill>
                  <a:schemeClr val="dk1"/>
                </a:solidFill>
              </a:rPr>
              <a:t>, the W3C is </a:t>
            </a:r>
            <a:r>
              <a:rPr lang="fr-CA" dirty="0" err="1">
                <a:solidFill>
                  <a:schemeClr val="dk1"/>
                </a:solidFill>
              </a:rPr>
              <a:t>widely</a:t>
            </a:r>
            <a:r>
              <a:rPr lang="fr-CA" dirty="0">
                <a:solidFill>
                  <a:schemeClr val="dk1"/>
                </a:solidFill>
              </a:rPr>
              <a:t> </a:t>
            </a:r>
            <a:r>
              <a:rPr lang="fr-CA" dirty="0" err="1">
                <a:solidFill>
                  <a:schemeClr val="dk1"/>
                </a:solidFill>
              </a:rPr>
              <a:t>regarded</a:t>
            </a:r>
            <a:r>
              <a:rPr lang="fr-CA" dirty="0">
                <a:solidFill>
                  <a:schemeClr val="dk1"/>
                </a:solidFill>
              </a:rPr>
              <a:t> as the </a:t>
            </a:r>
            <a:r>
              <a:rPr lang="fr-CA" dirty="0" err="1">
                <a:solidFill>
                  <a:schemeClr val="dk1"/>
                </a:solidFill>
              </a:rPr>
              <a:t>highest</a:t>
            </a:r>
            <a:r>
              <a:rPr lang="fr-CA" dirty="0">
                <a:solidFill>
                  <a:schemeClr val="dk1"/>
                </a:solidFill>
              </a:rPr>
              <a:t> </a:t>
            </a:r>
            <a:r>
              <a:rPr lang="fr-CA" dirty="0" err="1">
                <a:solidFill>
                  <a:schemeClr val="dk1"/>
                </a:solidFill>
              </a:rPr>
              <a:t>authority</a:t>
            </a:r>
            <a:r>
              <a:rPr lang="fr-CA" dirty="0">
                <a:solidFill>
                  <a:schemeClr val="dk1"/>
                </a:solidFill>
              </a:rPr>
              <a:t> in web </a:t>
            </a:r>
            <a:r>
              <a:rPr lang="fr-CA" dirty="0" err="1">
                <a:solidFill>
                  <a:schemeClr val="dk1"/>
                </a:solidFill>
              </a:rPr>
              <a:t>accessibility</a:t>
            </a:r>
            <a:r>
              <a:rPr lang="fr-CA" dirty="0">
                <a:solidFill>
                  <a:schemeClr val="dk1"/>
                </a:solidFill>
              </a:rPr>
              <a:t> goals and </a:t>
            </a:r>
            <a:r>
              <a:rPr lang="fr-CA" dirty="0" err="1">
                <a:solidFill>
                  <a:schemeClr val="dk1"/>
                </a:solidFill>
              </a:rPr>
              <a:t>universal</a:t>
            </a:r>
            <a:r>
              <a:rPr lang="fr-CA" dirty="0">
                <a:solidFill>
                  <a:schemeClr val="dk1"/>
                </a:solidFill>
              </a:rPr>
              <a:t> design.</a:t>
            </a:r>
            <a:endParaRPr dirty="0">
              <a:solidFill>
                <a:schemeClr val="dk1"/>
              </a:solidFill>
            </a:endParaRPr>
          </a:p>
          <a:p>
            <a:pPr marL="0" lvl="0" indent="0" algn="l" rtl="0">
              <a:spcBef>
                <a:spcPts val="0"/>
              </a:spcBef>
              <a:spcAft>
                <a:spcPts val="0"/>
              </a:spcAft>
              <a:buClr>
                <a:schemeClr val="dk1"/>
              </a:buClr>
              <a:buSzPts val="1100"/>
              <a:buFont typeface="Arial"/>
              <a:buNone/>
            </a:pPr>
            <a:r>
              <a:rPr lang="fr-CA" dirty="0">
                <a:solidFill>
                  <a:schemeClr val="dk1"/>
                </a:solidFill>
              </a:rPr>
              <a:t>The consortium </a:t>
            </a:r>
            <a:r>
              <a:rPr lang="fr-CA" dirty="0" err="1">
                <a:solidFill>
                  <a:schemeClr val="dk1"/>
                </a:solidFill>
              </a:rPr>
              <a:t>provides</a:t>
            </a:r>
            <a:r>
              <a:rPr lang="fr-CA" dirty="0">
                <a:solidFill>
                  <a:schemeClr val="dk1"/>
                </a:solidFill>
              </a:rPr>
              <a:t> an online web </a:t>
            </a:r>
            <a:r>
              <a:rPr lang="fr-CA" dirty="0" err="1">
                <a:solidFill>
                  <a:schemeClr val="dk1"/>
                </a:solidFill>
              </a:rPr>
              <a:t>development</a:t>
            </a:r>
            <a:r>
              <a:rPr lang="fr-CA" dirty="0">
                <a:solidFill>
                  <a:schemeClr val="dk1"/>
                </a:solidFill>
              </a:rPr>
              <a:t> </a:t>
            </a:r>
            <a:r>
              <a:rPr lang="fr-CA" dirty="0" err="1">
                <a:solidFill>
                  <a:schemeClr val="dk1"/>
                </a:solidFill>
              </a:rPr>
              <a:t>resource</a:t>
            </a:r>
            <a:r>
              <a:rPr lang="fr-CA" dirty="0">
                <a:solidFill>
                  <a:schemeClr val="dk1"/>
                </a:solidFill>
              </a:rPr>
              <a:t> center that </a:t>
            </a:r>
            <a:r>
              <a:rPr lang="fr-CA" dirty="0" err="1">
                <a:solidFill>
                  <a:schemeClr val="dk1"/>
                </a:solidFill>
              </a:rPr>
              <a:t>includes</a:t>
            </a:r>
            <a:r>
              <a:rPr lang="fr-CA" dirty="0">
                <a:solidFill>
                  <a:schemeClr val="dk1"/>
                </a:solidFill>
              </a:rPr>
              <a:t> </a:t>
            </a:r>
            <a:r>
              <a:rPr lang="fr-CA" dirty="0" err="1">
                <a:solidFill>
                  <a:schemeClr val="dk1"/>
                </a:solidFill>
              </a:rPr>
              <a:t>sample</a:t>
            </a:r>
            <a:r>
              <a:rPr lang="fr-CA" dirty="0">
                <a:solidFill>
                  <a:schemeClr val="dk1"/>
                </a:solidFill>
              </a:rPr>
              <a:t> code </a:t>
            </a:r>
            <a:r>
              <a:rPr lang="fr-CA" dirty="0" err="1">
                <a:solidFill>
                  <a:schemeClr val="dk1"/>
                </a:solidFill>
              </a:rPr>
              <a:t>implementations</a:t>
            </a:r>
            <a:r>
              <a:rPr lang="fr-CA" dirty="0">
                <a:solidFill>
                  <a:schemeClr val="dk1"/>
                </a:solidFill>
              </a:rPr>
              <a:t> to </a:t>
            </a:r>
            <a:r>
              <a:rPr lang="fr-CA" dirty="0" err="1">
                <a:solidFill>
                  <a:schemeClr val="dk1"/>
                </a:solidFill>
              </a:rPr>
              <a:t>demonstrate</a:t>
            </a:r>
            <a:r>
              <a:rPr lang="fr-CA" dirty="0">
                <a:solidFill>
                  <a:schemeClr val="dk1"/>
                </a:solidFill>
              </a:rPr>
              <a:t> and encourage the use of standards, as </a:t>
            </a:r>
            <a:r>
              <a:rPr lang="fr-CA" dirty="0" err="1">
                <a:solidFill>
                  <a:schemeClr val="dk1"/>
                </a:solidFill>
              </a:rPr>
              <a:t>well</a:t>
            </a:r>
            <a:r>
              <a:rPr lang="fr-CA" dirty="0">
                <a:solidFill>
                  <a:schemeClr val="dk1"/>
                </a:solidFill>
              </a:rPr>
              <a:t> as prototypes and </a:t>
            </a:r>
            <a:r>
              <a:rPr lang="fr-CA" dirty="0" err="1">
                <a:solidFill>
                  <a:schemeClr val="dk1"/>
                </a:solidFill>
              </a:rPr>
              <a:t>sample</a:t>
            </a:r>
            <a:r>
              <a:rPr lang="fr-CA" dirty="0">
                <a:solidFill>
                  <a:schemeClr val="dk1"/>
                </a:solidFill>
              </a:rPr>
              <a:t> applications to </a:t>
            </a:r>
            <a:r>
              <a:rPr lang="fr-CA" dirty="0" err="1">
                <a:solidFill>
                  <a:schemeClr val="dk1"/>
                </a:solidFill>
              </a:rPr>
              <a:t>illustrate</a:t>
            </a:r>
            <a:r>
              <a:rPr lang="fr-CA" dirty="0">
                <a:solidFill>
                  <a:schemeClr val="dk1"/>
                </a:solidFill>
              </a:rPr>
              <a:t> new </a:t>
            </a:r>
            <a:r>
              <a:rPr lang="fr-CA" dirty="0" err="1">
                <a:solidFill>
                  <a:schemeClr val="dk1"/>
                </a:solidFill>
              </a:rPr>
              <a:t>technology</a:t>
            </a:r>
            <a:r>
              <a:rPr lang="fr-CA" dirty="0">
                <a:solidFill>
                  <a:schemeClr val="dk1"/>
                </a:solidFill>
              </a:rPr>
              <a:t>.</a:t>
            </a:r>
            <a:endParaRPr dirty="0">
              <a:solidFill>
                <a:schemeClr val="dk1"/>
              </a:solidFill>
            </a:endParaRPr>
          </a:p>
          <a:p>
            <a:pPr marL="0" lvl="0" indent="0" algn="l" rtl="0">
              <a:spcBef>
                <a:spcPts val="800"/>
              </a:spcBef>
              <a:spcAft>
                <a:spcPts val="0"/>
              </a:spcAft>
              <a:buClr>
                <a:schemeClr val="dk1"/>
              </a:buClr>
              <a:buSzPts val="1100"/>
              <a:buFont typeface="Arial"/>
              <a:buNone/>
            </a:pPr>
            <a:r>
              <a:rPr lang="fr-CA" dirty="0" err="1">
                <a:solidFill>
                  <a:schemeClr val="dk1"/>
                </a:solidFill>
              </a:rPr>
              <a:t>What</a:t>
            </a:r>
            <a:r>
              <a:rPr lang="fr-CA" dirty="0">
                <a:solidFill>
                  <a:schemeClr val="dk1"/>
                </a:solidFill>
              </a:rPr>
              <a:t> is WCAG?</a:t>
            </a:r>
            <a:endParaRPr dirty="0">
              <a:solidFill>
                <a:schemeClr val="dk1"/>
              </a:solidFill>
            </a:endParaRPr>
          </a:p>
          <a:p>
            <a:pPr marL="0" lvl="0" indent="0" algn="l" rtl="0">
              <a:spcBef>
                <a:spcPts val="0"/>
              </a:spcBef>
              <a:spcAft>
                <a:spcPts val="0"/>
              </a:spcAft>
              <a:buClr>
                <a:schemeClr val="dk1"/>
              </a:buClr>
              <a:buSzPts val="1100"/>
              <a:buFont typeface="Arial"/>
              <a:buNone/>
            </a:pPr>
            <a:r>
              <a:rPr lang="fr-CA" dirty="0">
                <a:solidFill>
                  <a:schemeClr val="dk1"/>
                </a:solidFill>
              </a:rPr>
              <a:t>WCAG, </a:t>
            </a:r>
            <a:r>
              <a:rPr lang="fr-CA" dirty="0" err="1">
                <a:solidFill>
                  <a:schemeClr val="dk1"/>
                </a:solidFill>
              </a:rPr>
              <a:t>which</a:t>
            </a:r>
            <a:r>
              <a:rPr lang="fr-CA" dirty="0">
                <a:solidFill>
                  <a:schemeClr val="dk1"/>
                </a:solidFill>
              </a:rPr>
              <a:t> stands for Web Content </a:t>
            </a:r>
            <a:r>
              <a:rPr lang="fr-CA" dirty="0" err="1">
                <a:solidFill>
                  <a:schemeClr val="dk1"/>
                </a:solidFill>
              </a:rPr>
              <a:t>Accessibility</a:t>
            </a:r>
            <a:r>
              <a:rPr lang="fr-CA" dirty="0">
                <a:solidFill>
                  <a:schemeClr val="dk1"/>
                </a:solidFill>
              </a:rPr>
              <a:t> Guidelines, is a set of guidelines </a:t>
            </a:r>
            <a:r>
              <a:rPr lang="fr-CA" dirty="0" err="1">
                <a:solidFill>
                  <a:schemeClr val="dk1"/>
                </a:solidFill>
              </a:rPr>
              <a:t>making</a:t>
            </a:r>
            <a:r>
              <a:rPr lang="fr-CA" dirty="0">
                <a:solidFill>
                  <a:schemeClr val="dk1"/>
                </a:solidFill>
              </a:rPr>
              <a:t> digital content accessible for all </a:t>
            </a:r>
            <a:r>
              <a:rPr lang="fr-CA" dirty="0" err="1">
                <a:solidFill>
                  <a:schemeClr val="dk1"/>
                </a:solidFill>
              </a:rPr>
              <a:t>users</a:t>
            </a:r>
            <a:r>
              <a:rPr lang="fr-CA" dirty="0">
                <a:solidFill>
                  <a:schemeClr val="dk1"/>
                </a:solidFill>
              </a:rPr>
              <a:t>, </a:t>
            </a:r>
            <a:r>
              <a:rPr lang="fr-CA" dirty="0" err="1">
                <a:solidFill>
                  <a:schemeClr val="dk1"/>
                </a:solidFill>
              </a:rPr>
              <a:t>specifically</a:t>
            </a:r>
            <a:r>
              <a:rPr lang="fr-CA" dirty="0">
                <a:solidFill>
                  <a:schemeClr val="dk1"/>
                </a:solidFill>
              </a:rPr>
              <a:t>, </a:t>
            </a:r>
            <a:r>
              <a:rPr lang="fr-CA" dirty="0" err="1">
                <a:solidFill>
                  <a:schemeClr val="dk1"/>
                </a:solidFill>
              </a:rPr>
              <a:t>users</a:t>
            </a:r>
            <a:r>
              <a:rPr lang="fr-CA" dirty="0">
                <a:solidFill>
                  <a:schemeClr val="dk1"/>
                </a:solidFill>
              </a:rPr>
              <a:t> with </a:t>
            </a:r>
            <a:r>
              <a:rPr lang="fr-CA" dirty="0" err="1">
                <a:solidFill>
                  <a:schemeClr val="dk1"/>
                </a:solidFill>
              </a:rPr>
              <a:t>disabilities</a:t>
            </a:r>
            <a:r>
              <a:rPr lang="fr-CA"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fr-CA" dirty="0">
                <a:solidFill>
                  <a:schemeClr val="dk1"/>
                </a:solidFill>
              </a:rPr>
              <a:t>W3C has </a:t>
            </a:r>
            <a:r>
              <a:rPr lang="fr-CA" dirty="0" err="1">
                <a:solidFill>
                  <a:schemeClr val="dk1"/>
                </a:solidFill>
              </a:rPr>
              <a:t>released</a:t>
            </a:r>
            <a:r>
              <a:rPr lang="fr-CA" dirty="0">
                <a:solidFill>
                  <a:schemeClr val="dk1"/>
                </a:solidFill>
              </a:rPr>
              <a:t> </a:t>
            </a:r>
            <a:r>
              <a:rPr lang="fr-CA" dirty="0" err="1">
                <a:solidFill>
                  <a:schemeClr val="dk1"/>
                </a:solidFill>
              </a:rPr>
              <a:t>three</a:t>
            </a:r>
            <a:r>
              <a:rPr lang="fr-CA" dirty="0">
                <a:solidFill>
                  <a:schemeClr val="dk1"/>
                </a:solidFill>
              </a:rPr>
              <a:t> WCAG versions: WCAG 1.0, 2.0, and 2.1.</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05693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ffd360743_0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ffd360743_0_2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a:solidFill>
                  <a:schemeClr val="dk1"/>
                </a:solidFill>
              </a:rPr>
              <a:t>WCAG 2.0’s essential design concepts are </a:t>
            </a:r>
            <a:r>
              <a:rPr lang="fr-CA" dirty="0" err="1">
                <a:solidFill>
                  <a:schemeClr val="dk1"/>
                </a:solidFill>
              </a:rPr>
              <a:t>labeled</a:t>
            </a:r>
            <a:r>
              <a:rPr lang="fr-CA" dirty="0">
                <a:solidFill>
                  <a:schemeClr val="dk1"/>
                </a:solidFill>
              </a:rPr>
              <a:t> </a:t>
            </a:r>
            <a:r>
              <a:rPr lang="fr-CA" dirty="0" err="1">
                <a:solidFill>
                  <a:srgbClr val="007EB5"/>
                </a:solidFill>
                <a:uFill>
                  <a:noFill/>
                </a:uFill>
                <a:hlinkClick r:id="rId3"/>
              </a:rPr>
              <a:t>perceivable</a:t>
            </a:r>
            <a:r>
              <a:rPr lang="fr-CA" dirty="0">
                <a:solidFill>
                  <a:srgbClr val="007EB5"/>
                </a:solidFill>
                <a:uFill>
                  <a:noFill/>
                </a:uFill>
                <a:hlinkClick r:id="rId3"/>
              </a:rPr>
              <a:t>, </a:t>
            </a:r>
            <a:r>
              <a:rPr lang="fr-CA" dirty="0" err="1">
                <a:solidFill>
                  <a:srgbClr val="007EB5"/>
                </a:solidFill>
                <a:uFill>
                  <a:noFill/>
                </a:uFill>
                <a:hlinkClick r:id="rId3"/>
              </a:rPr>
              <a:t>operable</a:t>
            </a:r>
            <a:r>
              <a:rPr lang="fr-CA" dirty="0">
                <a:solidFill>
                  <a:srgbClr val="007EB5"/>
                </a:solidFill>
                <a:uFill>
                  <a:noFill/>
                </a:uFill>
                <a:hlinkClick r:id="rId3"/>
              </a:rPr>
              <a:t>, </a:t>
            </a:r>
            <a:r>
              <a:rPr lang="fr-CA" dirty="0" err="1">
                <a:solidFill>
                  <a:srgbClr val="007EB5"/>
                </a:solidFill>
                <a:uFill>
                  <a:noFill/>
                </a:uFill>
                <a:hlinkClick r:id="rId3"/>
              </a:rPr>
              <a:t>understandable</a:t>
            </a:r>
            <a:r>
              <a:rPr lang="fr-CA" dirty="0">
                <a:solidFill>
                  <a:srgbClr val="007EB5"/>
                </a:solidFill>
                <a:uFill>
                  <a:noFill/>
                </a:uFill>
                <a:hlinkClick r:id="rId3"/>
              </a:rPr>
              <a:t> and </a:t>
            </a:r>
            <a:r>
              <a:rPr lang="fr-CA" dirty="0" err="1">
                <a:solidFill>
                  <a:srgbClr val="007EB5"/>
                </a:solidFill>
                <a:uFill>
                  <a:noFill/>
                </a:uFill>
                <a:hlinkClick r:id="rId3"/>
              </a:rPr>
              <a:t>robust</a:t>
            </a:r>
            <a:r>
              <a:rPr lang="fr-CA"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fr-CA" dirty="0">
                <a:solidFill>
                  <a:schemeClr val="dk1"/>
                </a:solidFill>
              </a:rPr>
              <a:t>Designers and </a:t>
            </a:r>
            <a:r>
              <a:rPr lang="fr-CA" dirty="0" err="1">
                <a:solidFill>
                  <a:schemeClr val="dk1"/>
                </a:solidFill>
              </a:rPr>
              <a:t>developers</a:t>
            </a:r>
            <a:r>
              <a:rPr lang="fr-CA" dirty="0">
                <a:solidFill>
                  <a:schemeClr val="dk1"/>
                </a:solidFill>
              </a:rPr>
              <a:t> are </a:t>
            </a:r>
            <a:r>
              <a:rPr lang="fr-CA" dirty="0" err="1">
                <a:solidFill>
                  <a:schemeClr val="dk1"/>
                </a:solidFill>
              </a:rPr>
              <a:t>asked</a:t>
            </a:r>
            <a:r>
              <a:rPr lang="fr-CA" dirty="0">
                <a:solidFill>
                  <a:schemeClr val="dk1"/>
                </a:solidFill>
              </a:rPr>
              <a:t> to </a:t>
            </a:r>
            <a:r>
              <a:rPr lang="fr-CA" dirty="0" err="1">
                <a:solidFill>
                  <a:schemeClr val="dk1"/>
                </a:solidFill>
              </a:rPr>
              <a:t>meet</a:t>
            </a:r>
            <a:r>
              <a:rPr lang="fr-CA" dirty="0">
                <a:solidFill>
                  <a:schemeClr val="dk1"/>
                </a:solidFill>
              </a:rPr>
              <a:t> all four of </a:t>
            </a:r>
            <a:r>
              <a:rPr lang="fr-CA" dirty="0" err="1">
                <a:solidFill>
                  <a:schemeClr val="dk1"/>
                </a:solidFill>
              </a:rPr>
              <a:t>these</a:t>
            </a:r>
            <a:r>
              <a:rPr lang="fr-CA" dirty="0">
                <a:solidFill>
                  <a:schemeClr val="dk1"/>
                </a:solidFill>
              </a:rPr>
              <a:t> </a:t>
            </a:r>
            <a:r>
              <a:rPr lang="fr-CA" dirty="0" err="1">
                <a:solidFill>
                  <a:schemeClr val="dk1"/>
                </a:solidFill>
              </a:rPr>
              <a:t>principals</a:t>
            </a:r>
            <a:r>
              <a:rPr lang="fr-CA" dirty="0">
                <a:solidFill>
                  <a:schemeClr val="dk1"/>
                </a:solidFill>
              </a:rPr>
              <a:t> for </a:t>
            </a:r>
            <a:r>
              <a:rPr lang="fr-CA" dirty="0" err="1">
                <a:solidFill>
                  <a:schemeClr val="dk1"/>
                </a:solidFill>
              </a:rPr>
              <a:t>disabled</a:t>
            </a:r>
            <a:r>
              <a:rPr lang="fr-CA" dirty="0">
                <a:solidFill>
                  <a:schemeClr val="dk1"/>
                </a:solidFill>
              </a:rPr>
              <a:t> </a:t>
            </a:r>
            <a:r>
              <a:rPr lang="fr-CA" dirty="0" err="1">
                <a:solidFill>
                  <a:schemeClr val="dk1"/>
                </a:solidFill>
              </a:rPr>
              <a:t>users</a:t>
            </a:r>
            <a:r>
              <a:rPr lang="fr-CA" dirty="0">
                <a:solidFill>
                  <a:schemeClr val="dk1"/>
                </a:solidFill>
              </a:rPr>
              <a:t>, and </a:t>
            </a:r>
            <a:r>
              <a:rPr lang="fr-CA" dirty="0" err="1">
                <a:solidFill>
                  <a:schemeClr val="dk1"/>
                </a:solidFill>
              </a:rPr>
              <a:t>then</a:t>
            </a:r>
            <a:r>
              <a:rPr lang="fr-CA" dirty="0">
                <a:solidFill>
                  <a:schemeClr val="dk1"/>
                </a:solidFill>
              </a:rPr>
              <a:t> select a </a:t>
            </a:r>
            <a:r>
              <a:rPr lang="fr-CA" dirty="0" err="1">
                <a:solidFill>
                  <a:schemeClr val="dk1"/>
                </a:solidFill>
              </a:rPr>
              <a:t>degree</a:t>
            </a:r>
            <a:r>
              <a:rPr lang="fr-CA" dirty="0">
                <a:solidFill>
                  <a:schemeClr val="dk1"/>
                </a:solidFill>
              </a:rPr>
              <a:t> of compliance (</a:t>
            </a:r>
            <a:r>
              <a:rPr lang="fr-CA" dirty="0" err="1">
                <a:solidFill>
                  <a:schemeClr val="dk1"/>
                </a:solidFill>
              </a:rPr>
              <a:t>Level</a:t>
            </a:r>
            <a:r>
              <a:rPr lang="fr-CA" dirty="0">
                <a:solidFill>
                  <a:schemeClr val="dk1"/>
                </a:solidFill>
              </a:rPr>
              <a:t> A, AA, or AAA).</a:t>
            </a:r>
            <a:endParaRPr dirty="0">
              <a:solidFill>
                <a:schemeClr val="dk1"/>
              </a:solidFill>
            </a:endParaRPr>
          </a:p>
          <a:p>
            <a:pPr marL="0" lvl="0" indent="0" algn="l" rtl="0">
              <a:spcBef>
                <a:spcPts val="0"/>
              </a:spcBef>
              <a:spcAft>
                <a:spcPts val="0"/>
              </a:spcAft>
              <a:buClr>
                <a:schemeClr val="dk1"/>
              </a:buClr>
              <a:buSzPts val="1100"/>
              <a:buFont typeface="Arial"/>
              <a:buNone/>
            </a:pPr>
            <a:r>
              <a:rPr lang="fr-CA" dirty="0">
                <a:solidFill>
                  <a:schemeClr val="dk1"/>
                </a:solidFill>
              </a:rPr>
              <a:t>The four design </a:t>
            </a:r>
            <a:r>
              <a:rPr lang="fr-CA" dirty="0" err="1">
                <a:solidFill>
                  <a:schemeClr val="dk1"/>
                </a:solidFill>
              </a:rPr>
              <a:t>principals</a:t>
            </a:r>
            <a:r>
              <a:rPr lang="fr-CA" dirty="0">
                <a:solidFill>
                  <a:schemeClr val="dk1"/>
                </a:solidFill>
              </a:rPr>
              <a:t> are </a:t>
            </a:r>
            <a:r>
              <a:rPr lang="fr-CA" dirty="0" err="1">
                <a:solidFill>
                  <a:schemeClr val="dk1"/>
                </a:solidFill>
              </a:rPr>
              <a:t>defined</a:t>
            </a:r>
            <a:r>
              <a:rPr lang="fr-CA" dirty="0">
                <a:solidFill>
                  <a:schemeClr val="dk1"/>
                </a:solidFill>
              </a:rPr>
              <a:t> as </a:t>
            </a:r>
            <a:r>
              <a:rPr lang="fr-CA" dirty="0" err="1">
                <a:solidFill>
                  <a:schemeClr val="dk1"/>
                </a:solidFill>
              </a:rPr>
              <a:t>follows</a:t>
            </a:r>
            <a:r>
              <a:rPr lang="fr-CA"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Perceivable</a:t>
            </a:r>
            <a:r>
              <a:rPr lang="fr-CA" dirty="0">
                <a:solidFill>
                  <a:schemeClr val="dk1"/>
                </a:solidFill>
              </a:rPr>
              <a:t>: Information and user interface components must </a:t>
            </a:r>
            <a:r>
              <a:rPr lang="fr-CA" dirty="0" err="1">
                <a:solidFill>
                  <a:schemeClr val="dk1"/>
                </a:solidFill>
              </a:rPr>
              <a:t>be</a:t>
            </a:r>
            <a:r>
              <a:rPr lang="fr-CA" dirty="0">
                <a:solidFill>
                  <a:schemeClr val="dk1"/>
                </a:solidFill>
              </a:rPr>
              <a:t> </a:t>
            </a:r>
            <a:r>
              <a:rPr lang="fr-CA" dirty="0" err="1">
                <a:solidFill>
                  <a:schemeClr val="dk1"/>
                </a:solidFill>
              </a:rPr>
              <a:t>presentable</a:t>
            </a:r>
            <a:r>
              <a:rPr lang="fr-CA" dirty="0">
                <a:solidFill>
                  <a:schemeClr val="dk1"/>
                </a:solidFill>
              </a:rPr>
              <a:t> to </a:t>
            </a:r>
            <a:r>
              <a:rPr lang="fr-CA" dirty="0" err="1">
                <a:solidFill>
                  <a:schemeClr val="dk1"/>
                </a:solidFill>
              </a:rPr>
              <a:t>users</a:t>
            </a:r>
            <a:r>
              <a:rPr lang="fr-CA" dirty="0">
                <a:solidFill>
                  <a:schemeClr val="dk1"/>
                </a:solidFill>
              </a:rPr>
              <a:t> in </a:t>
            </a:r>
            <a:r>
              <a:rPr lang="fr-CA" dirty="0" err="1">
                <a:solidFill>
                  <a:schemeClr val="dk1"/>
                </a:solidFill>
              </a:rPr>
              <a:t>ways</a:t>
            </a:r>
            <a:r>
              <a:rPr lang="fr-CA" dirty="0">
                <a:solidFill>
                  <a:schemeClr val="dk1"/>
                </a:solidFill>
              </a:rPr>
              <a:t> </a:t>
            </a:r>
            <a:r>
              <a:rPr lang="fr-CA" dirty="0" err="1">
                <a:solidFill>
                  <a:schemeClr val="dk1"/>
                </a:solidFill>
              </a:rPr>
              <a:t>they</a:t>
            </a:r>
            <a:r>
              <a:rPr lang="fr-CA" dirty="0">
                <a:solidFill>
                  <a:schemeClr val="dk1"/>
                </a:solidFill>
              </a:rPr>
              <a:t> </a:t>
            </a:r>
            <a:r>
              <a:rPr lang="fr-CA" dirty="0" err="1">
                <a:solidFill>
                  <a:schemeClr val="dk1"/>
                </a:solidFill>
              </a:rPr>
              <a:t>can</a:t>
            </a:r>
            <a:r>
              <a:rPr lang="fr-CA" dirty="0">
                <a:solidFill>
                  <a:schemeClr val="dk1"/>
                </a:solidFill>
              </a:rPr>
              <a:t> </a:t>
            </a:r>
            <a:r>
              <a:rPr lang="fr-CA" dirty="0" err="1">
                <a:solidFill>
                  <a:schemeClr val="dk1"/>
                </a:solidFill>
              </a:rPr>
              <a:t>perceive</a:t>
            </a:r>
            <a:r>
              <a:rPr lang="fr-CA" dirty="0">
                <a:solidFill>
                  <a:schemeClr val="dk1"/>
                </a:solidFill>
              </a:rPr>
              <a:t>. This </a:t>
            </a:r>
            <a:r>
              <a:rPr lang="fr-CA" dirty="0" err="1">
                <a:solidFill>
                  <a:schemeClr val="dk1"/>
                </a:solidFill>
              </a:rPr>
              <a:t>means</a:t>
            </a:r>
            <a:r>
              <a:rPr lang="fr-CA" dirty="0">
                <a:solidFill>
                  <a:schemeClr val="dk1"/>
                </a:solidFill>
              </a:rPr>
              <a:t> that </a:t>
            </a:r>
            <a:r>
              <a:rPr lang="fr-CA" dirty="0" err="1">
                <a:solidFill>
                  <a:schemeClr val="dk1"/>
                </a:solidFill>
              </a:rPr>
              <a:t>users</a:t>
            </a:r>
            <a:r>
              <a:rPr lang="fr-CA" dirty="0">
                <a:solidFill>
                  <a:schemeClr val="dk1"/>
                </a:solidFill>
              </a:rPr>
              <a:t> must </a:t>
            </a:r>
            <a:r>
              <a:rPr lang="fr-CA" dirty="0" err="1">
                <a:solidFill>
                  <a:schemeClr val="dk1"/>
                </a:solidFill>
              </a:rPr>
              <a:t>be</a:t>
            </a:r>
            <a:r>
              <a:rPr lang="fr-CA" dirty="0">
                <a:solidFill>
                  <a:schemeClr val="dk1"/>
                </a:solidFill>
              </a:rPr>
              <a:t> able to </a:t>
            </a:r>
            <a:r>
              <a:rPr lang="fr-CA" dirty="0" err="1">
                <a:solidFill>
                  <a:schemeClr val="dk1"/>
                </a:solidFill>
              </a:rPr>
              <a:t>perceive</a:t>
            </a:r>
            <a:r>
              <a:rPr lang="fr-CA" dirty="0">
                <a:solidFill>
                  <a:schemeClr val="dk1"/>
                </a:solidFill>
              </a:rPr>
              <a:t> the all relevant information in </a:t>
            </a:r>
            <a:r>
              <a:rPr lang="fr-CA" dirty="0" err="1">
                <a:solidFill>
                  <a:schemeClr val="dk1"/>
                </a:solidFill>
              </a:rPr>
              <a:t>your</a:t>
            </a:r>
            <a:r>
              <a:rPr lang="fr-CA" dirty="0">
                <a:solidFill>
                  <a:schemeClr val="dk1"/>
                </a:solidFill>
              </a:rPr>
              <a:t> content.</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Operable</a:t>
            </a:r>
            <a:r>
              <a:rPr lang="fr-CA" dirty="0">
                <a:solidFill>
                  <a:schemeClr val="dk1"/>
                </a:solidFill>
              </a:rPr>
              <a:t>: User interface components and navigation must </a:t>
            </a:r>
            <a:r>
              <a:rPr lang="fr-CA" dirty="0" err="1">
                <a:solidFill>
                  <a:schemeClr val="dk1"/>
                </a:solidFill>
              </a:rPr>
              <a:t>be</a:t>
            </a:r>
            <a:r>
              <a:rPr lang="fr-CA" dirty="0">
                <a:solidFill>
                  <a:schemeClr val="dk1"/>
                </a:solidFill>
              </a:rPr>
              <a:t> </a:t>
            </a:r>
            <a:r>
              <a:rPr lang="fr-CA" dirty="0" err="1">
                <a:solidFill>
                  <a:schemeClr val="dk1"/>
                </a:solidFill>
              </a:rPr>
              <a:t>operable</a:t>
            </a:r>
            <a:r>
              <a:rPr lang="fr-CA" dirty="0">
                <a:solidFill>
                  <a:schemeClr val="dk1"/>
                </a:solidFill>
              </a:rPr>
              <a:t>. This </a:t>
            </a:r>
            <a:r>
              <a:rPr lang="fr-CA" dirty="0" err="1">
                <a:solidFill>
                  <a:schemeClr val="dk1"/>
                </a:solidFill>
              </a:rPr>
              <a:t>means</a:t>
            </a:r>
            <a:r>
              <a:rPr lang="fr-CA" dirty="0">
                <a:solidFill>
                  <a:schemeClr val="dk1"/>
                </a:solidFill>
              </a:rPr>
              <a:t> that </a:t>
            </a:r>
            <a:r>
              <a:rPr lang="fr-CA" dirty="0" err="1">
                <a:solidFill>
                  <a:schemeClr val="dk1"/>
                </a:solidFill>
              </a:rPr>
              <a:t>users</a:t>
            </a:r>
            <a:r>
              <a:rPr lang="fr-CA" dirty="0">
                <a:solidFill>
                  <a:schemeClr val="dk1"/>
                </a:solidFill>
              </a:rPr>
              <a:t> must </a:t>
            </a:r>
            <a:r>
              <a:rPr lang="fr-CA" dirty="0" err="1">
                <a:solidFill>
                  <a:schemeClr val="dk1"/>
                </a:solidFill>
              </a:rPr>
              <a:t>be</a:t>
            </a:r>
            <a:r>
              <a:rPr lang="fr-CA" dirty="0">
                <a:solidFill>
                  <a:schemeClr val="dk1"/>
                </a:solidFill>
              </a:rPr>
              <a:t> able to </a:t>
            </a:r>
            <a:r>
              <a:rPr lang="fr-CA" dirty="0" err="1">
                <a:solidFill>
                  <a:schemeClr val="dk1"/>
                </a:solidFill>
              </a:rPr>
              <a:t>operate</a:t>
            </a:r>
            <a:r>
              <a:rPr lang="fr-CA" dirty="0">
                <a:solidFill>
                  <a:schemeClr val="dk1"/>
                </a:solidFill>
              </a:rPr>
              <a:t> the interface </a:t>
            </a:r>
            <a:r>
              <a:rPr lang="fr-CA" dirty="0" err="1">
                <a:solidFill>
                  <a:schemeClr val="dk1"/>
                </a:solidFill>
              </a:rPr>
              <a:t>successfully</a:t>
            </a:r>
            <a:r>
              <a:rPr lang="fr-CA"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Understandable</a:t>
            </a:r>
            <a:r>
              <a:rPr lang="fr-CA" dirty="0">
                <a:solidFill>
                  <a:schemeClr val="dk1"/>
                </a:solidFill>
              </a:rPr>
              <a:t>: Information and the </a:t>
            </a:r>
            <a:r>
              <a:rPr lang="fr-CA" dirty="0" err="1">
                <a:solidFill>
                  <a:schemeClr val="dk1"/>
                </a:solidFill>
              </a:rPr>
              <a:t>operation</a:t>
            </a:r>
            <a:r>
              <a:rPr lang="fr-CA" dirty="0">
                <a:solidFill>
                  <a:schemeClr val="dk1"/>
                </a:solidFill>
              </a:rPr>
              <a:t> of user interface must </a:t>
            </a:r>
            <a:r>
              <a:rPr lang="fr-CA" dirty="0" err="1">
                <a:solidFill>
                  <a:schemeClr val="dk1"/>
                </a:solidFill>
              </a:rPr>
              <a:t>be</a:t>
            </a:r>
            <a:r>
              <a:rPr lang="fr-CA" dirty="0">
                <a:solidFill>
                  <a:schemeClr val="dk1"/>
                </a:solidFill>
              </a:rPr>
              <a:t> </a:t>
            </a:r>
            <a:r>
              <a:rPr lang="fr-CA" dirty="0" err="1">
                <a:solidFill>
                  <a:schemeClr val="dk1"/>
                </a:solidFill>
              </a:rPr>
              <a:t>understandable</a:t>
            </a:r>
            <a:r>
              <a:rPr lang="fr-CA" dirty="0">
                <a:solidFill>
                  <a:schemeClr val="dk1"/>
                </a:solidFill>
              </a:rPr>
              <a:t>. This </a:t>
            </a:r>
            <a:r>
              <a:rPr lang="fr-CA" dirty="0" err="1">
                <a:solidFill>
                  <a:schemeClr val="dk1"/>
                </a:solidFill>
              </a:rPr>
              <a:t>means</a:t>
            </a:r>
            <a:r>
              <a:rPr lang="fr-CA" dirty="0">
                <a:solidFill>
                  <a:schemeClr val="dk1"/>
                </a:solidFill>
              </a:rPr>
              <a:t> that </a:t>
            </a:r>
            <a:r>
              <a:rPr lang="fr-CA" dirty="0" err="1">
                <a:solidFill>
                  <a:schemeClr val="dk1"/>
                </a:solidFill>
              </a:rPr>
              <a:t>users</a:t>
            </a:r>
            <a:r>
              <a:rPr lang="fr-CA" dirty="0">
                <a:solidFill>
                  <a:schemeClr val="dk1"/>
                </a:solidFill>
              </a:rPr>
              <a:t> must </a:t>
            </a:r>
            <a:r>
              <a:rPr lang="fr-CA" dirty="0" err="1">
                <a:solidFill>
                  <a:schemeClr val="dk1"/>
                </a:solidFill>
              </a:rPr>
              <a:t>be</a:t>
            </a:r>
            <a:r>
              <a:rPr lang="fr-CA" dirty="0">
                <a:solidFill>
                  <a:schemeClr val="dk1"/>
                </a:solidFill>
              </a:rPr>
              <a:t> able to </a:t>
            </a:r>
            <a:r>
              <a:rPr lang="fr-CA" dirty="0" err="1">
                <a:solidFill>
                  <a:schemeClr val="dk1"/>
                </a:solidFill>
              </a:rPr>
              <a:t>understand</a:t>
            </a:r>
            <a:r>
              <a:rPr lang="fr-CA" dirty="0">
                <a:solidFill>
                  <a:schemeClr val="dk1"/>
                </a:solidFill>
              </a:rPr>
              <a:t> the information as </a:t>
            </a:r>
            <a:r>
              <a:rPr lang="fr-CA" dirty="0" err="1">
                <a:solidFill>
                  <a:schemeClr val="dk1"/>
                </a:solidFill>
              </a:rPr>
              <a:t>well</a:t>
            </a:r>
            <a:r>
              <a:rPr lang="fr-CA" dirty="0">
                <a:solidFill>
                  <a:schemeClr val="dk1"/>
                </a:solidFill>
              </a:rPr>
              <a:t> as the </a:t>
            </a:r>
            <a:r>
              <a:rPr lang="fr-CA" dirty="0" err="1">
                <a:solidFill>
                  <a:schemeClr val="dk1"/>
                </a:solidFill>
              </a:rPr>
              <a:t>operation</a:t>
            </a:r>
            <a:r>
              <a:rPr lang="fr-CA" dirty="0">
                <a:solidFill>
                  <a:schemeClr val="dk1"/>
                </a:solidFill>
              </a:rPr>
              <a:t> of the user interface.</a:t>
            </a:r>
            <a:endParaRPr dirty="0">
              <a:solidFill>
                <a:schemeClr val="dk1"/>
              </a:solidFill>
            </a:endParaRPr>
          </a:p>
          <a:p>
            <a:pPr marL="457200" lvl="0" indent="-298450" algn="l" rtl="0">
              <a:spcBef>
                <a:spcPts val="0"/>
              </a:spcBef>
              <a:spcAft>
                <a:spcPts val="0"/>
              </a:spcAft>
              <a:buClr>
                <a:schemeClr val="dk1"/>
              </a:buClr>
              <a:buSzPts val="1100"/>
              <a:buChar char="●"/>
            </a:pPr>
            <a:r>
              <a:rPr lang="fr-CA" dirty="0" err="1">
                <a:solidFill>
                  <a:schemeClr val="dk1"/>
                </a:solidFill>
              </a:rPr>
              <a:t>Robust</a:t>
            </a:r>
            <a:r>
              <a:rPr lang="fr-CA" dirty="0">
                <a:solidFill>
                  <a:schemeClr val="dk1"/>
                </a:solidFill>
              </a:rPr>
              <a:t>: Content must </a:t>
            </a:r>
            <a:r>
              <a:rPr lang="fr-CA" dirty="0" err="1">
                <a:solidFill>
                  <a:schemeClr val="dk1"/>
                </a:solidFill>
              </a:rPr>
              <a:t>be</a:t>
            </a:r>
            <a:r>
              <a:rPr lang="fr-CA" dirty="0">
                <a:solidFill>
                  <a:schemeClr val="dk1"/>
                </a:solidFill>
              </a:rPr>
              <a:t> </a:t>
            </a:r>
            <a:r>
              <a:rPr lang="fr-CA" dirty="0" err="1">
                <a:solidFill>
                  <a:schemeClr val="dk1"/>
                </a:solidFill>
              </a:rPr>
              <a:t>robust</a:t>
            </a:r>
            <a:r>
              <a:rPr lang="fr-CA" dirty="0">
                <a:solidFill>
                  <a:schemeClr val="dk1"/>
                </a:solidFill>
              </a:rPr>
              <a:t> </a:t>
            </a:r>
            <a:r>
              <a:rPr lang="fr-CA" dirty="0" err="1">
                <a:solidFill>
                  <a:schemeClr val="dk1"/>
                </a:solidFill>
              </a:rPr>
              <a:t>enough</a:t>
            </a:r>
            <a:r>
              <a:rPr lang="fr-CA" dirty="0">
                <a:solidFill>
                  <a:schemeClr val="dk1"/>
                </a:solidFill>
              </a:rPr>
              <a:t> that </a:t>
            </a:r>
            <a:r>
              <a:rPr lang="fr-CA" dirty="0" err="1">
                <a:solidFill>
                  <a:schemeClr val="dk1"/>
                </a:solidFill>
              </a:rPr>
              <a:t>it</a:t>
            </a:r>
            <a:r>
              <a:rPr lang="fr-CA" dirty="0">
                <a:solidFill>
                  <a:schemeClr val="dk1"/>
                </a:solidFill>
              </a:rPr>
              <a:t> </a:t>
            </a:r>
            <a:r>
              <a:rPr lang="fr-CA" dirty="0" err="1">
                <a:solidFill>
                  <a:schemeClr val="dk1"/>
                </a:solidFill>
              </a:rPr>
              <a:t>can</a:t>
            </a:r>
            <a:r>
              <a:rPr lang="fr-CA" dirty="0">
                <a:solidFill>
                  <a:schemeClr val="dk1"/>
                </a:solidFill>
              </a:rPr>
              <a:t> </a:t>
            </a:r>
            <a:r>
              <a:rPr lang="fr-CA" dirty="0" err="1">
                <a:solidFill>
                  <a:schemeClr val="dk1"/>
                </a:solidFill>
              </a:rPr>
              <a:t>be</a:t>
            </a:r>
            <a:r>
              <a:rPr lang="fr-CA" dirty="0">
                <a:solidFill>
                  <a:schemeClr val="dk1"/>
                </a:solidFill>
              </a:rPr>
              <a:t> </a:t>
            </a:r>
            <a:r>
              <a:rPr lang="fr-CA" dirty="0" err="1">
                <a:solidFill>
                  <a:schemeClr val="dk1"/>
                </a:solidFill>
              </a:rPr>
              <a:t>interpreted</a:t>
            </a:r>
            <a:r>
              <a:rPr lang="fr-CA" dirty="0">
                <a:solidFill>
                  <a:schemeClr val="dk1"/>
                </a:solidFill>
              </a:rPr>
              <a:t> </a:t>
            </a:r>
            <a:r>
              <a:rPr lang="fr-CA" dirty="0" err="1">
                <a:solidFill>
                  <a:schemeClr val="dk1"/>
                </a:solidFill>
              </a:rPr>
              <a:t>reliably</a:t>
            </a:r>
            <a:r>
              <a:rPr lang="fr-CA" dirty="0">
                <a:solidFill>
                  <a:schemeClr val="dk1"/>
                </a:solidFill>
              </a:rPr>
              <a:t> by a </a:t>
            </a:r>
            <a:r>
              <a:rPr lang="fr-CA" dirty="0" err="1">
                <a:solidFill>
                  <a:schemeClr val="dk1"/>
                </a:solidFill>
              </a:rPr>
              <a:t>wide</a:t>
            </a:r>
            <a:r>
              <a:rPr lang="fr-CA" dirty="0">
                <a:solidFill>
                  <a:schemeClr val="dk1"/>
                </a:solidFill>
              </a:rPr>
              <a:t> </a:t>
            </a:r>
            <a:r>
              <a:rPr lang="fr-CA" dirty="0" err="1">
                <a:solidFill>
                  <a:schemeClr val="dk1"/>
                </a:solidFill>
              </a:rPr>
              <a:t>variety</a:t>
            </a:r>
            <a:r>
              <a:rPr lang="fr-CA" dirty="0">
                <a:solidFill>
                  <a:schemeClr val="dk1"/>
                </a:solidFill>
              </a:rPr>
              <a:t> of user agents, </a:t>
            </a:r>
            <a:r>
              <a:rPr lang="fr-CA" dirty="0" err="1">
                <a:solidFill>
                  <a:schemeClr val="dk1"/>
                </a:solidFill>
              </a:rPr>
              <a:t>including</a:t>
            </a:r>
            <a:r>
              <a:rPr lang="fr-CA" dirty="0">
                <a:solidFill>
                  <a:schemeClr val="dk1"/>
                </a:solidFill>
              </a:rPr>
              <a:t> </a:t>
            </a:r>
            <a:r>
              <a:rPr lang="fr-CA" dirty="0" err="1">
                <a:solidFill>
                  <a:schemeClr val="dk1"/>
                </a:solidFill>
              </a:rPr>
              <a:t>assistive</a:t>
            </a:r>
            <a:r>
              <a:rPr lang="fr-CA" dirty="0">
                <a:solidFill>
                  <a:schemeClr val="dk1"/>
                </a:solidFill>
              </a:rPr>
              <a:t> technologies. Content must </a:t>
            </a:r>
            <a:r>
              <a:rPr lang="fr-CA" dirty="0" err="1">
                <a:solidFill>
                  <a:schemeClr val="dk1"/>
                </a:solidFill>
              </a:rPr>
              <a:t>be</a:t>
            </a:r>
            <a:r>
              <a:rPr lang="fr-CA" dirty="0">
                <a:solidFill>
                  <a:schemeClr val="dk1"/>
                </a:solidFill>
              </a:rPr>
              <a:t> accessible to all </a:t>
            </a:r>
            <a:r>
              <a:rPr lang="fr-CA" dirty="0" err="1">
                <a:solidFill>
                  <a:schemeClr val="dk1"/>
                </a:solidFill>
              </a:rPr>
              <a:t>users</a:t>
            </a:r>
            <a:r>
              <a:rPr lang="fr-CA" dirty="0">
                <a:solidFill>
                  <a:schemeClr val="dk1"/>
                </a:solidFill>
              </a:rPr>
              <a:t>, </a:t>
            </a:r>
            <a:r>
              <a:rPr lang="fr-CA" dirty="0" err="1">
                <a:solidFill>
                  <a:schemeClr val="dk1"/>
                </a:solidFill>
              </a:rPr>
              <a:t>keeping</a:t>
            </a:r>
            <a:r>
              <a:rPr lang="fr-CA" dirty="0">
                <a:solidFill>
                  <a:schemeClr val="dk1"/>
                </a:solidFill>
              </a:rPr>
              <a:t> up with </a:t>
            </a:r>
            <a:r>
              <a:rPr lang="fr-CA" dirty="0" err="1">
                <a:solidFill>
                  <a:schemeClr val="dk1"/>
                </a:solidFill>
              </a:rPr>
              <a:t>advances</a:t>
            </a:r>
            <a:r>
              <a:rPr lang="fr-CA" dirty="0">
                <a:solidFill>
                  <a:schemeClr val="dk1"/>
                </a:solidFill>
              </a:rPr>
              <a:t> in </a:t>
            </a:r>
            <a:r>
              <a:rPr lang="fr-CA" dirty="0" err="1">
                <a:solidFill>
                  <a:schemeClr val="dk1"/>
                </a:solidFill>
              </a:rPr>
              <a:t>technology</a:t>
            </a:r>
            <a:r>
              <a:rPr lang="fr-CA" dirty="0">
                <a:solidFill>
                  <a:schemeClr val="dk1"/>
                </a:solidFill>
              </a:rPr>
              <a:t>, </a:t>
            </a:r>
            <a:r>
              <a:rPr lang="fr-CA" dirty="0" err="1">
                <a:solidFill>
                  <a:schemeClr val="dk1"/>
                </a:solidFill>
              </a:rPr>
              <a:t>such</a:t>
            </a:r>
            <a:r>
              <a:rPr lang="fr-CA" dirty="0">
                <a:solidFill>
                  <a:schemeClr val="dk1"/>
                </a:solidFill>
              </a:rPr>
              <a:t> as mobile </a:t>
            </a:r>
            <a:r>
              <a:rPr lang="fr-CA" dirty="0" err="1">
                <a:solidFill>
                  <a:schemeClr val="dk1"/>
                </a:solidFill>
              </a:rPr>
              <a:t>technology</a:t>
            </a:r>
            <a:r>
              <a:rPr lang="fr-CA" dirty="0">
                <a:solidFill>
                  <a:schemeClr val="dk1"/>
                </a:solidFill>
              </a:rPr>
              <a:t>.</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7888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4ffd360743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4ffd360743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32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ffd36074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4ffd36074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fr-CA" dirty="0">
                <a:solidFill>
                  <a:schemeClr val="dk1"/>
                </a:solidFill>
              </a:rPr>
              <a:t>Time 40 minutes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90049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ffd360743_0_2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ffd360743_0_2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2200"/>
              </a:spcBef>
              <a:spcAft>
                <a:spcPts val="0"/>
              </a:spcAft>
              <a:buClr>
                <a:schemeClr val="dk1"/>
              </a:buClr>
              <a:buSzPts val="1100"/>
              <a:buFont typeface="Arial"/>
              <a:buNone/>
            </a:pPr>
            <a:r>
              <a:rPr lang="fr-CA" dirty="0">
                <a:solidFill>
                  <a:schemeClr val="dk1"/>
                </a:solidFill>
              </a:rPr>
              <a:t>Good inclusive design is </a:t>
            </a:r>
            <a:r>
              <a:rPr lang="fr-CA" dirty="0" err="1">
                <a:solidFill>
                  <a:schemeClr val="dk1"/>
                </a:solidFill>
              </a:rPr>
              <a:t>complex</a:t>
            </a:r>
            <a:r>
              <a:rPr lang="fr-CA" dirty="0">
                <a:solidFill>
                  <a:schemeClr val="dk1"/>
                </a:solidFill>
              </a:rPr>
              <a:t>. It is not a </a:t>
            </a:r>
            <a:r>
              <a:rPr lang="fr-CA" dirty="0" err="1">
                <a:solidFill>
                  <a:srgbClr val="1155CC"/>
                </a:solidFill>
                <a:uFill>
                  <a:noFill/>
                </a:uFill>
                <a:hlinkClick r:id="rId3"/>
              </a:rPr>
              <a:t>barrier</a:t>
            </a:r>
            <a:r>
              <a:rPr lang="fr-CA" dirty="0">
                <a:solidFill>
                  <a:srgbClr val="1155CC"/>
                </a:solidFill>
                <a:uFill>
                  <a:noFill/>
                </a:uFill>
                <a:hlinkClick r:id="rId3"/>
              </a:rPr>
              <a:t> to innovation in design</a:t>
            </a:r>
            <a:r>
              <a:rPr lang="fr-CA" dirty="0">
                <a:solidFill>
                  <a:schemeClr val="dk1"/>
                </a:solidFill>
              </a:rPr>
              <a:t>, and the end-</a:t>
            </a:r>
            <a:r>
              <a:rPr lang="fr-CA" dirty="0" err="1">
                <a:solidFill>
                  <a:schemeClr val="dk1"/>
                </a:solidFill>
              </a:rPr>
              <a:t>result</a:t>
            </a:r>
            <a:r>
              <a:rPr lang="fr-CA" dirty="0">
                <a:solidFill>
                  <a:schemeClr val="dk1"/>
                </a:solidFill>
              </a:rPr>
              <a:t> </a:t>
            </a:r>
            <a:r>
              <a:rPr lang="fr-CA" dirty="0" err="1">
                <a:solidFill>
                  <a:schemeClr val="dk1"/>
                </a:solidFill>
              </a:rPr>
              <a:t>does</a:t>
            </a:r>
            <a:r>
              <a:rPr lang="fr-CA" dirty="0">
                <a:solidFill>
                  <a:schemeClr val="dk1"/>
                </a:solidFill>
              </a:rPr>
              <a:t> not have to </a:t>
            </a:r>
            <a:r>
              <a:rPr lang="fr-CA" dirty="0" err="1">
                <a:solidFill>
                  <a:schemeClr val="dk1"/>
                </a:solidFill>
              </a:rPr>
              <a:t>be</a:t>
            </a:r>
            <a:r>
              <a:rPr lang="fr-CA" dirty="0">
                <a:solidFill>
                  <a:schemeClr val="dk1"/>
                </a:solidFill>
              </a:rPr>
              <a:t> </a:t>
            </a:r>
            <a:r>
              <a:rPr lang="fr-CA" dirty="0" err="1">
                <a:solidFill>
                  <a:schemeClr val="dk1"/>
                </a:solidFill>
              </a:rPr>
              <a:t>lifeless</a:t>
            </a:r>
            <a:r>
              <a:rPr lang="fr-CA" dirty="0">
                <a:solidFill>
                  <a:schemeClr val="dk1"/>
                </a:solidFill>
              </a:rPr>
              <a:t> or </a:t>
            </a:r>
            <a:r>
              <a:rPr lang="fr-CA" dirty="0" err="1">
                <a:solidFill>
                  <a:schemeClr val="dk1"/>
                </a:solidFill>
              </a:rPr>
              <a:t>bland</a:t>
            </a:r>
            <a:r>
              <a:rPr lang="fr-CA" dirty="0">
                <a:solidFill>
                  <a:schemeClr val="dk1"/>
                </a:solidFill>
              </a:rPr>
              <a:t>.</a:t>
            </a:r>
            <a:endParaRPr dirty="0">
              <a:solidFill>
                <a:schemeClr val="dk1"/>
              </a:solidFill>
            </a:endParaRPr>
          </a:p>
          <a:p>
            <a:pPr marL="0" lvl="0" indent="0" algn="l" rtl="0">
              <a:spcBef>
                <a:spcPts val="2200"/>
              </a:spcBef>
              <a:spcAft>
                <a:spcPts val="0"/>
              </a:spcAft>
              <a:buClr>
                <a:schemeClr val="dk1"/>
              </a:buClr>
              <a:buSzPts val="1100"/>
              <a:buFont typeface="Arial"/>
              <a:buNone/>
            </a:pPr>
            <a:r>
              <a:rPr lang="fr-CA" dirty="0" err="1">
                <a:solidFill>
                  <a:schemeClr val="dk1"/>
                </a:solidFill>
              </a:rPr>
              <a:t>Accessibility</a:t>
            </a:r>
            <a:r>
              <a:rPr lang="fr-CA" dirty="0">
                <a:solidFill>
                  <a:schemeClr val="dk1"/>
                </a:solidFill>
              </a:rPr>
              <a:t> </a:t>
            </a:r>
            <a:r>
              <a:rPr lang="fr-CA" dirty="0" err="1">
                <a:solidFill>
                  <a:schemeClr val="dk1"/>
                </a:solidFill>
              </a:rPr>
              <a:t>does</a:t>
            </a:r>
            <a:r>
              <a:rPr lang="fr-CA" dirty="0">
                <a:solidFill>
                  <a:schemeClr val="dk1"/>
                </a:solidFill>
              </a:rPr>
              <a:t> not </a:t>
            </a:r>
            <a:r>
              <a:rPr lang="fr-CA" dirty="0" err="1">
                <a:solidFill>
                  <a:schemeClr val="dk1"/>
                </a:solidFill>
              </a:rPr>
              <a:t>mean</a:t>
            </a:r>
            <a:r>
              <a:rPr lang="fr-CA" dirty="0">
                <a:solidFill>
                  <a:schemeClr val="dk1"/>
                </a:solidFill>
              </a:rPr>
              <a:t> </a:t>
            </a:r>
            <a:r>
              <a:rPr lang="fr-CA" dirty="0" err="1">
                <a:solidFill>
                  <a:schemeClr val="dk1"/>
                </a:solidFill>
              </a:rPr>
              <a:t>removing</a:t>
            </a:r>
            <a:r>
              <a:rPr lang="fr-CA" dirty="0">
                <a:solidFill>
                  <a:schemeClr val="dk1"/>
                </a:solidFill>
              </a:rPr>
              <a:t> all </a:t>
            </a:r>
            <a:r>
              <a:rPr lang="fr-CA" dirty="0" err="1">
                <a:solidFill>
                  <a:schemeClr val="dk1"/>
                </a:solidFill>
              </a:rPr>
              <a:t>colour</a:t>
            </a:r>
            <a:r>
              <a:rPr lang="fr-CA" dirty="0">
                <a:solidFill>
                  <a:schemeClr val="dk1"/>
                </a:solidFill>
              </a:rPr>
              <a:t> and </a:t>
            </a:r>
            <a:r>
              <a:rPr lang="fr-CA" dirty="0" err="1">
                <a:solidFill>
                  <a:schemeClr val="dk1"/>
                </a:solidFill>
              </a:rPr>
              <a:t>graphics</a:t>
            </a:r>
            <a:r>
              <a:rPr lang="fr-CA" dirty="0">
                <a:solidFill>
                  <a:schemeClr val="dk1"/>
                </a:solidFill>
              </a:rPr>
              <a:t>. </a:t>
            </a:r>
            <a:r>
              <a:rPr lang="fr-CA" dirty="0" err="1">
                <a:solidFill>
                  <a:schemeClr val="dk1"/>
                </a:solidFill>
              </a:rPr>
              <a:t>What</a:t>
            </a:r>
            <a:r>
              <a:rPr lang="fr-CA" dirty="0">
                <a:solidFill>
                  <a:schemeClr val="dk1"/>
                </a:solidFill>
              </a:rPr>
              <a:t> </a:t>
            </a:r>
            <a:r>
              <a:rPr lang="fr-CA" dirty="0" err="1">
                <a:solidFill>
                  <a:schemeClr val="dk1"/>
                </a:solidFill>
              </a:rPr>
              <a:t>it</a:t>
            </a:r>
            <a:r>
              <a:rPr lang="fr-CA" dirty="0">
                <a:solidFill>
                  <a:schemeClr val="dk1"/>
                </a:solidFill>
              </a:rPr>
              <a:t> </a:t>
            </a:r>
            <a:r>
              <a:rPr lang="fr-CA" dirty="0" err="1">
                <a:solidFill>
                  <a:schemeClr val="dk1"/>
                </a:solidFill>
              </a:rPr>
              <a:t>does</a:t>
            </a:r>
            <a:r>
              <a:rPr lang="fr-CA" dirty="0">
                <a:solidFill>
                  <a:schemeClr val="dk1"/>
                </a:solidFill>
              </a:rPr>
              <a:t> </a:t>
            </a:r>
            <a:r>
              <a:rPr lang="fr-CA" dirty="0" err="1">
                <a:solidFill>
                  <a:schemeClr val="dk1"/>
                </a:solidFill>
              </a:rPr>
              <a:t>mean</a:t>
            </a:r>
            <a:r>
              <a:rPr lang="fr-CA" dirty="0">
                <a:solidFill>
                  <a:schemeClr val="dk1"/>
                </a:solidFill>
              </a:rPr>
              <a:t> is that you must </a:t>
            </a:r>
            <a:r>
              <a:rPr lang="fr-CA" dirty="0" err="1">
                <a:solidFill>
                  <a:schemeClr val="dk1"/>
                </a:solidFill>
              </a:rPr>
              <a:t>think</a:t>
            </a:r>
            <a:r>
              <a:rPr lang="fr-CA" dirty="0">
                <a:solidFill>
                  <a:schemeClr val="dk1"/>
                </a:solidFill>
              </a:rPr>
              <a:t> about how </a:t>
            </a:r>
            <a:r>
              <a:rPr lang="fr-CA" dirty="0" err="1">
                <a:solidFill>
                  <a:schemeClr val="dk1"/>
                </a:solidFill>
              </a:rPr>
              <a:t>colour</a:t>
            </a:r>
            <a:r>
              <a:rPr lang="fr-CA" dirty="0">
                <a:solidFill>
                  <a:schemeClr val="dk1"/>
                </a:solidFill>
              </a:rPr>
              <a:t> is </a:t>
            </a:r>
            <a:r>
              <a:rPr lang="fr-CA" dirty="0" err="1">
                <a:solidFill>
                  <a:schemeClr val="dk1"/>
                </a:solidFill>
              </a:rPr>
              <a:t>used</a:t>
            </a:r>
            <a:r>
              <a:rPr lang="fr-CA" dirty="0">
                <a:solidFill>
                  <a:schemeClr val="dk1"/>
                </a:solidFill>
              </a:rPr>
              <a:t>, and </a:t>
            </a:r>
            <a:r>
              <a:rPr lang="fr-CA" dirty="0" err="1">
                <a:solidFill>
                  <a:schemeClr val="dk1"/>
                </a:solidFill>
              </a:rPr>
              <a:t>provide</a:t>
            </a:r>
            <a:r>
              <a:rPr lang="fr-CA" dirty="0">
                <a:solidFill>
                  <a:schemeClr val="dk1"/>
                </a:solidFill>
              </a:rPr>
              <a:t> alternative content for images and </a:t>
            </a:r>
            <a:r>
              <a:rPr lang="fr-CA" dirty="0" err="1">
                <a:solidFill>
                  <a:schemeClr val="dk1"/>
                </a:solidFill>
              </a:rPr>
              <a:t>other</a:t>
            </a:r>
            <a:r>
              <a:rPr lang="fr-CA" dirty="0">
                <a:solidFill>
                  <a:schemeClr val="dk1"/>
                </a:solidFill>
              </a:rPr>
              <a:t> </a:t>
            </a:r>
            <a:r>
              <a:rPr lang="fr-CA" dirty="0" err="1">
                <a:solidFill>
                  <a:schemeClr val="dk1"/>
                </a:solidFill>
              </a:rPr>
              <a:t>graphical</a:t>
            </a:r>
            <a:r>
              <a:rPr lang="fr-CA" dirty="0">
                <a:solidFill>
                  <a:schemeClr val="dk1"/>
                </a:solidFill>
              </a:rPr>
              <a:t> </a:t>
            </a:r>
            <a:r>
              <a:rPr lang="fr-CA" dirty="0" err="1">
                <a:solidFill>
                  <a:schemeClr val="dk1"/>
                </a:solidFill>
              </a:rPr>
              <a:t>objects</a:t>
            </a:r>
            <a:r>
              <a:rPr lang="fr-CA" dirty="0">
                <a:solidFill>
                  <a:schemeClr val="dk1"/>
                </a:solidFill>
              </a:rPr>
              <a:t> that are </a:t>
            </a:r>
            <a:r>
              <a:rPr lang="fr-CA" dirty="0" err="1">
                <a:solidFill>
                  <a:schemeClr val="dk1"/>
                </a:solidFill>
              </a:rPr>
              <a:t>informational</a:t>
            </a:r>
            <a:r>
              <a:rPr lang="fr-CA" dirty="0">
                <a:solidFill>
                  <a:schemeClr val="dk1"/>
                </a:solidFill>
              </a:rPr>
              <a:t> or </a:t>
            </a:r>
            <a:r>
              <a:rPr lang="fr-CA" dirty="0" err="1">
                <a:solidFill>
                  <a:schemeClr val="dk1"/>
                </a:solidFill>
              </a:rPr>
              <a:t>functional</a:t>
            </a:r>
            <a:r>
              <a:rPr lang="fr-CA" dirty="0">
                <a:solidFill>
                  <a:schemeClr val="dk1"/>
                </a:solidFill>
              </a:rPr>
              <a:t>. </a:t>
            </a:r>
            <a:r>
              <a:rPr lang="fr-CA" dirty="0" err="1">
                <a:solidFill>
                  <a:schemeClr val="dk1"/>
                </a:solidFill>
              </a:rPr>
              <a:t>Although</a:t>
            </a:r>
            <a:r>
              <a:rPr lang="fr-CA" dirty="0">
                <a:solidFill>
                  <a:schemeClr val="dk1"/>
                </a:solidFill>
              </a:rPr>
              <a:t> you must </a:t>
            </a:r>
            <a:r>
              <a:rPr lang="fr-CA" dirty="0" err="1">
                <a:solidFill>
                  <a:schemeClr val="dk1"/>
                </a:solidFill>
              </a:rPr>
              <a:t>adhere</a:t>
            </a:r>
            <a:r>
              <a:rPr lang="fr-CA" dirty="0">
                <a:solidFill>
                  <a:schemeClr val="dk1"/>
                </a:solidFill>
              </a:rPr>
              <a:t> to </a:t>
            </a:r>
            <a:r>
              <a:rPr lang="fr-CA" dirty="0" err="1">
                <a:solidFill>
                  <a:schemeClr val="dk1"/>
                </a:solidFill>
              </a:rPr>
              <a:t>some</a:t>
            </a:r>
            <a:r>
              <a:rPr lang="fr-CA" dirty="0">
                <a:solidFill>
                  <a:schemeClr val="dk1"/>
                </a:solidFill>
              </a:rPr>
              <a:t> </a:t>
            </a:r>
            <a:r>
              <a:rPr lang="fr-CA" dirty="0" err="1">
                <a:solidFill>
                  <a:schemeClr val="dk1"/>
                </a:solidFill>
              </a:rPr>
              <a:t>constraints</a:t>
            </a:r>
            <a:r>
              <a:rPr lang="fr-CA" dirty="0">
                <a:solidFill>
                  <a:schemeClr val="dk1"/>
                </a:solidFill>
              </a:rPr>
              <a:t> </a:t>
            </a:r>
            <a:r>
              <a:rPr lang="fr-CA" dirty="0" err="1">
                <a:solidFill>
                  <a:schemeClr val="dk1"/>
                </a:solidFill>
              </a:rPr>
              <a:t>when</a:t>
            </a:r>
            <a:r>
              <a:rPr lang="fr-CA" dirty="0">
                <a:solidFill>
                  <a:schemeClr val="dk1"/>
                </a:solidFill>
              </a:rPr>
              <a:t> </a:t>
            </a:r>
            <a:r>
              <a:rPr lang="fr-CA" dirty="0" err="1">
                <a:solidFill>
                  <a:schemeClr val="dk1"/>
                </a:solidFill>
              </a:rPr>
              <a:t>designing</a:t>
            </a:r>
            <a:r>
              <a:rPr lang="fr-CA" dirty="0">
                <a:solidFill>
                  <a:schemeClr val="dk1"/>
                </a:solidFill>
              </a:rPr>
              <a:t> with </a:t>
            </a:r>
            <a:r>
              <a:rPr lang="fr-CA" dirty="0" err="1">
                <a:solidFill>
                  <a:schemeClr val="dk1"/>
                </a:solidFill>
              </a:rPr>
              <a:t>accessibility</a:t>
            </a:r>
            <a:r>
              <a:rPr lang="fr-CA" dirty="0">
                <a:solidFill>
                  <a:schemeClr val="dk1"/>
                </a:solidFill>
              </a:rPr>
              <a:t> in </a:t>
            </a:r>
            <a:r>
              <a:rPr lang="fr-CA" dirty="0" err="1">
                <a:solidFill>
                  <a:schemeClr val="dk1"/>
                </a:solidFill>
              </a:rPr>
              <a:t>mind</a:t>
            </a:r>
            <a:r>
              <a:rPr lang="fr-CA" dirty="0">
                <a:solidFill>
                  <a:schemeClr val="dk1"/>
                </a:solidFill>
              </a:rPr>
              <a:t>, working </a:t>
            </a:r>
            <a:r>
              <a:rPr lang="fr-CA" dirty="0" err="1">
                <a:solidFill>
                  <a:schemeClr val="dk1"/>
                </a:solidFill>
              </a:rPr>
              <a:t>within</a:t>
            </a:r>
            <a:r>
              <a:rPr lang="fr-CA" dirty="0">
                <a:solidFill>
                  <a:schemeClr val="dk1"/>
                </a:solidFill>
              </a:rPr>
              <a:t> </a:t>
            </a:r>
            <a:r>
              <a:rPr lang="fr-CA" dirty="0" err="1">
                <a:solidFill>
                  <a:schemeClr val="dk1"/>
                </a:solidFill>
              </a:rPr>
              <a:t>these</a:t>
            </a:r>
            <a:r>
              <a:rPr lang="fr-CA" dirty="0">
                <a:solidFill>
                  <a:schemeClr val="dk1"/>
                </a:solidFill>
              </a:rPr>
              <a:t> guidelines </a:t>
            </a:r>
            <a:r>
              <a:rPr lang="fr-CA" dirty="0" err="1">
                <a:solidFill>
                  <a:schemeClr val="dk1"/>
                </a:solidFill>
              </a:rPr>
              <a:t>will</a:t>
            </a:r>
            <a:r>
              <a:rPr lang="fr-CA" dirty="0">
                <a:solidFill>
                  <a:schemeClr val="dk1"/>
                </a:solidFill>
              </a:rPr>
              <a:t> </a:t>
            </a:r>
            <a:r>
              <a:rPr lang="fr-CA" dirty="0" err="1">
                <a:solidFill>
                  <a:schemeClr val="dk1"/>
                </a:solidFill>
              </a:rPr>
              <a:t>create</a:t>
            </a:r>
            <a:r>
              <a:rPr lang="fr-CA" dirty="0">
                <a:solidFill>
                  <a:schemeClr val="dk1"/>
                </a:solidFill>
              </a:rPr>
              <a:t> a good-</a:t>
            </a:r>
            <a:r>
              <a:rPr lang="fr-CA" dirty="0" err="1">
                <a:solidFill>
                  <a:schemeClr val="dk1"/>
                </a:solidFill>
              </a:rPr>
              <a:t>looking</a:t>
            </a:r>
            <a:r>
              <a:rPr lang="fr-CA" dirty="0">
                <a:solidFill>
                  <a:schemeClr val="dk1"/>
                </a:solidFill>
              </a:rPr>
              <a:t> </a:t>
            </a:r>
            <a:r>
              <a:rPr lang="fr-CA" dirty="0" err="1">
                <a:solidFill>
                  <a:schemeClr val="dk1"/>
                </a:solidFill>
              </a:rPr>
              <a:t>website</a:t>
            </a:r>
            <a:r>
              <a:rPr lang="fr-CA" dirty="0">
                <a:solidFill>
                  <a:schemeClr val="dk1"/>
                </a:solidFill>
              </a:rPr>
              <a:t> that is usable by all </a:t>
            </a:r>
            <a:r>
              <a:rPr lang="fr-CA" dirty="0" err="1">
                <a:solidFill>
                  <a:schemeClr val="dk1"/>
                </a:solidFill>
              </a:rPr>
              <a:t>your</a:t>
            </a:r>
            <a:r>
              <a:rPr lang="fr-CA" dirty="0">
                <a:solidFill>
                  <a:schemeClr val="dk1"/>
                </a:solidFill>
              </a:rPr>
              <a:t> </a:t>
            </a:r>
            <a:r>
              <a:rPr lang="fr-CA" dirty="0" err="1">
                <a:solidFill>
                  <a:schemeClr val="dk1"/>
                </a:solidFill>
              </a:rPr>
              <a:t>visitors</a:t>
            </a:r>
            <a:r>
              <a:rPr lang="fr-CA" dirty="0">
                <a:solidFill>
                  <a:schemeClr val="dk1"/>
                </a:solidFill>
              </a:rPr>
              <a:t>.</a:t>
            </a:r>
            <a:endParaRPr sz="1400"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4599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4ffd360743_0_1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4ffd360743_0_1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500389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4ffd360743_0_1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4ffd360743_0_1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73266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ffd360743_0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g4ffd360743_0_1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85343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4ffd360743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4ffd360743_0_1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81736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4ffd360743_0_1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4ffd360743_0_1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82464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4ffd360743_0_1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4ffd360743_0_1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99924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4ffd360743_0_1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g4ffd360743_0_1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584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4ffd360743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4ffd360743_0_1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229202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4ffd360743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4ffd360743_0_1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8284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ffd36074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ffd36074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CA" sz="1800" dirty="0" err="1">
                <a:solidFill>
                  <a:schemeClr val="dk2"/>
                </a:solidFill>
              </a:rPr>
              <a:t>Considers</a:t>
            </a:r>
            <a:r>
              <a:rPr lang="fr-CA" sz="1800" dirty="0">
                <a:solidFill>
                  <a:schemeClr val="dk2"/>
                </a:solidFill>
              </a:rPr>
              <a:t> the full range of </a:t>
            </a:r>
            <a:r>
              <a:rPr lang="fr-CA" sz="1800" dirty="0" err="1">
                <a:solidFill>
                  <a:schemeClr val="dk2"/>
                </a:solidFill>
              </a:rPr>
              <a:t>human</a:t>
            </a:r>
            <a:r>
              <a:rPr lang="fr-CA" sz="1800" dirty="0">
                <a:solidFill>
                  <a:schemeClr val="dk2"/>
                </a:solidFill>
              </a:rPr>
              <a:t> </a:t>
            </a:r>
            <a:r>
              <a:rPr lang="fr-CA" sz="1800" dirty="0" err="1">
                <a:solidFill>
                  <a:schemeClr val="dk2"/>
                </a:solidFill>
              </a:rPr>
              <a:t>diversity</a:t>
            </a:r>
            <a:r>
              <a:rPr lang="fr-CA" sz="1800" dirty="0">
                <a:solidFill>
                  <a:schemeClr val="dk2"/>
                </a:solidFill>
              </a:rPr>
              <a:t> with respect to </a:t>
            </a:r>
            <a:r>
              <a:rPr lang="fr-CA" sz="1800" dirty="0" err="1">
                <a:solidFill>
                  <a:schemeClr val="dk2"/>
                </a:solidFill>
              </a:rPr>
              <a:t>ability</a:t>
            </a:r>
            <a:r>
              <a:rPr lang="fr-CA" sz="1800" dirty="0">
                <a:solidFill>
                  <a:schemeClr val="dk2"/>
                </a:solidFill>
              </a:rPr>
              <a:t>, </a:t>
            </a:r>
            <a:r>
              <a:rPr lang="fr-CA" sz="1800" dirty="0" err="1">
                <a:solidFill>
                  <a:schemeClr val="dk2"/>
                </a:solidFill>
              </a:rPr>
              <a:t>language</a:t>
            </a:r>
            <a:r>
              <a:rPr lang="fr-CA" sz="1800" dirty="0">
                <a:solidFill>
                  <a:schemeClr val="dk2"/>
                </a:solidFill>
              </a:rPr>
              <a:t>, culture, </a:t>
            </a:r>
            <a:r>
              <a:rPr lang="fr-CA" sz="1800" dirty="0" err="1">
                <a:solidFill>
                  <a:schemeClr val="dk2"/>
                </a:solidFill>
              </a:rPr>
              <a:t>gender</a:t>
            </a:r>
            <a:r>
              <a:rPr lang="fr-CA" sz="1800" dirty="0">
                <a:solidFill>
                  <a:schemeClr val="dk2"/>
                </a:solidFill>
              </a:rPr>
              <a:t>, </a:t>
            </a:r>
            <a:r>
              <a:rPr lang="fr-CA" sz="1800" dirty="0" err="1">
                <a:solidFill>
                  <a:schemeClr val="dk2"/>
                </a:solidFill>
              </a:rPr>
              <a:t>age</a:t>
            </a:r>
            <a:r>
              <a:rPr lang="fr-CA" sz="1800" dirty="0">
                <a:solidFill>
                  <a:schemeClr val="dk2"/>
                </a:solidFill>
              </a:rPr>
              <a:t>, and </a:t>
            </a:r>
            <a:r>
              <a:rPr lang="fr-CA" sz="1800" dirty="0" err="1">
                <a:solidFill>
                  <a:schemeClr val="dk2"/>
                </a:solidFill>
              </a:rPr>
              <a:t>other</a:t>
            </a:r>
            <a:r>
              <a:rPr lang="fr-CA" sz="1800" dirty="0">
                <a:solidFill>
                  <a:schemeClr val="dk2"/>
                </a:solidFill>
              </a:rPr>
              <a:t> </a:t>
            </a:r>
            <a:r>
              <a:rPr lang="fr-CA" sz="1800" dirty="0" err="1">
                <a:solidFill>
                  <a:schemeClr val="dk2"/>
                </a:solidFill>
              </a:rPr>
              <a:t>forms</a:t>
            </a:r>
            <a:r>
              <a:rPr lang="fr-CA" sz="1800" dirty="0">
                <a:solidFill>
                  <a:schemeClr val="dk2"/>
                </a:solidFill>
              </a:rPr>
              <a:t> of </a:t>
            </a:r>
            <a:r>
              <a:rPr lang="fr-CA" sz="1800" dirty="0" err="1">
                <a:solidFill>
                  <a:schemeClr val="dk2"/>
                </a:solidFill>
              </a:rPr>
              <a:t>human</a:t>
            </a:r>
            <a:r>
              <a:rPr lang="fr-CA" sz="1800" dirty="0">
                <a:solidFill>
                  <a:schemeClr val="dk2"/>
                </a:solidFill>
              </a:rPr>
              <a:t> </a:t>
            </a:r>
            <a:r>
              <a:rPr lang="fr-CA" sz="1800" dirty="0" err="1">
                <a:solidFill>
                  <a:schemeClr val="dk2"/>
                </a:solidFill>
              </a:rPr>
              <a:t>difference</a:t>
            </a:r>
            <a:r>
              <a:rPr lang="fr-CA" sz="1800" dirty="0">
                <a:solidFill>
                  <a:schemeClr val="dk2"/>
                </a:solidFill>
              </a:rPr>
              <a:t>.</a:t>
            </a:r>
            <a:br>
              <a:rPr lang="fr-CA" sz="1800" dirty="0">
                <a:solidFill>
                  <a:schemeClr val="dk2"/>
                </a:solidFill>
              </a:rPr>
            </a:br>
            <a:r>
              <a:rPr lang="fr-CA" sz="1800" dirty="0">
                <a:solidFill>
                  <a:schemeClr val="dk2"/>
                </a:solidFill>
              </a:rPr>
              <a:t/>
            </a:r>
            <a:br>
              <a:rPr lang="fr-CA" sz="1800" dirty="0">
                <a:solidFill>
                  <a:schemeClr val="dk2"/>
                </a:solidFill>
              </a:rPr>
            </a:br>
            <a:r>
              <a:rPr lang="fr-CA" dirty="0">
                <a:solidFill>
                  <a:srgbClr val="333333"/>
                </a:solidFill>
              </a:rPr>
              <a:t>The </a:t>
            </a:r>
            <a:r>
              <a:rPr lang="fr-CA" dirty="0" err="1">
                <a:solidFill>
                  <a:srgbClr val="333333"/>
                </a:solidFill>
              </a:rPr>
              <a:t>same</a:t>
            </a:r>
            <a:r>
              <a:rPr lang="fr-CA" dirty="0">
                <a:solidFill>
                  <a:srgbClr val="333333"/>
                </a:solidFill>
              </a:rPr>
              <a:t> thinking </a:t>
            </a:r>
            <a:r>
              <a:rPr lang="fr-CA" dirty="0" err="1">
                <a:solidFill>
                  <a:srgbClr val="333333"/>
                </a:solidFill>
              </a:rPr>
              <a:t>can</a:t>
            </a:r>
            <a:r>
              <a:rPr lang="fr-CA" dirty="0">
                <a:solidFill>
                  <a:srgbClr val="333333"/>
                </a:solidFill>
              </a:rPr>
              <a:t>, and </a:t>
            </a:r>
            <a:r>
              <a:rPr lang="fr-CA" dirty="0" err="1">
                <a:solidFill>
                  <a:srgbClr val="333333"/>
                </a:solidFill>
              </a:rPr>
              <a:t>should</a:t>
            </a:r>
            <a:r>
              <a:rPr lang="fr-CA" dirty="0">
                <a:solidFill>
                  <a:srgbClr val="333333"/>
                </a:solidFill>
              </a:rPr>
              <a:t> </a:t>
            </a:r>
            <a:r>
              <a:rPr lang="fr-CA" dirty="0" err="1">
                <a:solidFill>
                  <a:srgbClr val="333333"/>
                </a:solidFill>
              </a:rPr>
              <a:t>be</a:t>
            </a:r>
            <a:r>
              <a:rPr lang="fr-CA" dirty="0">
                <a:solidFill>
                  <a:srgbClr val="333333"/>
                </a:solidFill>
              </a:rPr>
              <a:t> </a:t>
            </a:r>
            <a:r>
              <a:rPr lang="fr-CA" dirty="0" err="1">
                <a:solidFill>
                  <a:srgbClr val="333333"/>
                </a:solidFill>
              </a:rPr>
              <a:t>applied</a:t>
            </a:r>
            <a:r>
              <a:rPr lang="fr-CA" dirty="0">
                <a:solidFill>
                  <a:srgbClr val="333333"/>
                </a:solidFill>
              </a:rPr>
              <a:t> to </a:t>
            </a:r>
            <a:r>
              <a:rPr lang="fr-CA" dirty="0" err="1">
                <a:solidFill>
                  <a:srgbClr val="333333"/>
                </a:solidFill>
              </a:rPr>
              <a:t>neurological</a:t>
            </a:r>
            <a:r>
              <a:rPr lang="fr-CA" dirty="0">
                <a:solidFill>
                  <a:srgbClr val="333333"/>
                </a:solidFill>
              </a:rPr>
              <a:t>, cultural, </a:t>
            </a:r>
            <a:r>
              <a:rPr lang="fr-CA" dirty="0" err="1">
                <a:solidFill>
                  <a:srgbClr val="333333"/>
                </a:solidFill>
              </a:rPr>
              <a:t>ideological</a:t>
            </a:r>
            <a:r>
              <a:rPr lang="fr-CA" dirty="0">
                <a:solidFill>
                  <a:srgbClr val="333333"/>
                </a:solidFill>
              </a:rPr>
              <a:t>, or </a:t>
            </a:r>
            <a:r>
              <a:rPr lang="fr-CA" dirty="0" err="1">
                <a:solidFill>
                  <a:srgbClr val="333333"/>
                </a:solidFill>
              </a:rPr>
              <a:t>environmental</a:t>
            </a:r>
            <a:r>
              <a:rPr lang="fr-CA" dirty="0">
                <a:solidFill>
                  <a:srgbClr val="333333"/>
                </a:solidFill>
              </a:rPr>
              <a:t> </a:t>
            </a:r>
            <a:r>
              <a:rPr lang="fr-CA" dirty="0" err="1">
                <a:solidFill>
                  <a:srgbClr val="333333"/>
                </a:solidFill>
              </a:rPr>
              <a:t>viewpoints</a:t>
            </a:r>
            <a:r>
              <a:rPr lang="fr-CA" dirty="0">
                <a:solidFill>
                  <a:srgbClr val="333333"/>
                </a:solidFill>
              </a:rPr>
              <a:t>. </a:t>
            </a:r>
            <a:r>
              <a:rPr lang="fr-CA" dirty="0" err="1">
                <a:solidFill>
                  <a:srgbClr val="333333"/>
                </a:solidFill>
              </a:rPr>
              <a:t>Those</a:t>
            </a:r>
            <a:r>
              <a:rPr lang="fr-CA" dirty="0">
                <a:solidFill>
                  <a:srgbClr val="333333"/>
                </a:solidFill>
              </a:rPr>
              <a:t>, </a:t>
            </a:r>
            <a:r>
              <a:rPr lang="fr-CA" dirty="0" err="1">
                <a:solidFill>
                  <a:srgbClr val="333333"/>
                </a:solidFill>
              </a:rPr>
              <a:t>too</a:t>
            </a:r>
            <a:r>
              <a:rPr lang="fr-CA" dirty="0">
                <a:solidFill>
                  <a:srgbClr val="333333"/>
                </a:solidFill>
              </a:rPr>
              <a:t>, </a:t>
            </a:r>
            <a:r>
              <a:rPr lang="fr-CA" dirty="0" err="1">
                <a:solidFill>
                  <a:srgbClr val="333333"/>
                </a:solidFill>
              </a:rPr>
              <a:t>can</a:t>
            </a:r>
            <a:r>
              <a:rPr lang="fr-CA" dirty="0">
                <a:solidFill>
                  <a:srgbClr val="333333"/>
                </a:solidFill>
              </a:rPr>
              <a:t> </a:t>
            </a:r>
            <a:r>
              <a:rPr lang="fr-CA" dirty="0" err="1">
                <a:solidFill>
                  <a:srgbClr val="333333"/>
                </a:solidFill>
              </a:rPr>
              <a:t>play</a:t>
            </a:r>
            <a:r>
              <a:rPr lang="fr-CA" dirty="0">
                <a:solidFill>
                  <a:srgbClr val="333333"/>
                </a:solidFill>
              </a:rPr>
              <a:t> a </a:t>
            </a:r>
            <a:r>
              <a:rPr lang="fr-CA" dirty="0" err="1">
                <a:solidFill>
                  <a:srgbClr val="333333"/>
                </a:solidFill>
              </a:rPr>
              <a:t>huge</a:t>
            </a:r>
            <a:r>
              <a:rPr lang="fr-CA" dirty="0">
                <a:solidFill>
                  <a:srgbClr val="333333"/>
                </a:solidFill>
              </a:rPr>
              <a:t> factor </a:t>
            </a:r>
            <a:r>
              <a:rPr lang="fr-CA" dirty="0" err="1">
                <a:solidFill>
                  <a:srgbClr val="333333"/>
                </a:solidFill>
              </a:rPr>
              <a:t>into</a:t>
            </a:r>
            <a:r>
              <a:rPr lang="fr-CA" dirty="0">
                <a:solidFill>
                  <a:srgbClr val="333333"/>
                </a:solidFill>
              </a:rPr>
              <a:t> how people use and </a:t>
            </a:r>
            <a:r>
              <a:rPr lang="fr-CA" dirty="0" err="1">
                <a:solidFill>
                  <a:srgbClr val="333333"/>
                </a:solidFill>
              </a:rPr>
              <a:t>interpret</a:t>
            </a:r>
            <a:r>
              <a:rPr lang="fr-CA" dirty="0">
                <a:solidFill>
                  <a:srgbClr val="333333"/>
                </a:solidFill>
              </a:rPr>
              <a:t> </a:t>
            </a:r>
            <a:r>
              <a:rPr lang="fr-CA" dirty="0" err="1">
                <a:solidFill>
                  <a:srgbClr val="333333"/>
                </a:solidFill>
              </a:rPr>
              <a:t>products</a:t>
            </a:r>
            <a:r>
              <a:rPr lang="fr-CA" dirty="0">
                <a:solidFill>
                  <a:srgbClr val="333333"/>
                </a:solidFill>
              </a:rPr>
              <a:t> and </a:t>
            </a:r>
            <a:r>
              <a:rPr lang="fr-CA" dirty="0" err="1">
                <a:solidFill>
                  <a:srgbClr val="333333"/>
                </a:solidFill>
              </a:rPr>
              <a:t>their</a:t>
            </a:r>
            <a:r>
              <a:rPr lang="fr-CA" dirty="0">
                <a:solidFill>
                  <a:srgbClr val="333333"/>
                </a:solidFill>
              </a:rPr>
              <a:t> design.</a:t>
            </a:r>
            <a:endParaRPr dirty="0">
              <a:solidFill>
                <a:srgbClr val="333333"/>
              </a:solidFill>
            </a:endParaRPr>
          </a:p>
          <a:p>
            <a:pPr marL="0" lvl="0" indent="0" algn="l" rtl="0">
              <a:spcBef>
                <a:spcPts val="1600"/>
              </a:spcBef>
              <a:spcAft>
                <a:spcPts val="0"/>
              </a:spcAft>
              <a:buClr>
                <a:schemeClr val="dk1"/>
              </a:buClr>
              <a:buSzPts val="1100"/>
              <a:buFont typeface="Arial"/>
              <a:buNone/>
            </a:pPr>
            <a:r>
              <a:rPr lang="fr-CA" dirty="0">
                <a:solidFill>
                  <a:srgbClr val="333333"/>
                </a:solidFill>
              </a:rPr>
              <a:t/>
            </a:r>
            <a:br>
              <a:rPr lang="fr-CA" dirty="0">
                <a:solidFill>
                  <a:srgbClr val="333333"/>
                </a:solidFill>
              </a:rPr>
            </a:br>
            <a:r>
              <a:rPr lang="fr-CA" dirty="0">
                <a:solidFill>
                  <a:srgbClr val="333333"/>
                </a:solidFill>
              </a:rPr>
              <a:t>Of course, thought </a:t>
            </a:r>
            <a:r>
              <a:rPr lang="fr-CA" dirty="0" err="1">
                <a:solidFill>
                  <a:srgbClr val="333333"/>
                </a:solidFill>
              </a:rPr>
              <a:t>experiments</a:t>
            </a:r>
            <a:r>
              <a:rPr lang="fr-CA" dirty="0">
                <a:solidFill>
                  <a:srgbClr val="333333"/>
                </a:solidFill>
              </a:rPr>
              <a:t> are </a:t>
            </a:r>
            <a:r>
              <a:rPr lang="fr-CA" dirty="0" err="1">
                <a:solidFill>
                  <a:srgbClr val="333333"/>
                </a:solidFill>
              </a:rPr>
              <a:t>only</a:t>
            </a:r>
            <a:r>
              <a:rPr lang="fr-CA" dirty="0">
                <a:solidFill>
                  <a:srgbClr val="333333"/>
                </a:solidFill>
              </a:rPr>
              <a:t> a good first </a:t>
            </a:r>
            <a:r>
              <a:rPr lang="fr-CA" dirty="0" err="1">
                <a:solidFill>
                  <a:srgbClr val="333333"/>
                </a:solidFill>
              </a:rPr>
              <a:t>step</a:t>
            </a:r>
            <a:r>
              <a:rPr lang="fr-CA" dirty="0">
                <a:solidFill>
                  <a:srgbClr val="333333"/>
                </a:solidFill>
              </a:rPr>
              <a:t>. </a:t>
            </a:r>
            <a:r>
              <a:rPr lang="fr-CA" dirty="0" err="1">
                <a:solidFill>
                  <a:srgbClr val="333333"/>
                </a:solidFill>
              </a:rPr>
              <a:t>They</a:t>
            </a:r>
            <a:r>
              <a:rPr lang="fr-CA" dirty="0">
                <a:solidFill>
                  <a:srgbClr val="333333"/>
                </a:solidFill>
              </a:rPr>
              <a:t> pale in </a:t>
            </a:r>
            <a:r>
              <a:rPr lang="fr-CA" dirty="0" err="1">
                <a:solidFill>
                  <a:srgbClr val="333333"/>
                </a:solidFill>
              </a:rPr>
              <a:t>comparison</a:t>
            </a:r>
            <a:r>
              <a:rPr lang="fr-CA" dirty="0">
                <a:solidFill>
                  <a:srgbClr val="333333"/>
                </a:solidFill>
              </a:rPr>
              <a:t> to all the </a:t>
            </a:r>
            <a:r>
              <a:rPr lang="fr-CA" dirty="0" err="1">
                <a:solidFill>
                  <a:srgbClr val="333333"/>
                </a:solidFill>
              </a:rPr>
              <a:t>great</a:t>
            </a:r>
            <a:r>
              <a:rPr lang="fr-CA" dirty="0">
                <a:solidFill>
                  <a:srgbClr val="333333"/>
                </a:solidFill>
              </a:rPr>
              <a:t> </a:t>
            </a:r>
            <a:r>
              <a:rPr lang="fr-CA" dirty="0" err="1">
                <a:solidFill>
                  <a:srgbClr val="333333"/>
                </a:solidFill>
              </a:rPr>
              <a:t>amount</a:t>
            </a:r>
            <a:r>
              <a:rPr lang="fr-CA" dirty="0">
                <a:solidFill>
                  <a:srgbClr val="333333"/>
                </a:solidFill>
              </a:rPr>
              <a:t> of data and insights </a:t>
            </a:r>
            <a:r>
              <a:rPr lang="fr-CA" dirty="0" err="1">
                <a:solidFill>
                  <a:srgbClr val="333333"/>
                </a:solidFill>
              </a:rPr>
              <a:t>obtained</a:t>
            </a:r>
            <a:r>
              <a:rPr lang="fr-CA" dirty="0">
                <a:solidFill>
                  <a:srgbClr val="333333"/>
                </a:solidFill>
              </a:rPr>
              <a:t> by user </a:t>
            </a:r>
            <a:r>
              <a:rPr lang="fr-CA" dirty="0" err="1">
                <a:solidFill>
                  <a:srgbClr val="333333"/>
                </a:solidFill>
              </a:rPr>
              <a:t>testing</a:t>
            </a:r>
            <a:r>
              <a:rPr lang="fr-CA" dirty="0">
                <a:solidFill>
                  <a:srgbClr val="333333"/>
                </a:solidFill>
              </a:rPr>
              <a:t> and interviews. The </a:t>
            </a:r>
            <a:r>
              <a:rPr lang="fr-CA" dirty="0" err="1">
                <a:solidFill>
                  <a:srgbClr val="333333"/>
                </a:solidFill>
              </a:rPr>
              <a:t>absolute</a:t>
            </a:r>
            <a:r>
              <a:rPr lang="fr-CA" dirty="0">
                <a:solidFill>
                  <a:srgbClr val="333333"/>
                </a:solidFill>
              </a:rPr>
              <a:t> best </a:t>
            </a:r>
            <a:r>
              <a:rPr lang="fr-CA" dirty="0" err="1">
                <a:solidFill>
                  <a:srgbClr val="333333"/>
                </a:solidFill>
              </a:rPr>
              <a:t>way</a:t>
            </a:r>
            <a:r>
              <a:rPr lang="fr-CA" dirty="0">
                <a:solidFill>
                  <a:srgbClr val="333333"/>
                </a:solidFill>
              </a:rPr>
              <a:t> to design for multiple situations is to </a:t>
            </a:r>
            <a:r>
              <a:rPr lang="fr-CA" dirty="0" err="1">
                <a:solidFill>
                  <a:srgbClr val="333333"/>
                </a:solidFill>
              </a:rPr>
              <a:t>work</a:t>
            </a:r>
            <a:r>
              <a:rPr lang="fr-CA" dirty="0">
                <a:solidFill>
                  <a:srgbClr val="333333"/>
                </a:solidFill>
              </a:rPr>
              <a:t> with the people </a:t>
            </a:r>
            <a:r>
              <a:rPr lang="fr-CA" dirty="0" err="1">
                <a:solidFill>
                  <a:srgbClr val="333333"/>
                </a:solidFill>
              </a:rPr>
              <a:t>who</a:t>
            </a:r>
            <a:r>
              <a:rPr lang="fr-CA" dirty="0">
                <a:solidFill>
                  <a:srgbClr val="333333"/>
                </a:solidFill>
              </a:rPr>
              <a:t> live </a:t>
            </a:r>
            <a:r>
              <a:rPr lang="fr-CA" dirty="0" err="1">
                <a:solidFill>
                  <a:srgbClr val="333333"/>
                </a:solidFill>
              </a:rPr>
              <a:t>through</a:t>
            </a:r>
            <a:r>
              <a:rPr lang="fr-CA" dirty="0">
                <a:solidFill>
                  <a:srgbClr val="333333"/>
                </a:solidFill>
              </a:rPr>
              <a:t> them. </a:t>
            </a:r>
            <a:r>
              <a:rPr lang="fr-CA" dirty="0" err="1">
                <a:solidFill>
                  <a:srgbClr val="333333"/>
                </a:solidFill>
              </a:rPr>
              <a:t>Again</a:t>
            </a:r>
            <a:r>
              <a:rPr lang="fr-CA" dirty="0">
                <a:solidFill>
                  <a:srgbClr val="333333"/>
                </a:solidFill>
              </a:rPr>
              <a:t>, interviews and </a:t>
            </a:r>
            <a:r>
              <a:rPr lang="fr-CA" dirty="0" err="1">
                <a:solidFill>
                  <a:srgbClr val="333333"/>
                </a:solidFill>
              </a:rPr>
              <a:t>testing</a:t>
            </a:r>
            <a:r>
              <a:rPr lang="fr-CA" dirty="0">
                <a:solidFill>
                  <a:srgbClr val="333333"/>
                </a:solidFill>
              </a:rPr>
              <a:t> </a:t>
            </a:r>
            <a:r>
              <a:rPr lang="fr-CA" dirty="0" err="1">
                <a:solidFill>
                  <a:srgbClr val="333333"/>
                </a:solidFill>
              </a:rPr>
              <a:t>reveal</a:t>
            </a:r>
            <a:r>
              <a:rPr lang="fr-CA" dirty="0">
                <a:solidFill>
                  <a:srgbClr val="333333"/>
                </a:solidFill>
              </a:rPr>
              <a:t> </a:t>
            </a:r>
            <a:r>
              <a:rPr lang="fr-CA" dirty="0" err="1">
                <a:solidFill>
                  <a:srgbClr val="333333"/>
                </a:solidFill>
              </a:rPr>
              <a:t>loads</a:t>
            </a:r>
            <a:r>
              <a:rPr lang="fr-CA" dirty="0">
                <a:solidFill>
                  <a:srgbClr val="333333"/>
                </a:solidFill>
              </a:rPr>
              <a:t> of information that </a:t>
            </a:r>
            <a:r>
              <a:rPr lang="fr-CA" dirty="0" err="1">
                <a:solidFill>
                  <a:srgbClr val="333333"/>
                </a:solidFill>
              </a:rPr>
              <a:t>mere</a:t>
            </a:r>
            <a:r>
              <a:rPr lang="fr-CA" dirty="0">
                <a:solidFill>
                  <a:srgbClr val="333333"/>
                </a:solidFill>
              </a:rPr>
              <a:t> thinking </a:t>
            </a:r>
            <a:r>
              <a:rPr lang="fr-CA" dirty="0" err="1">
                <a:solidFill>
                  <a:srgbClr val="333333"/>
                </a:solidFill>
              </a:rPr>
              <a:t>cannot</a:t>
            </a:r>
            <a:r>
              <a:rPr lang="fr-CA" dirty="0">
                <a:solidFill>
                  <a:srgbClr val="333333"/>
                </a:solidFill>
              </a:rPr>
              <a:t>.</a:t>
            </a:r>
            <a:endParaRPr dirty="0">
              <a:solidFill>
                <a:srgbClr val="333333"/>
              </a:solidFill>
            </a:endParaRPr>
          </a:p>
          <a:p>
            <a:pPr marL="0" lvl="0" indent="0" algn="l" rtl="0">
              <a:spcBef>
                <a:spcPts val="0"/>
              </a:spcBef>
              <a:spcAft>
                <a:spcPts val="0"/>
              </a:spcAft>
              <a:buClr>
                <a:schemeClr val="dk1"/>
              </a:buClr>
              <a:buSzPts val="1100"/>
              <a:buFont typeface="Arial"/>
              <a:buNone/>
            </a:pPr>
            <a:r>
              <a:rPr lang="fr-CA" dirty="0">
                <a:solidFill>
                  <a:srgbClr val="333333"/>
                </a:solidFill>
              </a:rPr>
              <a:t/>
            </a:r>
            <a:br>
              <a:rPr lang="fr-CA" dirty="0">
                <a:solidFill>
                  <a:srgbClr val="333333"/>
                </a:solidFill>
              </a:rPr>
            </a:br>
            <a:r>
              <a:rPr lang="fr-CA" dirty="0">
                <a:solidFill>
                  <a:srgbClr val="333333"/>
                </a:solidFill>
              </a:rPr>
              <a:t>Inclusive Design </a:t>
            </a:r>
            <a:r>
              <a:rPr lang="fr-CA" dirty="0" err="1">
                <a:solidFill>
                  <a:srgbClr val="333333"/>
                </a:solidFill>
              </a:rPr>
              <a:t>isn’t</a:t>
            </a:r>
            <a:r>
              <a:rPr lang="fr-CA" dirty="0">
                <a:solidFill>
                  <a:srgbClr val="333333"/>
                </a:solidFill>
              </a:rPr>
              <a:t> </a:t>
            </a:r>
            <a:r>
              <a:rPr lang="fr-CA" dirty="0" err="1">
                <a:solidFill>
                  <a:srgbClr val="333333"/>
                </a:solidFill>
              </a:rPr>
              <a:t>solely</a:t>
            </a:r>
            <a:r>
              <a:rPr lang="fr-CA" dirty="0">
                <a:solidFill>
                  <a:srgbClr val="333333"/>
                </a:solidFill>
              </a:rPr>
              <a:t> about </a:t>
            </a:r>
            <a:r>
              <a:rPr lang="fr-CA" dirty="0" err="1">
                <a:solidFill>
                  <a:srgbClr val="333333"/>
                </a:solidFill>
              </a:rPr>
              <a:t>making</a:t>
            </a:r>
            <a:r>
              <a:rPr lang="fr-CA" dirty="0">
                <a:solidFill>
                  <a:srgbClr val="333333"/>
                </a:solidFill>
              </a:rPr>
              <a:t> sure a </a:t>
            </a:r>
            <a:r>
              <a:rPr lang="fr-CA" dirty="0" err="1">
                <a:solidFill>
                  <a:srgbClr val="333333"/>
                </a:solidFill>
              </a:rPr>
              <a:t>small</a:t>
            </a:r>
            <a:r>
              <a:rPr lang="fr-CA" dirty="0">
                <a:solidFill>
                  <a:srgbClr val="333333"/>
                </a:solidFill>
              </a:rPr>
              <a:t> </a:t>
            </a:r>
            <a:r>
              <a:rPr lang="fr-CA" dirty="0" err="1">
                <a:solidFill>
                  <a:srgbClr val="333333"/>
                </a:solidFill>
              </a:rPr>
              <a:t>percentage</a:t>
            </a:r>
            <a:r>
              <a:rPr lang="fr-CA" dirty="0">
                <a:solidFill>
                  <a:srgbClr val="333333"/>
                </a:solidFill>
              </a:rPr>
              <a:t> of the population </a:t>
            </a:r>
            <a:r>
              <a:rPr lang="fr-CA" dirty="0" err="1">
                <a:solidFill>
                  <a:srgbClr val="333333"/>
                </a:solidFill>
              </a:rPr>
              <a:t>can</a:t>
            </a:r>
            <a:r>
              <a:rPr lang="fr-CA" dirty="0">
                <a:solidFill>
                  <a:srgbClr val="333333"/>
                </a:solidFill>
              </a:rPr>
              <a:t> use </a:t>
            </a:r>
            <a:r>
              <a:rPr lang="fr-CA" dirty="0" err="1">
                <a:solidFill>
                  <a:srgbClr val="333333"/>
                </a:solidFill>
              </a:rPr>
              <a:t>your</a:t>
            </a:r>
            <a:r>
              <a:rPr lang="fr-CA" dirty="0">
                <a:solidFill>
                  <a:srgbClr val="333333"/>
                </a:solidFill>
              </a:rPr>
              <a:t> </a:t>
            </a:r>
            <a:r>
              <a:rPr lang="fr-CA" dirty="0" err="1">
                <a:solidFill>
                  <a:srgbClr val="333333"/>
                </a:solidFill>
              </a:rPr>
              <a:t>product</a:t>
            </a:r>
            <a:r>
              <a:rPr lang="fr-CA" dirty="0">
                <a:solidFill>
                  <a:srgbClr val="333333"/>
                </a:solidFill>
              </a:rPr>
              <a:t>. </a:t>
            </a:r>
            <a:r>
              <a:rPr lang="fr-CA" dirty="0" err="1">
                <a:solidFill>
                  <a:srgbClr val="333333"/>
                </a:solidFill>
              </a:rPr>
              <a:t>It’s</a:t>
            </a:r>
            <a:r>
              <a:rPr lang="fr-CA" dirty="0">
                <a:solidFill>
                  <a:srgbClr val="333333"/>
                </a:solidFill>
              </a:rPr>
              <a:t> about </a:t>
            </a:r>
            <a:r>
              <a:rPr lang="fr-CA" dirty="0" err="1">
                <a:solidFill>
                  <a:srgbClr val="333333"/>
                </a:solidFill>
              </a:rPr>
              <a:t>making</a:t>
            </a:r>
            <a:r>
              <a:rPr lang="fr-CA" dirty="0">
                <a:solidFill>
                  <a:srgbClr val="333333"/>
                </a:solidFill>
              </a:rPr>
              <a:t> sure anyone, in </a:t>
            </a:r>
            <a:r>
              <a:rPr lang="fr-CA" dirty="0" err="1">
                <a:solidFill>
                  <a:srgbClr val="333333"/>
                </a:solidFill>
              </a:rPr>
              <a:t>any</a:t>
            </a:r>
            <a:r>
              <a:rPr lang="fr-CA" dirty="0">
                <a:solidFill>
                  <a:srgbClr val="333333"/>
                </a:solidFill>
              </a:rPr>
              <a:t> situation, </a:t>
            </a:r>
            <a:r>
              <a:rPr lang="fr-CA" dirty="0" err="1">
                <a:solidFill>
                  <a:srgbClr val="333333"/>
                </a:solidFill>
              </a:rPr>
              <a:t>can</a:t>
            </a:r>
            <a:r>
              <a:rPr lang="fr-CA" dirty="0">
                <a:solidFill>
                  <a:srgbClr val="333333"/>
                </a:solidFill>
              </a:rPr>
              <a:t> use </a:t>
            </a:r>
            <a:r>
              <a:rPr lang="fr-CA" dirty="0" err="1">
                <a:solidFill>
                  <a:srgbClr val="333333"/>
                </a:solidFill>
              </a:rPr>
              <a:t>your</a:t>
            </a:r>
            <a:r>
              <a:rPr lang="fr-CA" dirty="0">
                <a:solidFill>
                  <a:srgbClr val="333333"/>
                </a:solidFill>
              </a:rPr>
              <a:t> </a:t>
            </a:r>
            <a:r>
              <a:rPr lang="fr-CA" dirty="0" err="1">
                <a:solidFill>
                  <a:srgbClr val="333333"/>
                </a:solidFill>
              </a:rPr>
              <a:t>product</a:t>
            </a:r>
            <a:r>
              <a:rPr lang="fr-CA" dirty="0">
                <a:solidFill>
                  <a:srgbClr val="333333"/>
                </a:solidFill>
              </a:rPr>
              <a:t>. And that </a:t>
            </a:r>
            <a:r>
              <a:rPr lang="fr-CA" dirty="0" err="1">
                <a:solidFill>
                  <a:srgbClr val="333333"/>
                </a:solidFill>
              </a:rPr>
              <a:t>benefits</a:t>
            </a:r>
            <a:r>
              <a:rPr lang="fr-CA" dirty="0">
                <a:solidFill>
                  <a:srgbClr val="333333"/>
                </a:solidFill>
              </a:rPr>
              <a:t> </a:t>
            </a:r>
            <a:r>
              <a:rPr lang="fr-CA" dirty="0" err="1">
                <a:solidFill>
                  <a:srgbClr val="333333"/>
                </a:solidFill>
              </a:rPr>
              <a:t>everyone</a:t>
            </a:r>
            <a:r>
              <a:rPr lang="fr-CA" dirty="0">
                <a:solidFill>
                  <a:srgbClr val="333333"/>
                </a:solidFill>
              </a:rPr>
              <a:t>.</a:t>
            </a:r>
            <a:endParaRPr dirty="0">
              <a:solidFill>
                <a:srgbClr val="333333"/>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1600"/>
              </a:spcAft>
              <a:buClr>
                <a:schemeClr val="dk1"/>
              </a:buClr>
              <a:buSzPts val="1100"/>
              <a:buFont typeface="Arial"/>
              <a:buNone/>
            </a:pPr>
            <a:endParaRPr sz="1800" dirty="0">
              <a:solidFill>
                <a:schemeClr val="dk2"/>
              </a:solidFill>
            </a:endParaRPr>
          </a:p>
        </p:txBody>
      </p:sp>
    </p:spTree>
    <p:extLst>
      <p:ext uri="{BB962C8B-B14F-4D97-AF65-F5344CB8AC3E}">
        <p14:creationId xmlns:p14="http://schemas.microsoft.com/office/powerpoint/2010/main" val="21878064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4ffd360743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4ffd360743_0_1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216541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4ffd360743_0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4ffd360743_0_1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66545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4ffd360743_0_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4ffd360743_0_1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46028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4ffd360743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g4ffd360743_0_1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9597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4ffd360743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4ffd360743_0_1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27253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4ffd360743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4ffd360743_0_1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987111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4ffd360743_0_1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4ffd360743_0_1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8588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ffd360743_0_1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4ffd360743_0_1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480916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4ffd360743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4ffd360743_0_1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866261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4ffd360743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4ffd360743_0_1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943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200" dirty="0">
                <a:solidFill>
                  <a:schemeClr val="dk1"/>
                </a:solidFill>
              </a:rPr>
              <a:t>In broad terms, diversity is any dimension that </a:t>
            </a:r>
            <a:r>
              <a:rPr lang="fr-CA" sz="1200" dirty="0" err="1">
                <a:solidFill>
                  <a:schemeClr val="dk1"/>
                </a:solidFill>
              </a:rPr>
              <a:t>can</a:t>
            </a:r>
            <a:r>
              <a:rPr lang="fr-CA" sz="1200" dirty="0">
                <a:solidFill>
                  <a:schemeClr val="dk1"/>
                </a:solidFill>
              </a:rPr>
              <a:t> </a:t>
            </a:r>
            <a:r>
              <a:rPr lang="fr-CA" sz="1200" dirty="0" err="1">
                <a:solidFill>
                  <a:schemeClr val="dk1"/>
                </a:solidFill>
              </a:rPr>
              <a:t>be</a:t>
            </a:r>
            <a:r>
              <a:rPr lang="fr-CA" sz="1200" dirty="0">
                <a:solidFill>
                  <a:schemeClr val="dk1"/>
                </a:solidFill>
              </a:rPr>
              <a:t> </a:t>
            </a:r>
            <a:r>
              <a:rPr lang="fr-CA" sz="1200" dirty="0" err="1">
                <a:solidFill>
                  <a:schemeClr val="dk1"/>
                </a:solidFill>
              </a:rPr>
              <a:t>used</a:t>
            </a:r>
            <a:r>
              <a:rPr lang="fr-CA" sz="1200" dirty="0">
                <a:solidFill>
                  <a:schemeClr val="dk1"/>
                </a:solidFill>
              </a:rPr>
              <a:t> to </a:t>
            </a:r>
            <a:r>
              <a:rPr lang="fr-CA" sz="1200" dirty="0" err="1">
                <a:solidFill>
                  <a:schemeClr val="dk1"/>
                </a:solidFill>
              </a:rPr>
              <a:t>differentiate</a:t>
            </a:r>
            <a:r>
              <a:rPr lang="fr-CA" sz="1200" dirty="0">
                <a:solidFill>
                  <a:schemeClr val="dk1"/>
                </a:solidFill>
              </a:rPr>
              <a:t> groups and people </a:t>
            </a:r>
            <a:r>
              <a:rPr lang="fr-CA" sz="1200" dirty="0" err="1">
                <a:solidFill>
                  <a:schemeClr val="dk1"/>
                </a:solidFill>
              </a:rPr>
              <a:t>from</a:t>
            </a:r>
            <a:r>
              <a:rPr lang="fr-CA" sz="1200" dirty="0">
                <a:solidFill>
                  <a:schemeClr val="dk1"/>
                </a:solidFill>
              </a:rPr>
              <a:t> one </a:t>
            </a:r>
            <a:r>
              <a:rPr lang="fr-CA" sz="1200" dirty="0" err="1">
                <a:solidFill>
                  <a:schemeClr val="dk1"/>
                </a:solidFill>
              </a:rPr>
              <a:t>another</a:t>
            </a:r>
            <a:r>
              <a:rPr lang="fr-CA" sz="1200" dirty="0">
                <a:solidFill>
                  <a:schemeClr val="dk1"/>
                </a:solidFill>
              </a:rPr>
              <a:t>. It </a:t>
            </a:r>
            <a:r>
              <a:rPr lang="fr-CA" sz="1200" dirty="0" err="1">
                <a:solidFill>
                  <a:schemeClr val="dk1"/>
                </a:solidFill>
              </a:rPr>
              <a:t>means</a:t>
            </a:r>
            <a:r>
              <a:rPr lang="fr-CA" sz="1200" dirty="0">
                <a:solidFill>
                  <a:schemeClr val="dk1"/>
                </a:solidFill>
              </a:rPr>
              <a:t> respect for and </a:t>
            </a:r>
            <a:r>
              <a:rPr lang="fr-CA" sz="1200" dirty="0" err="1">
                <a:solidFill>
                  <a:schemeClr val="dk1"/>
                </a:solidFill>
              </a:rPr>
              <a:t>appreciation</a:t>
            </a:r>
            <a:r>
              <a:rPr lang="fr-CA" sz="1200" dirty="0">
                <a:solidFill>
                  <a:schemeClr val="dk1"/>
                </a:solidFill>
              </a:rPr>
              <a:t> of </a:t>
            </a:r>
            <a:r>
              <a:rPr lang="fr-CA" sz="1200" dirty="0" err="1">
                <a:solidFill>
                  <a:schemeClr val="dk1"/>
                </a:solidFill>
              </a:rPr>
              <a:t>differences</a:t>
            </a:r>
            <a:r>
              <a:rPr lang="fr-CA" sz="1200" dirty="0">
                <a:solidFill>
                  <a:schemeClr val="dk1"/>
                </a:solidFill>
              </a:rPr>
              <a:t> in </a:t>
            </a:r>
            <a:r>
              <a:rPr lang="fr-CA" sz="1200" dirty="0" err="1">
                <a:solidFill>
                  <a:schemeClr val="dk1"/>
                </a:solidFill>
              </a:rPr>
              <a:t>ethnicity</a:t>
            </a:r>
            <a:r>
              <a:rPr lang="fr-CA" sz="1200" dirty="0">
                <a:solidFill>
                  <a:schemeClr val="dk1"/>
                </a:solidFill>
              </a:rPr>
              <a:t>, </a:t>
            </a:r>
            <a:r>
              <a:rPr lang="fr-CA" sz="1200" dirty="0" err="1">
                <a:solidFill>
                  <a:schemeClr val="dk1"/>
                </a:solidFill>
              </a:rPr>
              <a:t>gender</a:t>
            </a:r>
            <a:r>
              <a:rPr lang="fr-CA" sz="1200" dirty="0">
                <a:solidFill>
                  <a:schemeClr val="dk1"/>
                </a:solidFill>
              </a:rPr>
              <a:t>, </a:t>
            </a:r>
            <a:r>
              <a:rPr lang="fr-CA" sz="1200" dirty="0" err="1">
                <a:solidFill>
                  <a:schemeClr val="dk1"/>
                </a:solidFill>
              </a:rPr>
              <a:t>age</a:t>
            </a:r>
            <a:r>
              <a:rPr lang="fr-CA" sz="1200" dirty="0">
                <a:solidFill>
                  <a:schemeClr val="dk1"/>
                </a:solidFill>
              </a:rPr>
              <a:t>, national </a:t>
            </a:r>
            <a:r>
              <a:rPr lang="fr-CA" sz="1200" dirty="0" err="1">
                <a:solidFill>
                  <a:schemeClr val="dk1"/>
                </a:solidFill>
              </a:rPr>
              <a:t>origin</a:t>
            </a:r>
            <a:r>
              <a:rPr lang="fr-CA" sz="1200" dirty="0">
                <a:solidFill>
                  <a:schemeClr val="dk1"/>
                </a:solidFill>
              </a:rPr>
              <a:t>, </a:t>
            </a:r>
            <a:r>
              <a:rPr lang="fr-CA" sz="1200" dirty="0" err="1">
                <a:solidFill>
                  <a:schemeClr val="dk1"/>
                </a:solidFill>
              </a:rPr>
              <a:t>disability</a:t>
            </a:r>
            <a:r>
              <a:rPr lang="fr-CA" sz="1200" dirty="0">
                <a:solidFill>
                  <a:schemeClr val="dk1"/>
                </a:solidFill>
              </a:rPr>
              <a:t>, </a:t>
            </a:r>
            <a:r>
              <a:rPr lang="fr-CA" sz="1200" dirty="0" err="1">
                <a:solidFill>
                  <a:schemeClr val="dk1"/>
                </a:solidFill>
              </a:rPr>
              <a:t>sexual</a:t>
            </a:r>
            <a:r>
              <a:rPr lang="fr-CA" sz="1200" dirty="0">
                <a:solidFill>
                  <a:schemeClr val="dk1"/>
                </a:solidFill>
              </a:rPr>
              <a:t> orientation, </a:t>
            </a:r>
            <a:r>
              <a:rPr lang="fr-CA" sz="1200" dirty="0" err="1">
                <a:solidFill>
                  <a:schemeClr val="dk1"/>
                </a:solidFill>
              </a:rPr>
              <a:t>education</a:t>
            </a:r>
            <a:r>
              <a:rPr lang="fr-CA" sz="1200" dirty="0">
                <a:solidFill>
                  <a:schemeClr val="dk1"/>
                </a:solidFill>
              </a:rPr>
              <a:t>, and religion.</a:t>
            </a:r>
            <a:endParaRPr dirty="0">
              <a:solidFill>
                <a:schemeClr val="dk1"/>
              </a:solidFill>
            </a:endParaRPr>
          </a:p>
          <a:p>
            <a:pPr marL="457200" marR="0" lvl="0" indent="-228600" algn="l" rtl="0">
              <a:lnSpc>
                <a:spcPct val="100000"/>
              </a:lnSpc>
              <a:spcBef>
                <a:spcPts val="110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31412552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4ffd360743_0_2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4ffd360743_0_2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94996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ffd360743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4ffd360743_0_1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061163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440553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4ffd360743_0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4ffd360743_0_1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6960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4ffd360743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4ffd360743_0_1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743739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
        <p:nvSpPr>
          <p:cNvPr id="665" name="Google Shape;66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fr-CA" sz="1400" b="0" i="0" u="none" strike="noStrike" cap="none">
                <a:solidFill>
                  <a:srgbClr val="000000"/>
                </a:solidFill>
                <a:latin typeface="Arial"/>
                <a:ea typeface="Arial"/>
                <a:cs typeface="Arial"/>
                <a:sym typeface="Arial"/>
              </a:rPr>
              <a:t>75</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64533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ffd360743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4ffd360743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674714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ffd360743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ffd360743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err="1">
                <a:solidFill>
                  <a:schemeClr val="dk1"/>
                </a:solidFill>
              </a:rPr>
              <a:t>Every</a:t>
            </a:r>
            <a:r>
              <a:rPr lang="fr-CA" dirty="0">
                <a:solidFill>
                  <a:schemeClr val="dk1"/>
                </a:solidFill>
              </a:rPr>
              <a:t> </a:t>
            </a:r>
            <a:r>
              <a:rPr lang="fr-CA" dirty="0" err="1">
                <a:solidFill>
                  <a:schemeClr val="dk1"/>
                </a:solidFill>
              </a:rPr>
              <a:t>decision</a:t>
            </a:r>
            <a:r>
              <a:rPr lang="fr-CA" dirty="0">
                <a:solidFill>
                  <a:schemeClr val="dk1"/>
                </a:solidFill>
              </a:rPr>
              <a:t> </a:t>
            </a:r>
            <a:r>
              <a:rPr lang="fr-CA" dirty="0" err="1">
                <a:solidFill>
                  <a:schemeClr val="dk1"/>
                </a:solidFill>
              </a:rPr>
              <a:t>we</a:t>
            </a:r>
            <a:r>
              <a:rPr lang="fr-CA" dirty="0">
                <a:solidFill>
                  <a:schemeClr val="dk1"/>
                </a:solidFill>
              </a:rPr>
              <a:t> </a:t>
            </a:r>
            <a:r>
              <a:rPr lang="fr-CA" dirty="0" err="1">
                <a:solidFill>
                  <a:schemeClr val="dk1"/>
                </a:solidFill>
              </a:rPr>
              <a:t>make</a:t>
            </a:r>
            <a:r>
              <a:rPr lang="fr-CA" dirty="0">
                <a:solidFill>
                  <a:schemeClr val="dk1"/>
                </a:solidFill>
              </a:rPr>
              <a:t> </a:t>
            </a:r>
            <a:r>
              <a:rPr lang="fr-CA" dirty="0" err="1">
                <a:solidFill>
                  <a:schemeClr val="dk1"/>
                </a:solidFill>
              </a:rPr>
              <a:t>can</a:t>
            </a:r>
            <a:r>
              <a:rPr lang="fr-CA" dirty="0">
                <a:solidFill>
                  <a:schemeClr val="dk1"/>
                </a:solidFill>
              </a:rPr>
              <a:t> </a:t>
            </a:r>
            <a:r>
              <a:rPr lang="fr-CA" dirty="0" err="1">
                <a:solidFill>
                  <a:schemeClr val="dk1"/>
                </a:solidFill>
              </a:rPr>
              <a:t>raise</a:t>
            </a:r>
            <a:r>
              <a:rPr lang="fr-CA" dirty="0">
                <a:solidFill>
                  <a:schemeClr val="dk1"/>
                </a:solidFill>
              </a:rPr>
              <a:t> or </a:t>
            </a:r>
            <a:r>
              <a:rPr lang="fr-CA" dirty="0" err="1">
                <a:solidFill>
                  <a:schemeClr val="dk1"/>
                </a:solidFill>
              </a:rPr>
              <a:t>lower</a:t>
            </a:r>
            <a:r>
              <a:rPr lang="fr-CA" dirty="0">
                <a:solidFill>
                  <a:schemeClr val="dk1"/>
                </a:solidFill>
              </a:rPr>
              <a:t> </a:t>
            </a:r>
            <a:r>
              <a:rPr lang="fr-CA" dirty="0" err="1">
                <a:solidFill>
                  <a:schemeClr val="dk1"/>
                </a:solidFill>
              </a:rPr>
              <a:t>barriers</a:t>
            </a:r>
            <a:r>
              <a:rPr lang="fr-CA" dirty="0">
                <a:solidFill>
                  <a:schemeClr val="dk1"/>
                </a:solidFill>
              </a:rPr>
              <a:t> to participation in society. </a:t>
            </a:r>
            <a:r>
              <a:rPr lang="fr-CA" dirty="0" err="1">
                <a:solidFill>
                  <a:schemeClr val="dk1"/>
                </a:solidFill>
              </a:rPr>
              <a:t>It’s</a:t>
            </a:r>
            <a:r>
              <a:rPr lang="fr-CA" dirty="0">
                <a:solidFill>
                  <a:schemeClr val="dk1"/>
                </a:solidFill>
              </a:rPr>
              <a:t> </a:t>
            </a:r>
            <a:r>
              <a:rPr lang="fr-CA" dirty="0" err="1">
                <a:solidFill>
                  <a:schemeClr val="dk1"/>
                </a:solidFill>
              </a:rPr>
              <a:t>our</a:t>
            </a:r>
            <a:r>
              <a:rPr lang="fr-CA" dirty="0">
                <a:solidFill>
                  <a:schemeClr val="dk1"/>
                </a:solidFill>
              </a:rPr>
              <a:t> collective </a:t>
            </a:r>
            <a:r>
              <a:rPr lang="fr-CA" dirty="0" err="1">
                <a:solidFill>
                  <a:schemeClr val="dk1"/>
                </a:solidFill>
              </a:rPr>
              <a:t>responsibility</a:t>
            </a:r>
            <a:r>
              <a:rPr lang="fr-CA" dirty="0">
                <a:solidFill>
                  <a:schemeClr val="dk1"/>
                </a:solidFill>
              </a:rPr>
              <a:t> to </a:t>
            </a:r>
            <a:r>
              <a:rPr lang="fr-CA" dirty="0" err="1">
                <a:solidFill>
                  <a:schemeClr val="dk1"/>
                </a:solidFill>
              </a:rPr>
              <a:t>lower</a:t>
            </a:r>
            <a:r>
              <a:rPr lang="fr-CA" dirty="0">
                <a:solidFill>
                  <a:schemeClr val="dk1"/>
                </a:solidFill>
              </a:rPr>
              <a:t> </a:t>
            </a:r>
            <a:r>
              <a:rPr lang="fr-CA" dirty="0" err="1">
                <a:solidFill>
                  <a:schemeClr val="dk1"/>
                </a:solidFill>
              </a:rPr>
              <a:t>these</a:t>
            </a:r>
            <a:r>
              <a:rPr lang="fr-CA" dirty="0">
                <a:solidFill>
                  <a:schemeClr val="dk1"/>
                </a:solidFill>
              </a:rPr>
              <a:t> </a:t>
            </a:r>
            <a:r>
              <a:rPr lang="fr-CA" dirty="0" err="1">
                <a:solidFill>
                  <a:schemeClr val="dk1"/>
                </a:solidFill>
              </a:rPr>
              <a:t>barriers</a:t>
            </a:r>
            <a:r>
              <a:rPr lang="fr-CA" dirty="0">
                <a:solidFill>
                  <a:schemeClr val="dk1"/>
                </a:solidFill>
              </a:rPr>
              <a:t> </a:t>
            </a:r>
            <a:r>
              <a:rPr lang="fr-CA" dirty="0" err="1">
                <a:solidFill>
                  <a:schemeClr val="dk1"/>
                </a:solidFill>
              </a:rPr>
              <a:t>though</a:t>
            </a:r>
            <a:r>
              <a:rPr lang="fr-CA" dirty="0">
                <a:solidFill>
                  <a:schemeClr val="dk1"/>
                </a:solidFill>
              </a:rPr>
              <a:t> inclusive </a:t>
            </a:r>
            <a:r>
              <a:rPr lang="fr-CA" dirty="0" err="1">
                <a:solidFill>
                  <a:schemeClr val="dk1"/>
                </a:solidFill>
              </a:rPr>
              <a:t>products</a:t>
            </a:r>
            <a:r>
              <a:rPr lang="fr-CA" dirty="0">
                <a:solidFill>
                  <a:schemeClr val="dk1"/>
                </a:solidFill>
              </a:rPr>
              <a:t>, services, </a:t>
            </a:r>
            <a:r>
              <a:rPr lang="fr-CA" dirty="0" err="1">
                <a:solidFill>
                  <a:schemeClr val="dk1"/>
                </a:solidFill>
              </a:rPr>
              <a:t>environments</a:t>
            </a:r>
            <a:r>
              <a:rPr lang="fr-CA" dirty="0">
                <a:solidFill>
                  <a:schemeClr val="dk1"/>
                </a:solidFill>
              </a:rPr>
              <a:t>, and </a:t>
            </a:r>
            <a:r>
              <a:rPr lang="fr-CA" dirty="0" err="1">
                <a:solidFill>
                  <a:schemeClr val="dk1"/>
                </a:solidFill>
              </a:rPr>
              <a:t>experiences</a:t>
            </a:r>
            <a:r>
              <a:rPr lang="fr-CA" dirty="0">
                <a:solidFill>
                  <a:schemeClr val="dk1"/>
                </a:solidFill>
              </a:rPr>
              <a:t>.</a:t>
            </a:r>
            <a:br>
              <a:rPr lang="fr-CA" dirty="0">
                <a:solidFill>
                  <a:schemeClr val="dk1"/>
                </a:solidFill>
              </a:rPr>
            </a:br>
            <a:r>
              <a:rPr lang="fr-CA" dirty="0">
                <a:solidFill>
                  <a:schemeClr val="dk1"/>
                </a:solidFill>
              </a:rPr>
              <a:t/>
            </a:r>
            <a:br>
              <a:rPr lang="fr-CA" dirty="0">
                <a:solidFill>
                  <a:schemeClr val="dk1"/>
                </a:solidFill>
              </a:rPr>
            </a:br>
            <a:r>
              <a:rPr lang="fr-CA" dirty="0" err="1">
                <a:solidFill>
                  <a:srgbClr val="333333"/>
                </a:solidFill>
              </a:rPr>
              <a:t>Think</a:t>
            </a:r>
            <a:r>
              <a:rPr lang="fr-CA" dirty="0">
                <a:solidFill>
                  <a:srgbClr val="333333"/>
                </a:solidFill>
              </a:rPr>
              <a:t> about a time </a:t>
            </a:r>
            <a:r>
              <a:rPr lang="fr-CA" dirty="0" err="1">
                <a:solidFill>
                  <a:srgbClr val="333333"/>
                </a:solidFill>
              </a:rPr>
              <a:t>when</a:t>
            </a:r>
            <a:r>
              <a:rPr lang="fr-CA" dirty="0">
                <a:solidFill>
                  <a:srgbClr val="333333"/>
                </a:solidFill>
              </a:rPr>
              <a:t> you </a:t>
            </a:r>
            <a:r>
              <a:rPr lang="fr-CA" dirty="0" err="1">
                <a:solidFill>
                  <a:srgbClr val="333333"/>
                </a:solidFill>
              </a:rPr>
              <a:t>really</a:t>
            </a:r>
            <a:r>
              <a:rPr lang="fr-CA" dirty="0">
                <a:solidFill>
                  <a:srgbClr val="333333"/>
                </a:solidFill>
              </a:rPr>
              <a:t> </a:t>
            </a:r>
            <a:r>
              <a:rPr lang="fr-CA" dirty="0" err="1">
                <a:solidFill>
                  <a:srgbClr val="333333"/>
                </a:solidFill>
              </a:rPr>
              <a:t>needed</a:t>
            </a:r>
            <a:r>
              <a:rPr lang="fr-CA" dirty="0">
                <a:solidFill>
                  <a:srgbClr val="333333"/>
                </a:solidFill>
              </a:rPr>
              <a:t> to </a:t>
            </a:r>
            <a:r>
              <a:rPr lang="fr-CA" dirty="0" err="1">
                <a:solidFill>
                  <a:srgbClr val="333333"/>
                </a:solidFill>
              </a:rPr>
              <a:t>send</a:t>
            </a:r>
            <a:r>
              <a:rPr lang="fr-CA" dirty="0">
                <a:solidFill>
                  <a:srgbClr val="333333"/>
                </a:solidFill>
              </a:rPr>
              <a:t> a </a:t>
            </a:r>
            <a:r>
              <a:rPr lang="fr-CA" dirty="0" err="1">
                <a:solidFill>
                  <a:srgbClr val="333333"/>
                </a:solidFill>
              </a:rPr>
              <a:t>text</a:t>
            </a:r>
            <a:r>
              <a:rPr lang="fr-CA" dirty="0">
                <a:solidFill>
                  <a:srgbClr val="333333"/>
                </a:solidFill>
              </a:rPr>
              <a:t> message but </a:t>
            </a:r>
            <a:r>
              <a:rPr lang="fr-CA" dirty="0" err="1">
                <a:solidFill>
                  <a:srgbClr val="333333"/>
                </a:solidFill>
              </a:rPr>
              <a:t>your</a:t>
            </a:r>
            <a:r>
              <a:rPr lang="fr-CA" dirty="0">
                <a:solidFill>
                  <a:srgbClr val="333333"/>
                </a:solidFill>
              </a:rPr>
              <a:t> hands </a:t>
            </a:r>
            <a:r>
              <a:rPr lang="fr-CA" dirty="0" err="1">
                <a:solidFill>
                  <a:srgbClr val="333333"/>
                </a:solidFill>
              </a:rPr>
              <a:t>were</a:t>
            </a:r>
            <a:r>
              <a:rPr lang="fr-CA" dirty="0">
                <a:solidFill>
                  <a:srgbClr val="333333"/>
                </a:solidFill>
              </a:rPr>
              <a:t> </a:t>
            </a:r>
            <a:r>
              <a:rPr lang="fr-CA" dirty="0" err="1">
                <a:solidFill>
                  <a:srgbClr val="333333"/>
                </a:solidFill>
              </a:rPr>
              <a:t>busy</a:t>
            </a:r>
            <a:r>
              <a:rPr lang="fr-CA" dirty="0">
                <a:solidFill>
                  <a:srgbClr val="333333"/>
                </a:solidFill>
              </a:rPr>
              <a:t>. </a:t>
            </a:r>
            <a:r>
              <a:rPr lang="fr-CA" dirty="0" err="1">
                <a:solidFill>
                  <a:srgbClr val="333333"/>
                </a:solidFill>
              </a:rPr>
              <a:t>Maybe</a:t>
            </a:r>
            <a:r>
              <a:rPr lang="fr-CA" dirty="0">
                <a:solidFill>
                  <a:srgbClr val="333333"/>
                </a:solidFill>
              </a:rPr>
              <a:t> you </a:t>
            </a:r>
            <a:r>
              <a:rPr lang="fr-CA" dirty="0" err="1">
                <a:solidFill>
                  <a:srgbClr val="333333"/>
                </a:solidFill>
              </a:rPr>
              <a:t>were</a:t>
            </a:r>
            <a:r>
              <a:rPr lang="fr-CA" dirty="0">
                <a:solidFill>
                  <a:srgbClr val="333333"/>
                </a:solidFill>
              </a:rPr>
              <a:t> </a:t>
            </a:r>
            <a:r>
              <a:rPr lang="fr-CA" dirty="0" err="1">
                <a:solidFill>
                  <a:srgbClr val="333333"/>
                </a:solidFill>
              </a:rPr>
              <a:t>washing</a:t>
            </a:r>
            <a:r>
              <a:rPr lang="fr-CA" dirty="0">
                <a:solidFill>
                  <a:srgbClr val="333333"/>
                </a:solidFill>
              </a:rPr>
              <a:t> the </a:t>
            </a:r>
            <a:r>
              <a:rPr lang="fr-CA" dirty="0" err="1">
                <a:solidFill>
                  <a:srgbClr val="333333"/>
                </a:solidFill>
              </a:rPr>
              <a:t>dishes</a:t>
            </a:r>
            <a:r>
              <a:rPr lang="fr-CA" dirty="0">
                <a:solidFill>
                  <a:srgbClr val="333333"/>
                </a:solidFill>
              </a:rPr>
              <a:t>, </a:t>
            </a:r>
            <a:r>
              <a:rPr lang="fr-CA" dirty="0" err="1">
                <a:solidFill>
                  <a:srgbClr val="333333"/>
                </a:solidFill>
              </a:rPr>
              <a:t>which</a:t>
            </a:r>
            <a:r>
              <a:rPr lang="fr-CA" dirty="0">
                <a:solidFill>
                  <a:srgbClr val="333333"/>
                </a:solidFill>
              </a:rPr>
              <a:t> </a:t>
            </a:r>
            <a:r>
              <a:rPr lang="fr-CA" dirty="0" err="1">
                <a:solidFill>
                  <a:srgbClr val="333333"/>
                </a:solidFill>
              </a:rPr>
              <a:t>meant</a:t>
            </a:r>
            <a:r>
              <a:rPr lang="fr-CA" dirty="0">
                <a:solidFill>
                  <a:srgbClr val="333333"/>
                </a:solidFill>
              </a:rPr>
              <a:t> </a:t>
            </a:r>
            <a:r>
              <a:rPr lang="fr-CA" dirty="0" err="1">
                <a:solidFill>
                  <a:srgbClr val="333333"/>
                </a:solidFill>
              </a:rPr>
              <a:t>your</a:t>
            </a:r>
            <a:r>
              <a:rPr lang="fr-CA" dirty="0">
                <a:solidFill>
                  <a:srgbClr val="333333"/>
                </a:solidFill>
              </a:rPr>
              <a:t> hands </a:t>
            </a:r>
            <a:r>
              <a:rPr lang="fr-CA" dirty="0" err="1">
                <a:solidFill>
                  <a:srgbClr val="333333"/>
                </a:solidFill>
              </a:rPr>
              <a:t>were</a:t>
            </a:r>
            <a:r>
              <a:rPr lang="fr-CA" dirty="0">
                <a:solidFill>
                  <a:srgbClr val="333333"/>
                </a:solidFill>
              </a:rPr>
              <a:t> </a:t>
            </a:r>
            <a:r>
              <a:rPr lang="fr-CA" dirty="0" err="1">
                <a:solidFill>
                  <a:srgbClr val="333333"/>
                </a:solidFill>
              </a:rPr>
              <a:t>soapy</a:t>
            </a:r>
            <a:r>
              <a:rPr lang="fr-CA" dirty="0">
                <a:solidFill>
                  <a:srgbClr val="333333"/>
                </a:solidFill>
              </a:rPr>
              <a:t> and </a:t>
            </a:r>
            <a:r>
              <a:rPr lang="fr-CA" dirty="0" err="1">
                <a:solidFill>
                  <a:srgbClr val="333333"/>
                </a:solidFill>
              </a:rPr>
              <a:t>wet</a:t>
            </a:r>
            <a:r>
              <a:rPr lang="fr-CA" dirty="0">
                <a:solidFill>
                  <a:srgbClr val="333333"/>
                </a:solidFill>
              </a:rPr>
              <a:t>, </a:t>
            </a:r>
            <a:r>
              <a:rPr lang="fr-CA" dirty="0" err="1">
                <a:solidFill>
                  <a:srgbClr val="333333"/>
                </a:solidFill>
              </a:rPr>
              <a:t>making</a:t>
            </a:r>
            <a:r>
              <a:rPr lang="fr-CA" dirty="0">
                <a:solidFill>
                  <a:srgbClr val="333333"/>
                </a:solidFill>
              </a:rPr>
              <a:t> </a:t>
            </a:r>
            <a:r>
              <a:rPr lang="fr-CA" dirty="0" err="1">
                <a:solidFill>
                  <a:srgbClr val="333333"/>
                </a:solidFill>
              </a:rPr>
              <a:t>it</a:t>
            </a:r>
            <a:r>
              <a:rPr lang="fr-CA" dirty="0">
                <a:solidFill>
                  <a:srgbClr val="333333"/>
                </a:solidFill>
              </a:rPr>
              <a:t> </a:t>
            </a:r>
            <a:r>
              <a:rPr lang="fr-CA" dirty="0" err="1">
                <a:solidFill>
                  <a:srgbClr val="333333"/>
                </a:solidFill>
              </a:rPr>
              <a:t>difficult</a:t>
            </a:r>
            <a:r>
              <a:rPr lang="fr-CA" dirty="0">
                <a:solidFill>
                  <a:srgbClr val="333333"/>
                </a:solidFill>
              </a:rPr>
              <a:t> to use the </a:t>
            </a:r>
            <a:r>
              <a:rPr lang="fr-CA" dirty="0" err="1">
                <a:solidFill>
                  <a:srgbClr val="333333"/>
                </a:solidFill>
              </a:rPr>
              <a:t>touchscreen</a:t>
            </a:r>
            <a:r>
              <a:rPr lang="fr-CA" dirty="0">
                <a:solidFill>
                  <a:srgbClr val="333333"/>
                </a:solidFill>
              </a:rPr>
              <a:t>. Instances like </a:t>
            </a:r>
            <a:r>
              <a:rPr lang="fr-CA" dirty="0" err="1">
                <a:solidFill>
                  <a:srgbClr val="333333"/>
                </a:solidFill>
              </a:rPr>
              <a:t>these</a:t>
            </a:r>
            <a:r>
              <a:rPr lang="fr-CA" dirty="0">
                <a:solidFill>
                  <a:srgbClr val="333333"/>
                </a:solidFill>
              </a:rPr>
              <a:t> are </a:t>
            </a:r>
            <a:r>
              <a:rPr lang="fr-CA" dirty="0" err="1">
                <a:solidFill>
                  <a:srgbClr val="333333"/>
                </a:solidFill>
              </a:rPr>
              <a:t>common</a:t>
            </a:r>
            <a:r>
              <a:rPr lang="fr-CA" dirty="0">
                <a:solidFill>
                  <a:srgbClr val="333333"/>
                </a:solidFill>
              </a:rPr>
              <a:t> but </a:t>
            </a:r>
            <a:r>
              <a:rPr lang="fr-CA" dirty="0" err="1">
                <a:solidFill>
                  <a:srgbClr val="333333"/>
                </a:solidFill>
              </a:rPr>
              <a:t>they</a:t>
            </a:r>
            <a:r>
              <a:rPr lang="fr-CA" dirty="0">
                <a:solidFill>
                  <a:srgbClr val="333333"/>
                </a:solidFill>
              </a:rPr>
              <a:t> </a:t>
            </a:r>
            <a:r>
              <a:rPr lang="fr-CA" dirty="0" err="1">
                <a:solidFill>
                  <a:srgbClr val="333333"/>
                </a:solidFill>
              </a:rPr>
              <a:t>aren’t</a:t>
            </a:r>
            <a:r>
              <a:rPr lang="fr-CA" dirty="0">
                <a:solidFill>
                  <a:srgbClr val="333333"/>
                </a:solidFill>
              </a:rPr>
              <a:t> constant. </a:t>
            </a:r>
            <a:r>
              <a:rPr lang="fr-CA" dirty="0" err="1">
                <a:solidFill>
                  <a:srgbClr val="333333"/>
                </a:solidFill>
              </a:rPr>
              <a:t>You’re</a:t>
            </a:r>
            <a:r>
              <a:rPr lang="fr-CA" dirty="0">
                <a:solidFill>
                  <a:srgbClr val="333333"/>
                </a:solidFill>
              </a:rPr>
              <a:t> not </a:t>
            </a:r>
            <a:r>
              <a:rPr lang="fr-CA" dirty="0" err="1">
                <a:solidFill>
                  <a:srgbClr val="333333"/>
                </a:solidFill>
              </a:rPr>
              <a:t>perpetually</a:t>
            </a:r>
            <a:r>
              <a:rPr lang="fr-CA" dirty="0">
                <a:solidFill>
                  <a:srgbClr val="333333"/>
                </a:solidFill>
              </a:rPr>
              <a:t> </a:t>
            </a:r>
            <a:r>
              <a:rPr lang="fr-CA" dirty="0" err="1">
                <a:solidFill>
                  <a:srgbClr val="333333"/>
                </a:solidFill>
              </a:rPr>
              <a:t>washing</a:t>
            </a:r>
            <a:r>
              <a:rPr lang="fr-CA" dirty="0">
                <a:solidFill>
                  <a:srgbClr val="333333"/>
                </a:solidFill>
              </a:rPr>
              <a:t> </a:t>
            </a:r>
            <a:r>
              <a:rPr lang="fr-CA" dirty="0" err="1">
                <a:solidFill>
                  <a:srgbClr val="333333"/>
                </a:solidFill>
              </a:rPr>
              <a:t>dishes</a:t>
            </a:r>
            <a:r>
              <a:rPr lang="fr-CA" dirty="0">
                <a:solidFill>
                  <a:srgbClr val="333333"/>
                </a:solidFill>
              </a:rPr>
              <a:t>.</a:t>
            </a:r>
            <a:endParaRPr dirty="0">
              <a:solidFill>
                <a:srgbClr val="333333"/>
              </a:solidFill>
            </a:endParaRPr>
          </a:p>
          <a:p>
            <a:pPr marL="0" lvl="0" indent="0" algn="l" rtl="0">
              <a:spcBef>
                <a:spcPts val="0"/>
              </a:spcBef>
              <a:spcAft>
                <a:spcPts val="0"/>
              </a:spcAft>
              <a:buNone/>
            </a:pPr>
            <a:r>
              <a:rPr lang="fr-CA" dirty="0">
                <a:solidFill>
                  <a:srgbClr val="333333"/>
                </a:solidFill>
              </a:rPr>
              <a:t/>
            </a:r>
            <a:br>
              <a:rPr lang="fr-CA" dirty="0">
                <a:solidFill>
                  <a:srgbClr val="333333"/>
                </a:solidFill>
              </a:rPr>
            </a:br>
            <a:r>
              <a:rPr lang="fr-CA" dirty="0" err="1">
                <a:solidFill>
                  <a:srgbClr val="333333"/>
                </a:solidFill>
              </a:rPr>
              <a:t>Now</a:t>
            </a:r>
            <a:r>
              <a:rPr lang="fr-CA" dirty="0">
                <a:solidFill>
                  <a:srgbClr val="333333"/>
                </a:solidFill>
              </a:rPr>
              <a:t>, </a:t>
            </a:r>
            <a:r>
              <a:rPr lang="fr-CA" dirty="0" err="1">
                <a:solidFill>
                  <a:srgbClr val="333333"/>
                </a:solidFill>
              </a:rPr>
              <a:t>ask</a:t>
            </a:r>
            <a:r>
              <a:rPr lang="fr-CA" dirty="0">
                <a:solidFill>
                  <a:srgbClr val="333333"/>
                </a:solidFill>
              </a:rPr>
              <a:t> </a:t>
            </a:r>
            <a:r>
              <a:rPr lang="fr-CA" dirty="0" err="1">
                <a:solidFill>
                  <a:srgbClr val="333333"/>
                </a:solidFill>
              </a:rPr>
              <a:t>yourself</a:t>
            </a:r>
            <a:r>
              <a:rPr lang="fr-CA" dirty="0">
                <a:solidFill>
                  <a:srgbClr val="333333"/>
                </a:solidFill>
              </a:rPr>
              <a:t>, “</a:t>
            </a:r>
            <a:r>
              <a:rPr lang="fr-CA" dirty="0" err="1">
                <a:solidFill>
                  <a:srgbClr val="333333"/>
                </a:solidFill>
              </a:rPr>
              <a:t>What</a:t>
            </a:r>
            <a:r>
              <a:rPr lang="fr-CA" dirty="0">
                <a:solidFill>
                  <a:srgbClr val="333333"/>
                </a:solidFill>
              </a:rPr>
              <a:t> if </a:t>
            </a:r>
            <a:r>
              <a:rPr lang="fr-CA" dirty="0" err="1">
                <a:solidFill>
                  <a:srgbClr val="333333"/>
                </a:solidFill>
              </a:rPr>
              <a:t>my</a:t>
            </a:r>
            <a:r>
              <a:rPr lang="fr-CA" dirty="0">
                <a:solidFill>
                  <a:srgbClr val="333333"/>
                </a:solidFill>
              </a:rPr>
              <a:t> hands </a:t>
            </a:r>
            <a:r>
              <a:rPr lang="fr-CA" dirty="0" err="1">
                <a:solidFill>
                  <a:srgbClr val="333333"/>
                </a:solidFill>
              </a:rPr>
              <a:t>were</a:t>
            </a:r>
            <a:r>
              <a:rPr lang="fr-CA" dirty="0">
                <a:solidFill>
                  <a:srgbClr val="333333"/>
                </a:solidFill>
              </a:rPr>
              <a:t> </a:t>
            </a:r>
            <a:r>
              <a:rPr lang="fr-CA" dirty="0" err="1">
                <a:solidFill>
                  <a:srgbClr val="333333"/>
                </a:solidFill>
              </a:rPr>
              <a:t>always</a:t>
            </a:r>
            <a:r>
              <a:rPr lang="fr-CA" dirty="0">
                <a:solidFill>
                  <a:srgbClr val="333333"/>
                </a:solidFill>
              </a:rPr>
              <a:t> </a:t>
            </a:r>
            <a:r>
              <a:rPr lang="fr-CA" dirty="0" err="1">
                <a:solidFill>
                  <a:srgbClr val="333333"/>
                </a:solidFill>
              </a:rPr>
              <a:t>busy</a:t>
            </a:r>
            <a:r>
              <a:rPr lang="fr-CA" dirty="0">
                <a:solidFill>
                  <a:srgbClr val="333333"/>
                </a:solidFill>
              </a:rPr>
              <a:t>? </a:t>
            </a:r>
            <a:r>
              <a:rPr lang="fr-CA" dirty="0" err="1">
                <a:solidFill>
                  <a:srgbClr val="333333"/>
                </a:solidFill>
              </a:rPr>
              <a:t>What</a:t>
            </a:r>
            <a:r>
              <a:rPr lang="fr-CA" dirty="0">
                <a:solidFill>
                  <a:srgbClr val="333333"/>
                </a:solidFill>
              </a:rPr>
              <a:t> if I </a:t>
            </a:r>
            <a:r>
              <a:rPr lang="fr-CA" dirty="0" err="1">
                <a:solidFill>
                  <a:srgbClr val="333333"/>
                </a:solidFill>
              </a:rPr>
              <a:t>couldn’t</a:t>
            </a:r>
            <a:r>
              <a:rPr lang="fr-CA" dirty="0">
                <a:solidFill>
                  <a:srgbClr val="333333"/>
                </a:solidFill>
              </a:rPr>
              <a:t> use </a:t>
            </a:r>
            <a:r>
              <a:rPr lang="fr-CA" dirty="0" err="1">
                <a:solidFill>
                  <a:srgbClr val="333333"/>
                </a:solidFill>
              </a:rPr>
              <a:t>my</a:t>
            </a:r>
            <a:r>
              <a:rPr lang="fr-CA" dirty="0">
                <a:solidFill>
                  <a:srgbClr val="333333"/>
                </a:solidFill>
              </a:rPr>
              <a:t> hands at all?”</a:t>
            </a:r>
            <a:endParaRPr dirty="0">
              <a:solidFill>
                <a:srgbClr val="333333"/>
              </a:solidFill>
            </a:endParaRPr>
          </a:p>
          <a:p>
            <a:pPr marL="0" lvl="0" indent="0" algn="l" rtl="0">
              <a:spcBef>
                <a:spcPts val="0"/>
              </a:spcBef>
              <a:spcAft>
                <a:spcPts val="0"/>
              </a:spcAft>
              <a:buNone/>
            </a:pPr>
            <a:r>
              <a:rPr lang="fr-CA" dirty="0">
                <a:solidFill>
                  <a:srgbClr val="333333"/>
                </a:solidFill>
              </a:rPr>
              <a:t/>
            </a:r>
            <a:br>
              <a:rPr lang="fr-CA" dirty="0">
                <a:solidFill>
                  <a:srgbClr val="333333"/>
                </a:solidFill>
              </a:rPr>
            </a:br>
            <a:r>
              <a:rPr lang="fr-CA" dirty="0" err="1">
                <a:solidFill>
                  <a:srgbClr val="333333"/>
                </a:solidFill>
              </a:rPr>
              <a:t>Empathy</a:t>
            </a:r>
            <a:r>
              <a:rPr lang="fr-CA" dirty="0">
                <a:solidFill>
                  <a:srgbClr val="333333"/>
                </a:solidFill>
              </a:rPr>
              <a:t> </a:t>
            </a:r>
            <a:r>
              <a:rPr lang="fr-CA" dirty="0" err="1">
                <a:solidFill>
                  <a:srgbClr val="333333"/>
                </a:solidFill>
              </a:rPr>
              <a:t>should</a:t>
            </a:r>
            <a:r>
              <a:rPr lang="fr-CA" dirty="0">
                <a:solidFill>
                  <a:srgbClr val="333333"/>
                </a:solidFill>
              </a:rPr>
              <a:t> </a:t>
            </a:r>
            <a:r>
              <a:rPr lang="fr-CA" dirty="0" err="1">
                <a:solidFill>
                  <a:srgbClr val="333333"/>
                </a:solidFill>
              </a:rPr>
              <a:t>be</a:t>
            </a:r>
            <a:r>
              <a:rPr lang="fr-CA" dirty="0">
                <a:solidFill>
                  <a:srgbClr val="333333"/>
                </a:solidFill>
              </a:rPr>
              <a:t> at the </a:t>
            </a:r>
            <a:r>
              <a:rPr lang="fr-CA" dirty="0" err="1">
                <a:solidFill>
                  <a:srgbClr val="333333"/>
                </a:solidFill>
              </a:rPr>
              <a:t>heart</a:t>
            </a:r>
            <a:r>
              <a:rPr lang="fr-CA" dirty="0">
                <a:solidFill>
                  <a:srgbClr val="333333"/>
                </a:solidFill>
              </a:rPr>
              <a:t> of all User </a:t>
            </a:r>
            <a:r>
              <a:rPr lang="fr-CA" dirty="0" err="1">
                <a:solidFill>
                  <a:srgbClr val="333333"/>
                </a:solidFill>
              </a:rPr>
              <a:t>Experience</a:t>
            </a:r>
            <a:r>
              <a:rPr lang="fr-CA" dirty="0">
                <a:solidFill>
                  <a:srgbClr val="333333"/>
                </a:solidFill>
              </a:rPr>
              <a:t> design. The first </a:t>
            </a:r>
            <a:r>
              <a:rPr lang="fr-CA" dirty="0" err="1">
                <a:solidFill>
                  <a:srgbClr val="333333"/>
                </a:solidFill>
              </a:rPr>
              <a:t>step</a:t>
            </a:r>
            <a:r>
              <a:rPr lang="fr-CA" dirty="0">
                <a:solidFill>
                  <a:srgbClr val="333333"/>
                </a:solidFill>
              </a:rPr>
              <a:t> to building </a:t>
            </a:r>
            <a:r>
              <a:rPr lang="fr-CA" dirty="0" err="1">
                <a:solidFill>
                  <a:srgbClr val="333333"/>
                </a:solidFill>
              </a:rPr>
              <a:t>it</a:t>
            </a:r>
            <a:r>
              <a:rPr lang="fr-CA" dirty="0">
                <a:solidFill>
                  <a:srgbClr val="333333"/>
                </a:solidFill>
              </a:rPr>
              <a:t> is to </a:t>
            </a:r>
            <a:r>
              <a:rPr lang="fr-CA" dirty="0" err="1">
                <a:solidFill>
                  <a:srgbClr val="333333"/>
                </a:solidFill>
              </a:rPr>
              <a:t>think</a:t>
            </a:r>
            <a:r>
              <a:rPr lang="fr-CA" dirty="0">
                <a:solidFill>
                  <a:srgbClr val="333333"/>
                </a:solidFill>
              </a:rPr>
              <a:t> about the times </a:t>
            </a:r>
            <a:r>
              <a:rPr lang="fr-CA" dirty="0" err="1">
                <a:solidFill>
                  <a:srgbClr val="333333"/>
                </a:solidFill>
              </a:rPr>
              <a:t>when</a:t>
            </a:r>
            <a:r>
              <a:rPr lang="fr-CA" dirty="0">
                <a:solidFill>
                  <a:srgbClr val="333333"/>
                </a:solidFill>
              </a:rPr>
              <a:t> </a:t>
            </a:r>
            <a:r>
              <a:rPr lang="fr-CA" dirty="0" err="1">
                <a:solidFill>
                  <a:srgbClr val="333333"/>
                </a:solidFill>
              </a:rPr>
              <a:t>you’re</a:t>
            </a:r>
            <a:r>
              <a:rPr lang="fr-CA" dirty="0">
                <a:solidFill>
                  <a:srgbClr val="333333"/>
                </a:solidFill>
              </a:rPr>
              <a:t> not able to do the </a:t>
            </a:r>
            <a:r>
              <a:rPr lang="fr-CA" dirty="0" err="1">
                <a:solidFill>
                  <a:srgbClr val="333333"/>
                </a:solidFill>
              </a:rPr>
              <a:t>tasks</a:t>
            </a:r>
            <a:r>
              <a:rPr lang="fr-CA" dirty="0">
                <a:solidFill>
                  <a:srgbClr val="333333"/>
                </a:solidFill>
              </a:rPr>
              <a:t> you </a:t>
            </a:r>
            <a:r>
              <a:rPr lang="fr-CA" dirty="0" err="1">
                <a:solidFill>
                  <a:srgbClr val="333333"/>
                </a:solidFill>
              </a:rPr>
              <a:t>typically</a:t>
            </a:r>
            <a:r>
              <a:rPr lang="fr-CA" dirty="0">
                <a:solidFill>
                  <a:srgbClr val="333333"/>
                </a:solidFill>
              </a:rPr>
              <a:t> </a:t>
            </a:r>
            <a:r>
              <a:rPr lang="fr-CA" dirty="0" err="1">
                <a:solidFill>
                  <a:srgbClr val="333333"/>
                </a:solidFill>
              </a:rPr>
              <a:t>can</a:t>
            </a:r>
            <a:r>
              <a:rPr lang="fr-CA" dirty="0">
                <a:solidFill>
                  <a:srgbClr val="333333"/>
                </a:solidFill>
              </a:rPr>
              <a:t>. </a:t>
            </a:r>
            <a:r>
              <a:rPr lang="fr-CA" dirty="0" err="1">
                <a:solidFill>
                  <a:srgbClr val="333333"/>
                </a:solidFill>
              </a:rPr>
              <a:t>Those</a:t>
            </a:r>
            <a:r>
              <a:rPr lang="fr-CA" dirty="0">
                <a:solidFill>
                  <a:srgbClr val="333333"/>
                </a:solidFill>
              </a:rPr>
              <a:t> times </a:t>
            </a:r>
            <a:r>
              <a:rPr lang="fr-CA" dirty="0" err="1">
                <a:solidFill>
                  <a:srgbClr val="333333"/>
                </a:solidFill>
              </a:rPr>
              <a:t>can</a:t>
            </a:r>
            <a:r>
              <a:rPr lang="fr-CA" dirty="0">
                <a:solidFill>
                  <a:srgbClr val="333333"/>
                </a:solidFill>
              </a:rPr>
              <a:t> </a:t>
            </a:r>
            <a:r>
              <a:rPr lang="fr-CA" dirty="0" err="1">
                <a:solidFill>
                  <a:srgbClr val="333333"/>
                </a:solidFill>
              </a:rPr>
              <a:t>be</a:t>
            </a:r>
            <a:r>
              <a:rPr lang="fr-CA" dirty="0">
                <a:solidFill>
                  <a:srgbClr val="333333"/>
                </a:solidFill>
              </a:rPr>
              <a:t> </a:t>
            </a:r>
            <a:r>
              <a:rPr lang="fr-CA" dirty="0" err="1">
                <a:solidFill>
                  <a:srgbClr val="333333"/>
                </a:solidFill>
              </a:rPr>
              <a:t>frustrating</a:t>
            </a:r>
            <a:r>
              <a:rPr lang="fr-CA" dirty="0">
                <a:solidFill>
                  <a:srgbClr val="333333"/>
                </a:solidFill>
              </a:rPr>
              <a:t>, but </a:t>
            </a:r>
            <a:r>
              <a:rPr lang="fr-CA" dirty="0" err="1">
                <a:solidFill>
                  <a:srgbClr val="333333"/>
                </a:solidFill>
              </a:rPr>
              <a:t>they’re</a:t>
            </a:r>
            <a:r>
              <a:rPr lang="fr-CA" dirty="0">
                <a:solidFill>
                  <a:srgbClr val="333333"/>
                </a:solidFill>
              </a:rPr>
              <a:t> informative, as </a:t>
            </a:r>
            <a:r>
              <a:rPr lang="fr-CA" dirty="0" err="1">
                <a:solidFill>
                  <a:srgbClr val="333333"/>
                </a:solidFill>
              </a:rPr>
              <a:t>well</a:t>
            </a:r>
            <a:r>
              <a:rPr lang="fr-CA" dirty="0">
                <a:solidFill>
                  <a:srgbClr val="333333"/>
                </a:solidFill>
              </a:rPr>
              <a:t>. Inclusive Design </a:t>
            </a:r>
            <a:r>
              <a:rPr lang="fr-CA" dirty="0" err="1">
                <a:solidFill>
                  <a:srgbClr val="333333"/>
                </a:solidFill>
              </a:rPr>
              <a:t>aims</a:t>
            </a:r>
            <a:r>
              <a:rPr lang="fr-CA" dirty="0">
                <a:solidFill>
                  <a:srgbClr val="333333"/>
                </a:solidFill>
              </a:rPr>
              <a:t> to </a:t>
            </a:r>
            <a:r>
              <a:rPr lang="fr-CA" dirty="0" err="1">
                <a:solidFill>
                  <a:srgbClr val="333333"/>
                </a:solidFill>
              </a:rPr>
              <a:t>solve</a:t>
            </a:r>
            <a:r>
              <a:rPr lang="fr-CA" dirty="0">
                <a:solidFill>
                  <a:srgbClr val="333333"/>
                </a:solidFill>
              </a:rPr>
              <a:t> </a:t>
            </a:r>
            <a:r>
              <a:rPr lang="fr-CA" dirty="0" err="1">
                <a:solidFill>
                  <a:srgbClr val="333333"/>
                </a:solidFill>
              </a:rPr>
              <a:t>those</a:t>
            </a:r>
            <a:r>
              <a:rPr lang="fr-CA" dirty="0">
                <a:solidFill>
                  <a:srgbClr val="333333"/>
                </a:solidFill>
              </a:rPr>
              <a:t> frustrations, for all people, by </a:t>
            </a:r>
            <a:r>
              <a:rPr lang="fr-CA" dirty="0" err="1">
                <a:solidFill>
                  <a:srgbClr val="333333"/>
                </a:solidFill>
              </a:rPr>
              <a:t>looking</a:t>
            </a:r>
            <a:r>
              <a:rPr lang="fr-CA" dirty="0">
                <a:solidFill>
                  <a:srgbClr val="333333"/>
                </a:solidFill>
              </a:rPr>
              <a:t> at </a:t>
            </a:r>
            <a:r>
              <a:rPr lang="fr-CA" dirty="0" err="1">
                <a:solidFill>
                  <a:srgbClr val="333333"/>
                </a:solidFill>
              </a:rPr>
              <a:t>each</a:t>
            </a:r>
            <a:r>
              <a:rPr lang="fr-CA" dirty="0">
                <a:solidFill>
                  <a:srgbClr val="333333"/>
                </a:solidFill>
              </a:rPr>
              <a:t> </a:t>
            </a:r>
            <a:r>
              <a:rPr lang="fr-CA" dirty="0" err="1">
                <a:solidFill>
                  <a:srgbClr val="333333"/>
                </a:solidFill>
              </a:rPr>
              <a:t>problem</a:t>
            </a:r>
            <a:r>
              <a:rPr lang="fr-CA" dirty="0">
                <a:solidFill>
                  <a:srgbClr val="333333"/>
                </a:solidFill>
              </a:rPr>
              <a:t> </a:t>
            </a:r>
            <a:r>
              <a:rPr lang="fr-CA" dirty="0" err="1">
                <a:solidFill>
                  <a:srgbClr val="333333"/>
                </a:solidFill>
              </a:rPr>
              <a:t>from</a:t>
            </a:r>
            <a:r>
              <a:rPr lang="fr-CA" dirty="0">
                <a:solidFill>
                  <a:srgbClr val="333333"/>
                </a:solidFill>
              </a:rPr>
              <a:t> </a:t>
            </a:r>
            <a:r>
              <a:rPr lang="fr-CA" dirty="0" err="1">
                <a:solidFill>
                  <a:srgbClr val="333333"/>
                </a:solidFill>
              </a:rPr>
              <a:t>different</a:t>
            </a:r>
            <a:r>
              <a:rPr lang="fr-CA" dirty="0">
                <a:solidFill>
                  <a:srgbClr val="333333"/>
                </a:solidFill>
              </a:rPr>
              <a:t> perspectives.</a:t>
            </a:r>
            <a:endParaRPr dirty="0">
              <a:solidFill>
                <a:srgbClr val="333333"/>
              </a:solidFill>
            </a:endParaRPr>
          </a:p>
          <a:p>
            <a:pPr marL="0" lvl="0" indent="0" algn="l" rtl="0">
              <a:spcBef>
                <a:spcPts val="0"/>
              </a:spcBef>
              <a:spcAft>
                <a:spcPts val="0"/>
              </a:spcAft>
              <a:buNone/>
            </a:pPr>
            <a:r>
              <a:rPr lang="fr-CA" dirty="0">
                <a:solidFill>
                  <a:srgbClr val="333333"/>
                </a:solidFill>
              </a:rPr>
              <a:t/>
            </a:r>
            <a:br>
              <a:rPr lang="fr-CA" dirty="0">
                <a:solidFill>
                  <a:srgbClr val="333333"/>
                </a:solidFill>
              </a:rPr>
            </a:br>
            <a:r>
              <a:rPr lang="fr-CA" dirty="0">
                <a:solidFill>
                  <a:srgbClr val="333333"/>
                </a:solidFill>
              </a:rPr>
              <a:t>By </a:t>
            </a:r>
            <a:r>
              <a:rPr lang="fr-CA" dirty="0" err="1">
                <a:solidFill>
                  <a:srgbClr val="333333"/>
                </a:solidFill>
              </a:rPr>
              <a:t>creating</a:t>
            </a:r>
            <a:r>
              <a:rPr lang="fr-CA" dirty="0">
                <a:solidFill>
                  <a:srgbClr val="333333"/>
                </a:solidFill>
              </a:rPr>
              <a:t> </a:t>
            </a:r>
            <a:r>
              <a:rPr lang="fr-CA" dirty="0" err="1">
                <a:solidFill>
                  <a:srgbClr val="333333"/>
                </a:solidFill>
              </a:rPr>
              <a:t>features</a:t>
            </a:r>
            <a:r>
              <a:rPr lang="fr-CA" dirty="0">
                <a:solidFill>
                  <a:srgbClr val="333333"/>
                </a:solidFill>
              </a:rPr>
              <a:t> that </a:t>
            </a:r>
            <a:r>
              <a:rPr lang="fr-CA" dirty="0" err="1">
                <a:solidFill>
                  <a:srgbClr val="333333"/>
                </a:solidFill>
              </a:rPr>
              <a:t>account</a:t>
            </a:r>
            <a:r>
              <a:rPr lang="fr-CA" dirty="0">
                <a:solidFill>
                  <a:srgbClr val="333333"/>
                </a:solidFill>
              </a:rPr>
              <a:t> for </a:t>
            </a:r>
            <a:r>
              <a:rPr lang="fr-CA" dirty="0" err="1">
                <a:solidFill>
                  <a:srgbClr val="333333"/>
                </a:solidFill>
              </a:rPr>
              <a:t>those</a:t>
            </a:r>
            <a:r>
              <a:rPr lang="fr-CA" dirty="0">
                <a:solidFill>
                  <a:srgbClr val="333333"/>
                </a:solidFill>
              </a:rPr>
              <a:t> times </a:t>
            </a:r>
            <a:r>
              <a:rPr lang="fr-CA" dirty="0" err="1">
                <a:solidFill>
                  <a:srgbClr val="333333"/>
                </a:solidFill>
              </a:rPr>
              <a:t>when</a:t>
            </a:r>
            <a:r>
              <a:rPr lang="fr-CA" dirty="0">
                <a:solidFill>
                  <a:srgbClr val="333333"/>
                </a:solidFill>
              </a:rPr>
              <a:t> you </a:t>
            </a:r>
            <a:r>
              <a:rPr lang="fr-CA" dirty="0" err="1">
                <a:solidFill>
                  <a:srgbClr val="333333"/>
                </a:solidFill>
              </a:rPr>
              <a:t>can’t</a:t>
            </a:r>
            <a:r>
              <a:rPr lang="fr-CA" dirty="0">
                <a:solidFill>
                  <a:srgbClr val="333333"/>
                </a:solidFill>
              </a:rPr>
              <a:t> use </a:t>
            </a:r>
            <a:r>
              <a:rPr lang="fr-CA" dirty="0" err="1">
                <a:solidFill>
                  <a:srgbClr val="333333"/>
                </a:solidFill>
              </a:rPr>
              <a:t>your</a:t>
            </a:r>
            <a:r>
              <a:rPr lang="fr-CA" dirty="0">
                <a:solidFill>
                  <a:srgbClr val="333333"/>
                </a:solidFill>
              </a:rPr>
              <a:t> </a:t>
            </a:r>
            <a:r>
              <a:rPr lang="fr-CA" dirty="0" err="1">
                <a:solidFill>
                  <a:srgbClr val="333333"/>
                </a:solidFill>
              </a:rPr>
              <a:t>product</a:t>
            </a:r>
            <a:r>
              <a:rPr lang="fr-CA" dirty="0">
                <a:solidFill>
                  <a:srgbClr val="333333"/>
                </a:solidFill>
              </a:rPr>
              <a:t> the </a:t>
            </a:r>
            <a:r>
              <a:rPr lang="fr-CA" dirty="0" err="1">
                <a:solidFill>
                  <a:srgbClr val="333333"/>
                </a:solidFill>
              </a:rPr>
              <a:t>way</a:t>
            </a:r>
            <a:r>
              <a:rPr lang="fr-CA" dirty="0">
                <a:solidFill>
                  <a:srgbClr val="333333"/>
                </a:solidFill>
              </a:rPr>
              <a:t> you </a:t>
            </a:r>
            <a:r>
              <a:rPr lang="fr-CA" dirty="0" err="1">
                <a:solidFill>
                  <a:srgbClr val="333333"/>
                </a:solidFill>
              </a:rPr>
              <a:t>typically</a:t>
            </a:r>
            <a:r>
              <a:rPr lang="fr-CA" dirty="0">
                <a:solidFill>
                  <a:srgbClr val="333333"/>
                </a:solidFill>
              </a:rPr>
              <a:t> do, you end up </a:t>
            </a:r>
            <a:r>
              <a:rPr lang="fr-CA" dirty="0" err="1">
                <a:solidFill>
                  <a:srgbClr val="333333"/>
                </a:solidFill>
              </a:rPr>
              <a:t>creating</a:t>
            </a:r>
            <a:r>
              <a:rPr lang="fr-CA" dirty="0">
                <a:solidFill>
                  <a:srgbClr val="333333"/>
                </a:solidFill>
              </a:rPr>
              <a:t> for people </a:t>
            </a:r>
            <a:r>
              <a:rPr lang="fr-CA" dirty="0" err="1">
                <a:solidFill>
                  <a:srgbClr val="333333"/>
                </a:solidFill>
              </a:rPr>
              <a:t>who</a:t>
            </a:r>
            <a:r>
              <a:rPr lang="fr-CA" dirty="0">
                <a:solidFill>
                  <a:srgbClr val="333333"/>
                </a:solidFill>
              </a:rPr>
              <a:t> </a:t>
            </a:r>
            <a:r>
              <a:rPr lang="fr-CA" dirty="0" err="1">
                <a:solidFill>
                  <a:srgbClr val="333333"/>
                </a:solidFill>
              </a:rPr>
              <a:t>may</a:t>
            </a:r>
            <a:r>
              <a:rPr lang="fr-CA" dirty="0">
                <a:solidFill>
                  <a:srgbClr val="333333"/>
                </a:solidFill>
              </a:rPr>
              <a:t> not </a:t>
            </a:r>
            <a:r>
              <a:rPr lang="fr-CA" dirty="0" err="1">
                <a:solidFill>
                  <a:srgbClr val="333333"/>
                </a:solidFill>
              </a:rPr>
              <a:t>be</a:t>
            </a:r>
            <a:r>
              <a:rPr lang="fr-CA" dirty="0">
                <a:solidFill>
                  <a:srgbClr val="333333"/>
                </a:solidFill>
              </a:rPr>
              <a:t> able to use </a:t>
            </a:r>
            <a:r>
              <a:rPr lang="fr-CA" dirty="0" err="1">
                <a:solidFill>
                  <a:srgbClr val="333333"/>
                </a:solidFill>
              </a:rPr>
              <a:t>it</a:t>
            </a:r>
            <a:r>
              <a:rPr lang="fr-CA" dirty="0">
                <a:solidFill>
                  <a:srgbClr val="333333"/>
                </a:solidFill>
              </a:rPr>
              <a:t> at all. This </a:t>
            </a:r>
            <a:r>
              <a:rPr lang="fr-CA" dirty="0" err="1">
                <a:solidFill>
                  <a:srgbClr val="333333"/>
                </a:solidFill>
              </a:rPr>
              <a:t>allows</a:t>
            </a:r>
            <a:r>
              <a:rPr lang="fr-CA" dirty="0">
                <a:solidFill>
                  <a:srgbClr val="333333"/>
                </a:solidFill>
              </a:rPr>
              <a:t> more people to use </a:t>
            </a:r>
            <a:r>
              <a:rPr lang="fr-CA" dirty="0" err="1">
                <a:solidFill>
                  <a:srgbClr val="333333"/>
                </a:solidFill>
              </a:rPr>
              <a:t>your</a:t>
            </a:r>
            <a:r>
              <a:rPr lang="fr-CA" dirty="0">
                <a:solidFill>
                  <a:srgbClr val="333333"/>
                </a:solidFill>
              </a:rPr>
              <a:t> </a:t>
            </a:r>
            <a:r>
              <a:rPr lang="fr-CA" dirty="0" err="1">
                <a:solidFill>
                  <a:srgbClr val="333333"/>
                </a:solidFill>
              </a:rPr>
              <a:t>product</a:t>
            </a:r>
            <a:r>
              <a:rPr lang="fr-CA" dirty="0">
                <a:solidFill>
                  <a:srgbClr val="333333"/>
                </a:solidFill>
              </a:rPr>
              <a:t>, more </a:t>
            </a:r>
            <a:r>
              <a:rPr lang="fr-CA" dirty="0" err="1">
                <a:solidFill>
                  <a:srgbClr val="333333"/>
                </a:solidFill>
              </a:rPr>
              <a:t>often</a:t>
            </a:r>
            <a:r>
              <a:rPr lang="fr-CA" dirty="0">
                <a:solidFill>
                  <a:srgbClr val="333333"/>
                </a:solidFill>
              </a:rPr>
              <a:t>. In the case of </a:t>
            </a:r>
            <a:r>
              <a:rPr lang="fr-CA" dirty="0" err="1">
                <a:solidFill>
                  <a:srgbClr val="333333"/>
                </a:solidFill>
              </a:rPr>
              <a:t>websites</a:t>
            </a:r>
            <a:r>
              <a:rPr lang="fr-CA" dirty="0">
                <a:solidFill>
                  <a:srgbClr val="333333"/>
                </a:solidFill>
              </a:rPr>
              <a:t>, the </a:t>
            </a:r>
            <a:r>
              <a:rPr lang="fr-CA" dirty="0" err="1">
                <a:solidFill>
                  <a:srgbClr val="333333"/>
                </a:solidFill>
              </a:rPr>
              <a:t>outcome</a:t>
            </a:r>
            <a:r>
              <a:rPr lang="fr-CA" dirty="0">
                <a:solidFill>
                  <a:srgbClr val="333333"/>
                </a:solidFill>
              </a:rPr>
              <a:t> </a:t>
            </a:r>
            <a:r>
              <a:rPr lang="fr-CA" dirty="0" err="1">
                <a:solidFill>
                  <a:srgbClr val="333333"/>
                </a:solidFill>
              </a:rPr>
              <a:t>could</a:t>
            </a:r>
            <a:r>
              <a:rPr lang="fr-CA" dirty="0">
                <a:solidFill>
                  <a:srgbClr val="333333"/>
                </a:solidFill>
              </a:rPr>
              <a:t> </a:t>
            </a:r>
            <a:r>
              <a:rPr lang="fr-CA" dirty="0" err="1">
                <a:solidFill>
                  <a:srgbClr val="333333"/>
                </a:solidFill>
              </a:rPr>
              <a:t>mean</a:t>
            </a:r>
            <a:r>
              <a:rPr lang="fr-CA" dirty="0">
                <a:solidFill>
                  <a:srgbClr val="333333"/>
                </a:solidFill>
              </a:rPr>
              <a:t> more </a:t>
            </a:r>
            <a:r>
              <a:rPr lang="fr-CA" dirty="0" err="1">
                <a:solidFill>
                  <a:srgbClr val="333333"/>
                </a:solidFill>
              </a:rPr>
              <a:t>traffic</a:t>
            </a:r>
            <a:r>
              <a:rPr lang="fr-CA" dirty="0">
                <a:solidFill>
                  <a:srgbClr val="333333"/>
                </a:solidFill>
              </a:rPr>
              <a:t>, </a:t>
            </a:r>
            <a:r>
              <a:rPr lang="fr-CA" dirty="0" err="1">
                <a:solidFill>
                  <a:srgbClr val="333333"/>
                </a:solidFill>
              </a:rPr>
              <a:t>which</a:t>
            </a:r>
            <a:r>
              <a:rPr lang="fr-CA" dirty="0">
                <a:solidFill>
                  <a:srgbClr val="333333"/>
                </a:solidFill>
              </a:rPr>
              <a:t> in </a:t>
            </a:r>
            <a:r>
              <a:rPr lang="fr-CA" dirty="0" err="1">
                <a:solidFill>
                  <a:srgbClr val="333333"/>
                </a:solidFill>
              </a:rPr>
              <a:t>turn</a:t>
            </a:r>
            <a:r>
              <a:rPr lang="fr-CA" dirty="0">
                <a:solidFill>
                  <a:srgbClr val="333333"/>
                </a:solidFill>
              </a:rPr>
              <a:t> </a:t>
            </a:r>
            <a:r>
              <a:rPr lang="fr-CA" dirty="0" err="1">
                <a:solidFill>
                  <a:srgbClr val="333333"/>
                </a:solidFill>
              </a:rPr>
              <a:t>potentially</a:t>
            </a:r>
            <a:r>
              <a:rPr lang="fr-CA" dirty="0">
                <a:solidFill>
                  <a:srgbClr val="333333"/>
                </a:solidFill>
              </a:rPr>
              <a:t> </a:t>
            </a:r>
            <a:r>
              <a:rPr lang="fr-CA" dirty="0" err="1">
                <a:solidFill>
                  <a:srgbClr val="333333"/>
                </a:solidFill>
              </a:rPr>
              <a:t>means</a:t>
            </a:r>
            <a:r>
              <a:rPr lang="fr-CA" dirty="0">
                <a:solidFill>
                  <a:srgbClr val="333333"/>
                </a:solidFill>
              </a:rPr>
              <a:t> more revenue.</a:t>
            </a:r>
            <a:endParaRPr dirty="0">
              <a:solidFill>
                <a:srgbClr val="333333"/>
              </a:solidFill>
            </a:endParaRPr>
          </a:p>
          <a:p>
            <a:pPr marL="0" lvl="0" indent="0" algn="l" rtl="0">
              <a:spcBef>
                <a:spcPts val="0"/>
              </a:spcBef>
              <a:spcAft>
                <a:spcPts val="0"/>
              </a:spcAft>
              <a:buNone/>
            </a:pPr>
            <a:r>
              <a:rPr lang="fr-CA" dirty="0">
                <a:solidFill>
                  <a:srgbClr val="333333"/>
                </a:solidFill>
              </a:rPr>
              <a:t/>
            </a:r>
            <a:br>
              <a:rPr lang="fr-CA" dirty="0">
                <a:solidFill>
                  <a:srgbClr val="333333"/>
                </a:solidFill>
              </a:rPr>
            </a:br>
            <a:r>
              <a:rPr lang="fr-CA" dirty="0" err="1">
                <a:solidFill>
                  <a:srgbClr val="333333"/>
                </a:solidFill>
              </a:rPr>
              <a:t>Also</a:t>
            </a:r>
            <a:r>
              <a:rPr lang="fr-CA" dirty="0">
                <a:solidFill>
                  <a:srgbClr val="333333"/>
                </a:solidFill>
              </a:rPr>
              <a:t> </a:t>
            </a:r>
            <a:r>
              <a:rPr lang="fr-CA" dirty="0" err="1">
                <a:solidFill>
                  <a:srgbClr val="333333"/>
                </a:solidFill>
              </a:rPr>
              <a:t>consider</a:t>
            </a:r>
            <a:r>
              <a:rPr lang="fr-CA" dirty="0">
                <a:solidFill>
                  <a:srgbClr val="333333"/>
                </a:solidFill>
              </a:rPr>
              <a:t> that </a:t>
            </a:r>
            <a:r>
              <a:rPr lang="fr-CA" dirty="0" err="1">
                <a:solidFill>
                  <a:srgbClr val="333333"/>
                </a:solidFill>
              </a:rPr>
              <a:t>word</a:t>
            </a:r>
            <a:r>
              <a:rPr lang="fr-CA" dirty="0">
                <a:solidFill>
                  <a:srgbClr val="333333"/>
                </a:solidFill>
              </a:rPr>
              <a:t> of </a:t>
            </a:r>
            <a:r>
              <a:rPr lang="fr-CA" dirty="0" err="1">
                <a:solidFill>
                  <a:srgbClr val="333333"/>
                </a:solidFill>
              </a:rPr>
              <a:t>mouth</a:t>
            </a:r>
            <a:r>
              <a:rPr lang="fr-CA" dirty="0">
                <a:solidFill>
                  <a:srgbClr val="333333"/>
                </a:solidFill>
              </a:rPr>
              <a:t> is the </a:t>
            </a:r>
            <a:r>
              <a:rPr lang="fr-CA" dirty="0" err="1">
                <a:solidFill>
                  <a:srgbClr val="333333"/>
                </a:solidFill>
              </a:rPr>
              <a:t>most</a:t>
            </a:r>
            <a:r>
              <a:rPr lang="fr-CA" dirty="0">
                <a:solidFill>
                  <a:srgbClr val="333333"/>
                </a:solidFill>
              </a:rPr>
              <a:t> </a:t>
            </a:r>
            <a:r>
              <a:rPr lang="fr-CA" dirty="0" err="1">
                <a:solidFill>
                  <a:srgbClr val="333333"/>
                </a:solidFill>
              </a:rPr>
              <a:t>influential</a:t>
            </a:r>
            <a:r>
              <a:rPr lang="fr-CA" dirty="0">
                <a:solidFill>
                  <a:srgbClr val="333333"/>
                </a:solidFill>
              </a:rPr>
              <a:t> marketing </a:t>
            </a:r>
            <a:r>
              <a:rPr lang="fr-CA" dirty="0" err="1">
                <a:solidFill>
                  <a:srgbClr val="333333"/>
                </a:solidFill>
              </a:rPr>
              <a:t>strategy</a:t>
            </a:r>
            <a:r>
              <a:rPr lang="fr-CA" dirty="0">
                <a:solidFill>
                  <a:srgbClr val="333333"/>
                </a:solidFill>
              </a:rPr>
              <a:t>, </a:t>
            </a:r>
            <a:r>
              <a:rPr lang="fr-CA" dirty="0" err="1">
                <a:solidFill>
                  <a:srgbClr val="333333"/>
                </a:solidFill>
              </a:rPr>
              <a:t>thus</a:t>
            </a:r>
            <a:r>
              <a:rPr lang="fr-CA" dirty="0">
                <a:solidFill>
                  <a:srgbClr val="333333"/>
                </a:solidFill>
              </a:rPr>
              <a:t> </a:t>
            </a:r>
            <a:r>
              <a:rPr lang="fr-CA" dirty="0" err="1">
                <a:solidFill>
                  <a:srgbClr val="333333"/>
                </a:solidFill>
              </a:rPr>
              <a:t>it</a:t>
            </a:r>
            <a:r>
              <a:rPr lang="fr-CA" dirty="0">
                <a:solidFill>
                  <a:srgbClr val="333333"/>
                </a:solidFill>
              </a:rPr>
              <a:t> </a:t>
            </a:r>
            <a:r>
              <a:rPr lang="fr-CA" dirty="0" err="1">
                <a:solidFill>
                  <a:srgbClr val="333333"/>
                </a:solidFill>
              </a:rPr>
              <a:t>can</a:t>
            </a:r>
            <a:r>
              <a:rPr lang="fr-CA" dirty="0">
                <a:solidFill>
                  <a:srgbClr val="333333"/>
                </a:solidFill>
              </a:rPr>
              <a:t> </a:t>
            </a:r>
            <a:r>
              <a:rPr lang="fr-CA" dirty="0" err="1">
                <a:solidFill>
                  <a:srgbClr val="333333"/>
                </a:solidFill>
              </a:rPr>
              <a:t>also</a:t>
            </a:r>
            <a:r>
              <a:rPr lang="fr-CA" dirty="0">
                <a:solidFill>
                  <a:srgbClr val="333333"/>
                </a:solidFill>
              </a:rPr>
              <a:t> </a:t>
            </a:r>
            <a:r>
              <a:rPr lang="fr-CA" dirty="0" err="1">
                <a:solidFill>
                  <a:srgbClr val="333333"/>
                </a:solidFill>
              </a:rPr>
              <a:t>be</a:t>
            </a:r>
            <a:r>
              <a:rPr lang="fr-CA" dirty="0">
                <a:solidFill>
                  <a:srgbClr val="333333"/>
                </a:solidFill>
              </a:rPr>
              <a:t> the </a:t>
            </a:r>
            <a:r>
              <a:rPr lang="fr-CA" dirty="0" err="1">
                <a:solidFill>
                  <a:srgbClr val="333333"/>
                </a:solidFill>
              </a:rPr>
              <a:t>most</a:t>
            </a:r>
            <a:r>
              <a:rPr lang="fr-CA" dirty="0">
                <a:solidFill>
                  <a:srgbClr val="333333"/>
                </a:solidFill>
              </a:rPr>
              <a:t> </a:t>
            </a:r>
            <a:r>
              <a:rPr lang="fr-CA" dirty="0" err="1">
                <a:solidFill>
                  <a:srgbClr val="333333"/>
                </a:solidFill>
              </a:rPr>
              <a:t>damaging</a:t>
            </a:r>
            <a:r>
              <a:rPr lang="fr-CA" dirty="0">
                <a:solidFill>
                  <a:srgbClr val="333333"/>
                </a:solidFill>
              </a:rPr>
              <a:t>. If you </a:t>
            </a:r>
            <a:r>
              <a:rPr lang="fr-CA" dirty="0" err="1">
                <a:solidFill>
                  <a:srgbClr val="333333"/>
                </a:solidFill>
              </a:rPr>
              <a:t>don’t</a:t>
            </a:r>
            <a:r>
              <a:rPr lang="fr-CA" dirty="0">
                <a:solidFill>
                  <a:srgbClr val="333333"/>
                </a:solidFill>
              </a:rPr>
              <a:t> </a:t>
            </a:r>
            <a:r>
              <a:rPr lang="fr-CA" dirty="0" err="1">
                <a:solidFill>
                  <a:srgbClr val="333333"/>
                </a:solidFill>
              </a:rPr>
              <a:t>create</a:t>
            </a:r>
            <a:r>
              <a:rPr lang="fr-CA" dirty="0">
                <a:solidFill>
                  <a:srgbClr val="333333"/>
                </a:solidFill>
              </a:rPr>
              <a:t> accessible </a:t>
            </a:r>
            <a:r>
              <a:rPr lang="fr-CA" dirty="0" err="1">
                <a:solidFill>
                  <a:srgbClr val="333333"/>
                </a:solidFill>
              </a:rPr>
              <a:t>features</a:t>
            </a:r>
            <a:r>
              <a:rPr lang="fr-CA" dirty="0">
                <a:solidFill>
                  <a:srgbClr val="333333"/>
                </a:solidFill>
              </a:rPr>
              <a:t> for </a:t>
            </a:r>
            <a:r>
              <a:rPr lang="fr-CA" dirty="0" err="1">
                <a:solidFill>
                  <a:srgbClr val="333333"/>
                </a:solidFill>
              </a:rPr>
              <a:t>your</a:t>
            </a:r>
            <a:r>
              <a:rPr lang="fr-CA" dirty="0">
                <a:solidFill>
                  <a:srgbClr val="333333"/>
                </a:solidFill>
              </a:rPr>
              <a:t> site or </a:t>
            </a:r>
            <a:r>
              <a:rPr lang="fr-CA" dirty="0" err="1">
                <a:solidFill>
                  <a:srgbClr val="333333"/>
                </a:solidFill>
              </a:rPr>
              <a:t>product</a:t>
            </a:r>
            <a:r>
              <a:rPr lang="fr-CA" dirty="0">
                <a:solidFill>
                  <a:srgbClr val="333333"/>
                </a:solidFill>
              </a:rPr>
              <a:t>, </a:t>
            </a:r>
            <a:r>
              <a:rPr lang="fr-CA" dirty="0" err="1">
                <a:solidFill>
                  <a:srgbClr val="333333"/>
                </a:solidFill>
              </a:rPr>
              <a:t>potential</a:t>
            </a:r>
            <a:r>
              <a:rPr lang="fr-CA" dirty="0">
                <a:solidFill>
                  <a:srgbClr val="333333"/>
                </a:solidFill>
              </a:rPr>
              <a:t> </a:t>
            </a:r>
            <a:r>
              <a:rPr lang="fr-CA" dirty="0" err="1">
                <a:solidFill>
                  <a:srgbClr val="333333"/>
                </a:solidFill>
              </a:rPr>
              <a:t>users</a:t>
            </a:r>
            <a:r>
              <a:rPr lang="fr-CA" dirty="0">
                <a:solidFill>
                  <a:srgbClr val="333333"/>
                </a:solidFill>
              </a:rPr>
              <a:t> </a:t>
            </a:r>
            <a:r>
              <a:rPr lang="fr-CA" dirty="0" err="1">
                <a:solidFill>
                  <a:srgbClr val="333333"/>
                </a:solidFill>
              </a:rPr>
              <a:t>may</a:t>
            </a:r>
            <a:r>
              <a:rPr lang="fr-CA" dirty="0">
                <a:solidFill>
                  <a:srgbClr val="333333"/>
                </a:solidFill>
              </a:rPr>
              <a:t> not spread the </a:t>
            </a:r>
            <a:r>
              <a:rPr lang="fr-CA" dirty="0" err="1">
                <a:solidFill>
                  <a:srgbClr val="333333"/>
                </a:solidFill>
              </a:rPr>
              <a:t>word</a:t>
            </a:r>
            <a:r>
              <a:rPr lang="fr-CA" dirty="0">
                <a:solidFill>
                  <a:srgbClr val="333333"/>
                </a:solidFill>
              </a:rPr>
              <a:t> about </a:t>
            </a:r>
            <a:r>
              <a:rPr lang="fr-CA" dirty="0" err="1">
                <a:solidFill>
                  <a:srgbClr val="333333"/>
                </a:solidFill>
              </a:rPr>
              <a:t>it</a:t>
            </a:r>
            <a:r>
              <a:rPr lang="fr-CA" dirty="0">
                <a:solidFill>
                  <a:srgbClr val="333333"/>
                </a:solidFill>
              </a:rPr>
              <a:t>. You </a:t>
            </a:r>
            <a:r>
              <a:rPr lang="fr-CA" dirty="0" err="1">
                <a:solidFill>
                  <a:srgbClr val="333333"/>
                </a:solidFill>
              </a:rPr>
              <a:t>may</a:t>
            </a:r>
            <a:r>
              <a:rPr lang="fr-CA" dirty="0">
                <a:solidFill>
                  <a:srgbClr val="333333"/>
                </a:solidFill>
              </a:rPr>
              <a:t> end up </a:t>
            </a:r>
            <a:r>
              <a:rPr lang="fr-CA" dirty="0" err="1">
                <a:solidFill>
                  <a:srgbClr val="333333"/>
                </a:solidFill>
              </a:rPr>
              <a:t>isolating</a:t>
            </a:r>
            <a:r>
              <a:rPr lang="fr-CA" dirty="0">
                <a:solidFill>
                  <a:srgbClr val="333333"/>
                </a:solidFill>
              </a:rPr>
              <a:t> people </a:t>
            </a:r>
            <a:r>
              <a:rPr lang="fr-CA" dirty="0" err="1">
                <a:solidFill>
                  <a:srgbClr val="333333"/>
                </a:solidFill>
              </a:rPr>
              <a:t>who</a:t>
            </a:r>
            <a:r>
              <a:rPr lang="fr-CA" dirty="0">
                <a:solidFill>
                  <a:srgbClr val="333333"/>
                </a:solidFill>
              </a:rPr>
              <a:t> </a:t>
            </a:r>
            <a:r>
              <a:rPr lang="fr-CA" dirty="0" err="1">
                <a:solidFill>
                  <a:srgbClr val="333333"/>
                </a:solidFill>
              </a:rPr>
              <a:t>may</a:t>
            </a:r>
            <a:r>
              <a:rPr lang="fr-CA" dirty="0">
                <a:solidFill>
                  <a:srgbClr val="333333"/>
                </a:solidFill>
              </a:rPr>
              <a:t> </a:t>
            </a:r>
            <a:r>
              <a:rPr lang="fr-CA" dirty="0" err="1">
                <a:solidFill>
                  <a:srgbClr val="333333"/>
                </a:solidFill>
              </a:rPr>
              <a:t>otherwise</a:t>
            </a:r>
            <a:r>
              <a:rPr lang="fr-CA" dirty="0">
                <a:solidFill>
                  <a:srgbClr val="333333"/>
                </a:solidFill>
              </a:rPr>
              <a:t> </a:t>
            </a:r>
            <a:r>
              <a:rPr lang="fr-CA" dirty="0" err="1">
                <a:solidFill>
                  <a:srgbClr val="333333"/>
                </a:solidFill>
              </a:rPr>
              <a:t>become</a:t>
            </a:r>
            <a:r>
              <a:rPr lang="fr-CA" dirty="0">
                <a:solidFill>
                  <a:srgbClr val="333333"/>
                </a:solidFill>
              </a:rPr>
              <a:t> </a:t>
            </a:r>
            <a:r>
              <a:rPr lang="fr-CA" dirty="0" err="1">
                <a:solidFill>
                  <a:srgbClr val="333333"/>
                </a:solidFill>
              </a:rPr>
              <a:t>your</a:t>
            </a:r>
            <a:r>
              <a:rPr lang="fr-CA" dirty="0">
                <a:solidFill>
                  <a:srgbClr val="333333"/>
                </a:solidFill>
              </a:rPr>
              <a:t> best </a:t>
            </a:r>
            <a:r>
              <a:rPr lang="fr-CA" dirty="0" err="1">
                <a:solidFill>
                  <a:srgbClr val="333333"/>
                </a:solidFill>
              </a:rPr>
              <a:t>advocates</a:t>
            </a:r>
            <a:r>
              <a:rPr lang="fr-CA" dirty="0">
                <a:solidFill>
                  <a:srgbClr val="333333"/>
                </a:solidFill>
              </a:rPr>
              <a:t>. </a:t>
            </a:r>
            <a:r>
              <a:rPr lang="fr-CA" dirty="0" err="1">
                <a:solidFill>
                  <a:srgbClr val="333333"/>
                </a:solidFill>
              </a:rPr>
              <a:t>Worse</a:t>
            </a:r>
            <a:r>
              <a:rPr lang="fr-CA" dirty="0">
                <a:solidFill>
                  <a:srgbClr val="333333"/>
                </a:solidFill>
              </a:rPr>
              <a:t>, </a:t>
            </a:r>
            <a:r>
              <a:rPr lang="fr-CA" dirty="0" err="1">
                <a:solidFill>
                  <a:srgbClr val="333333"/>
                </a:solidFill>
              </a:rPr>
              <a:t>they</a:t>
            </a:r>
            <a:r>
              <a:rPr lang="fr-CA" dirty="0">
                <a:solidFill>
                  <a:srgbClr val="333333"/>
                </a:solidFill>
              </a:rPr>
              <a:t> </a:t>
            </a:r>
            <a:r>
              <a:rPr lang="fr-CA" dirty="0" err="1">
                <a:solidFill>
                  <a:srgbClr val="333333"/>
                </a:solidFill>
              </a:rPr>
              <a:t>may</a:t>
            </a:r>
            <a:r>
              <a:rPr lang="fr-CA" dirty="0">
                <a:solidFill>
                  <a:srgbClr val="333333"/>
                </a:solidFill>
              </a:rPr>
              <a:t> </a:t>
            </a:r>
            <a:r>
              <a:rPr lang="fr-CA" dirty="0" err="1">
                <a:solidFill>
                  <a:srgbClr val="333333"/>
                </a:solidFill>
              </a:rPr>
              <a:t>actively</a:t>
            </a:r>
            <a:r>
              <a:rPr lang="fr-CA" dirty="0">
                <a:solidFill>
                  <a:srgbClr val="333333"/>
                </a:solidFill>
              </a:rPr>
              <a:t> </a:t>
            </a:r>
            <a:r>
              <a:rPr lang="fr-CA" dirty="0" err="1">
                <a:solidFill>
                  <a:srgbClr val="333333"/>
                </a:solidFill>
              </a:rPr>
              <a:t>avoid</a:t>
            </a:r>
            <a:r>
              <a:rPr lang="fr-CA" dirty="0">
                <a:solidFill>
                  <a:srgbClr val="333333"/>
                </a:solidFill>
              </a:rPr>
              <a:t> </a:t>
            </a:r>
            <a:r>
              <a:rPr lang="fr-CA" dirty="0" err="1">
                <a:solidFill>
                  <a:srgbClr val="333333"/>
                </a:solidFill>
              </a:rPr>
              <a:t>it</a:t>
            </a:r>
            <a:r>
              <a:rPr lang="fr-CA" dirty="0">
                <a:solidFill>
                  <a:srgbClr val="333333"/>
                </a:solidFill>
              </a:rPr>
              <a:t> and </a:t>
            </a:r>
            <a:r>
              <a:rPr lang="fr-CA" dirty="0" err="1">
                <a:solidFill>
                  <a:srgbClr val="333333"/>
                </a:solidFill>
              </a:rPr>
              <a:t>suggest</a:t>
            </a:r>
            <a:r>
              <a:rPr lang="fr-CA" dirty="0">
                <a:solidFill>
                  <a:srgbClr val="333333"/>
                </a:solidFill>
              </a:rPr>
              <a:t> </a:t>
            </a:r>
            <a:r>
              <a:rPr lang="fr-CA" dirty="0" err="1">
                <a:solidFill>
                  <a:srgbClr val="333333"/>
                </a:solidFill>
              </a:rPr>
              <a:t>others</a:t>
            </a:r>
            <a:r>
              <a:rPr lang="fr-CA" dirty="0">
                <a:solidFill>
                  <a:srgbClr val="333333"/>
                </a:solidFill>
              </a:rPr>
              <a:t> do the </a:t>
            </a:r>
            <a:r>
              <a:rPr lang="fr-CA" dirty="0" err="1">
                <a:solidFill>
                  <a:srgbClr val="333333"/>
                </a:solidFill>
              </a:rPr>
              <a:t>same</a:t>
            </a:r>
            <a:r>
              <a:rPr lang="fr-CA" dirty="0">
                <a:solidFill>
                  <a:srgbClr val="333333"/>
                </a:solidFill>
              </a:rPr>
              <a:t>.</a:t>
            </a:r>
            <a:endParaRPr dirty="0">
              <a:solidFill>
                <a:srgbClr val="333333"/>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p:txBody>
      </p:sp>
    </p:spTree>
    <p:extLst>
      <p:ext uri="{BB962C8B-B14F-4D97-AF65-F5344CB8AC3E}">
        <p14:creationId xmlns:p14="http://schemas.microsoft.com/office/powerpoint/2010/main" val="2590158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Slide"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0719" b="-6578"/>
          <a:stretch/>
        </p:blipFill>
        <p:spPr>
          <a:xfrm>
            <a:off x="-1590" y="-28575"/>
            <a:ext cx="9151982" cy="5181600"/>
          </a:xfrm>
          <a:prstGeom prst="rect">
            <a:avLst/>
          </a:prstGeom>
          <a:noFill/>
          <a:ln>
            <a:noFill/>
          </a:ln>
        </p:spPr>
      </p:pic>
      <p:sp>
        <p:nvSpPr>
          <p:cNvPr id="9" name="Google Shape;9;p2"/>
          <p:cNvSpPr/>
          <p:nvPr/>
        </p:nvSpPr>
        <p:spPr>
          <a:xfrm>
            <a:off x="-9525" y="-233693"/>
            <a:ext cx="9167852" cy="5386717"/>
          </a:xfrm>
          <a:prstGeom prst="rect">
            <a:avLst/>
          </a:prstGeom>
          <a:solidFill>
            <a:schemeClr val="l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0" name="Google Shape;10;p2"/>
          <p:cNvSpPr/>
          <p:nvPr/>
        </p:nvSpPr>
        <p:spPr>
          <a:xfrm>
            <a:off x="-3180" y="4648025"/>
            <a:ext cx="9159917" cy="495475"/>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1;p2"/>
          <p:cNvSpPr/>
          <p:nvPr/>
        </p:nvSpPr>
        <p:spPr>
          <a:xfrm>
            <a:off x="2477476" y="1991475"/>
            <a:ext cx="109800" cy="11604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2;p2"/>
          <p:cNvSpPr txBox="1">
            <a:spLocks noGrp="1"/>
          </p:cNvSpPr>
          <p:nvPr>
            <p:ph type="title"/>
          </p:nvPr>
        </p:nvSpPr>
        <p:spPr>
          <a:xfrm>
            <a:off x="2792175" y="1836952"/>
            <a:ext cx="5888700" cy="598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2"/>
          <p:cNvSpPr txBox="1">
            <a:spLocks noGrp="1"/>
          </p:cNvSpPr>
          <p:nvPr>
            <p:ph type="subTitle" idx="1"/>
          </p:nvPr>
        </p:nvSpPr>
        <p:spPr>
          <a:xfrm>
            <a:off x="2802700" y="2345869"/>
            <a:ext cx="5028000" cy="357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subTitle" idx="2"/>
          </p:nvPr>
        </p:nvSpPr>
        <p:spPr>
          <a:xfrm>
            <a:off x="2824077" y="2823459"/>
            <a:ext cx="5028000" cy="357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5" name="Google Shape;15;p2"/>
          <p:cNvPicPr preferRelativeResize="0"/>
          <p:nvPr/>
        </p:nvPicPr>
        <p:blipFill rotWithShape="1">
          <a:blip r:embed="rId3">
            <a:alphaModFix/>
          </a:blip>
          <a:srcRect/>
          <a:stretch/>
        </p:blipFill>
        <p:spPr>
          <a:xfrm>
            <a:off x="1080275" y="1991475"/>
            <a:ext cx="1160400" cy="1160400"/>
          </a:xfrm>
          <a:prstGeom prst="rect">
            <a:avLst/>
          </a:prstGeom>
          <a:noFill/>
          <a:ln>
            <a:noFill/>
          </a:ln>
        </p:spPr>
      </p:pic>
      <p:pic>
        <p:nvPicPr>
          <p:cNvPr id="16" name="Google Shape;16;p2"/>
          <p:cNvPicPr preferRelativeResize="0"/>
          <p:nvPr/>
        </p:nvPicPr>
        <p:blipFill rotWithShape="1">
          <a:blip r:embed="rId4">
            <a:alphaModFix/>
          </a:blip>
          <a:srcRect/>
          <a:stretch/>
        </p:blipFill>
        <p:spPr>
          <a:xfrm>
            <a:off x="8190049" y="4793212"/>
            <a:ext cx="799767" cy="1919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Image Half Text (Two Line Title)">
  <p:cSld name="SECTION_HEADER_1">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1"/>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5" name="Google Shape;55;p11"/>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1"/>
          <p:cNvSpPr txBox="1">
            <a:spLocks noGrp="1"/>
          </p:cNvSpPr>
          <p:nvPr>
            <p:ph type="body" idx="2"/>
          </p:nvPr>
        </p:nvSpPr>
        <p:spPr>
          <a:xfrm>
            <a:off x="386449" y="3546225"/>
            <a:ext cx="3695400" cy="10683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rgbClr val="000000"/>
              </a:buClr>
              <a:buSzPts val="1600"/>
              <a:buFont typeface="Lato"/>
              <a:buChar char="●"/>
              <a:defRPr sz="1600" b="0" i="0" u="none" strike="noStrike" cap="none">
                <a:solidFill>
                  <a:srgbClr val="000000"/>
                </a:solidFill>
                <a:latin typeface="Lato"/>
                <a:ea typeface="Lato"/>
                <a:cs typeface="Lato"/>
                <a:sym typeface="Lato"/>
              </a:defRPr>
            </a:lvl1pPr>
            <a:lvl2pPr marL="914400" marR="0" lvl="1"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00000"/>
              </a:lnSpc>
              <a:spcBef>
                <a:spcPts val="0"/>
              </a:spcBef>
              <a:spcAft>
                <a:spcPts val="0"/>
              </a:spcAft>
              <a:buClr>
                <a:srgbClr val="000000"/>
              </a:buClr>
              <a:buSzPts val="1400"/>
              <a:buFont typeface="Lato"/>
              <a:buChar char="■"/>
              <a:defRPr sz="1400" b="0" i="0" u="none" strike="noStrike" cap="none">
                <a:solidFill>
                  <a:srgbClr val="000000"/>
                </a:solidFill>
                <a:latin typeface="Lato"/>
                <a:ea typeface="Lato"/>
                <a:cs typeface="Lato"/>
                <a:sym typeface="Lato"/>
              </a:defRPr>
            </a:lvl9pPr>
          </a:lstStyle>
          <a:p>
            <a:endParaRPr/>
          </a:p>
        </p:txBody>
      </p:sp>
      <p:sp>
        <p:nvSpPr>
          <p:cNvPr id="57" name="Google Shape;57;p11"/>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Image with Title">
  <p:cSld name="SECTION_HEADER_1_1">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12"/>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 name="Google Shape;61;p12"/>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Image with Title 3 line">
  <p:cSld name="SECTION_HEADER_1_1_1">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378250" y="209950"/>
            <a:ext cx="2622300" cy="106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Google Shape;64;p13"/>
          <p:cNvSpPr/>
          <p:nvPr/>
        </p:nvSpPr>
        <p:spPr>
          <a:xfrm rot="5400000">
            <a:off x="838124" y="1394992"/>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5" name="Google Shape;65;p13"/>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Break 2">
  <p:cSld name="TITLE_ONLY_2">
    <p:bg>
      <p:bgPr>
        <a:solidFill>
          <a:srgbClr val="000000"/>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
        <p:nvSpPr>
          <p:cNvPr id="68" name="Google Shape;68;p14"/>
          <p:cNvSpPr/>
          <p:nvPr/>
        </p:nvSpPr>
        <p:spPr>
          <a:xfrm rot="5400000">
            <a:off x="4524300" y="29653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9" name="Google Shape;69;p14"/>
          <p:cNvSpPr txBox="1">
            <a:spLocks noGrp="1"/>
          </p:cNvSpPr>
          <p:nvPr>
            <p:ph type="title"/>
          </p:nvPr>
        </p:nvSpPr>
        <p:spPr>
          <a:xfrm>
            <a:off x="1262100" y="1596400"/>
            <a:ext cx="6619800" cy="636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Break 1">
  <p:cSld name="TITLE_ONLY_1">
    <p:bg>
      <p:bgPr>
        <a:solidFill>
          <a:schemeClr val="lt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
        <p:nvSpPr>
          <p:cNvPr id="72" name="Google Shape;72;p15"/>
          <p:cNvSpPr/>
          <p:nvPr/>
        </p:nvSpPr>
        <p:spPr>
          <a:xfrm rot="5400000">
            <a:off x="4524300" y="24002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3" name="Google Shape;73;p15"/>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ull Image Slide w/ Title">
  <p:cSld name="ONE_COLUMN_TEXT">
    <p:spTree>
      <p:nvGrpSpPr>
        <p:cNvPr id="1" name="Shape 74"/>
        <p:cNvGrpSpPr/>
        <p:nvPr/>
      </p:nvGrpSpPr>
      <p:grpSpPr>
        <a:xfrm>
          <a:off x="0" y="0"/>
          <a:ext cx="0" cy="0"/>
          <a:chOff x="0" y="0"/>
          <a:chExt cx="0" cy="0"/>
        </a:xfrm>
      </p:grpSpPr>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
        <p:nvSpPr>
          <p:cNvPr id="76" name="Google Shape;76;p16"/>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6"/>
          <p:cNvSpPr txBox="1">
            <a:spLocks noGrp="1"/>
          </p:cNvSpPr>
          <p:nvPr>
            <p:ph type="title"/>
          </p:nvPr>
        </p:nvSpPr>
        <p:spPr>
          <a:xfrm>
            <a:off x="378250" y="209950"/>
            <a:ext cx="7691700" cy="472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 name="Google Shape;78;p16"/>
          <p:cNvSpPr/>
          <p:nvPr/>
        </p:nvSpPr>
        <p:spPr>
          <a:xfrm>
            <a:off x="0" y="1170125"/>
            <a:ext cx="9144000" cy="1098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9"/>
        <p:cNvGrpSpPr/>
        <p:nvPr/>
      </p:nvGrpSpPr>
      <p:grpSpPr>
        <a:xfrm>
          <a:off x="0" y="0"/>
          <a:ext cx="0" cy="0"/>
          <a:chOff x="0" y="0"/>
          <a:chExt cx="0" cy="0"/>
        </a:xfrm>
      </p:grpSpPr>
      <p:sp>
        <p:nvSpPr>
          <p:cNvPr id="80" name="Google Shape;80;p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9pPr>
          </a:lstStyle>
          <a:p>
            <a:endParaRPr/>
          </a:p>
        </p:txBody>
      </p:sp>
      <p:sp>
        <p:nvSpPr>
          <p:cNvPr id="82" name="Google Shape;82;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83" name="Google Shape;83;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stStyle>
          <a:p>
            <a:endParaRPr/>
          </a:p>
        </p:txBody>
      </p:sp>
      <p:sp>
        <p:nvSpPr>
          <p:cNvPr id="87" name="Google Shape;8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sp>
        <p:nvSpPr>
          <p:cNvPr id="89" name="Google Shape;89;p19"/>
          <p:cNvSpPr txBox="1">
            <a:spLocks noGrp="1"/>
          </p:cNvSpPr>
          <p:nvPr>
            <p:ph type="title" hasCustomPrompt="1"/>
          </p:nvPr>
        </p:nvSpPr>
        <p:spPr>
          <a:xfrm>
            <a:off x="311700" y="1349868"/>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9pPr>
          </a:lstStyle>
          <a:p>
            <a:r>
              <a:t>xx%</a:t>
            </a:r>
          </a:p>
        </p:txBody>
      </p:sp>
      <p:sp>
        <p:nvSpPr>
          <p:cNvPr id="90" name="Google Shape;9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
        <p:nvSpPr>
          <p:cNvPr id="91" name="Google Shape;91;p19"/>
          <p:cNvSpPr/>
          <p:nvPr/>
        </p:nvSpPr>
        <p:spPr>
          <a:xfrm>
            <a:off x="2951700" y="3203568"/>
            <a:ext cx="3240600" cy="1098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ation Title Slide" type="title">
  <p:cSld name="TITLE">
    <p:spTree>
      <p:nvGrpSpPr>
        <p:cNvPr id="1" name="Shape 94"/>
        <p:cNvGrpSpPr/>
        <p:nvPr/>
      </p:nvGrpSpPr>
      <p:grpSpPr>
        <a:xfrm>
          <a:off x="0" y="0"/>
          <a:ext cx="0" cy="0"/>
          <a:chOff x="0" y="0"/>
          <a:chExt cx="0" cy="0"/>
        </a:xfrm>
      </p:grpSpPr>
      <p:pic>
        <p:nvPicPr>
          <p:cNvPr id="95" name="Google Shape;95;p21"/>
          <p:cNvPicPr preferRelativeResize="0"/>
          <p:nvPr/>
        </p:nvPicPr>
        <p:blipFill>
          <a:blip r:embed="rId2">
            <a:alphaModFix amt="51000"/>
          </a:blip>
          <a:stretch>
            <a:fillRect/>
          </a:stretch>
        </p:blipFill>
        <p:spPr>
          <a:xfrm>
            <a:off x="0" y="-381000"/>
            <a:ext cx="9144000" cy="6858000"/>
          </a:xfrm>
          <a:prstGeom prst="rect">
            <a:avLst/>
          </a:prstGeom>
          <a:noFill/>
          <a:ln>
            <a:noFill/>
          </a:ln>
        </p:spPr>
      </p:pic>
      <p:sp>
        <p:nvSpPr>
          <p:cNvPr id="96" name="Google Shape;96;p21"/>
          <p:cNvSpPr/>
          <p:nvPr/>
        </p:nvSpPr>
        <p:spPr>
          <a:xfrm>
            <a:off x="0" y="4648025"/>
            <a:ext cx="9144000" cy="4956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1"/>
          <p:cNvSpPr/>
          <p:nvPr/>
        </p:nvSpPr>
        <p:spPr>
          <a:xfrm>
            <a:off x="2477476" y="1991475"/>
            <a:ext cx="109800" cy="11604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8" name="Google Shape;98;p21"/>
          <p:cNvPicPr preferRelativeResize="0"/>
          <p:nvPr/>
        </p:nvPicPr>
        <p:blipFill>
          <a:blip r:embed="rId3">
            <a:alphaModFix/>
          </a:blip>
          <a:stretch>
            <a:fillRect/>
          </a:stretch>
        </p:blipFill>
        <p:spPr>
          <a:xfrm>
            <a:off x="1097041" y="1991543"/>
            <a:ext cx="1177528" cy="1160400"/>
          </a:xfrm>
          <a:prstGeom prst="rect">
            <a:avLst/>
          </a:prstGeom>
          <a:noFill/>
          <a:ln>
            <a:noFill/>
          </a:ln>
        </p:spPr>
      </p:pic>
      <p:sp>
        <p:nvSpPr>
          <p:cNvPr id="99" name="Google Shape;99;p21"/>
          <p:cNvSpPr txBox="1">
            <a:spLocks noGrp="1"/>
          </p:cNvSpPr>
          <p:nvPr>
            <p:ph type="title"/>
          </p:nvPr>
        </p:nvSpPr>
        <p:spPr>
          <a:xfrm>
            <a:off x="2792175" y="1836952"/>
            <a:ext cx="5888700" cy="5982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 name="Google Shape;100;p21"/>
          <p:cNvSpPr txBox="1">
            <a:spLocks noGrp="1"/>
          </p:cNvSpPr>
          <p:nvPr>
            <p:ph type="subTitle" idx="1"/>
          </p:nvPr>
        </p:nvSpPr>
        <p:spPr>
          <a:xfrm>
            <a:off x="2802700" y="2345869"/>
            <a:ext cx="5028000" cy="357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21"/>
          <p:cNvSpPr txBox="1">
            <a:spLocks noGrp="1"/>
          </p:cNvSpPr>
          <p:nvPr>
            <p:ph type="subTitle" idx="2"/>
          </p:nvPr>
        </p:nvSpPr>
        <p:spPr>
          <a:xfrm>
            <a:off x="2824077" y="2823459"/>
            <a:ext cx="5028000" cy="357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Text Slide 1">
  <p:cSld name="TITLE_AND_BODY_1">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
        <p:nvSpPr>
          <p:cNvPr id="19" name="Google Shape;19;p3"/>
          <p:cNvSpPr/>
          <p:nvPr/>
        </p:nvSpPr>
        <p:spPr>
          <a:xfrm>
            <a:off x="1218175" y="2289900"/>
            <a:ext cx="171000" cy="5637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20;p3"/>
          <p:cNvSpPr txBox="1">
            <a:spLocks noGrp="1"/>
          </p:cNvSpPr>
          <p:nvPr>
            <p:ph type="title"/>
          </p:nvPr>
        </p:nvSpPr>
        <p:spPr>
          <a:xfrm>
            <a:off x="1660500" y="2289899"/>
            <a:ext cx="5061000" cy="563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Image Half Text (Single Line Title)" type="secHead">
  <p:cSld name="SECTION_HEADER">
    <p:spTree>
      <p:nvGrpSpPr>
        <p:cNvPr id="1" name="Shape 102"/>
        <p:cNvGrpSpPr/>
        <p:nvPr/>
      </p:nvGrpSpPr>
      <p:grpSpPr>
        <a:xfrm>
          <a:off x="0" y="0"/>
          <a:ext cx="0" cy="0"/>
          <a:chOff x="0" y="0"/>
          <a:chExt cx="0" cy="0"/>
        </a:xfrm>
      </p:grpSpPr>
      <p:sp>
        <p:nvSpPr>
          <p:cNvPr id="103" name="Google Shape;103;p22"/>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2"/>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 name="Google Shape;105;p22"/>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2"/>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2"/>
          <p:cNvSpPr txBox="1">
            <a:spLocks noGrp="1"/>
          </p:cNvSpPr>
          <p:nvPr>
            <p:ph type="subTitle" idx="2"/>
          </p:nvPr>
        </p:nvSpPr>
        <p:spPr>
          <a:xfrm>
            <a:off x="388776" y="411830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2"/>
          <p:cNvSpPr txBox="1">
            <a:spLocks noGrp="1"/>
          </p:cNvSpPr>
          <p:nvPr>
            <p:ph type="subTitle" idx="3"/>
          </p:nvPr>
        </p:nvSpPr>
        <p:spPr>
          <a:xfrm>
            <a:off x="388776" y="446675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i="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alf Image Half Text (Two Line Title)">
  <p:cSld name="SECTION_HEADER_1">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3"/>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23"/>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3"/>
          <p:cNvSpPr txBox="1">
            <a:spLocks noGrp="1"/>
          </p:cNvSpPr>
          <p:nvPr>
            <p:ph type="body" idx="2"/>
          </p:nvPr>
        </p:nvSpPr>
        <p:spPr>
          <a:xfrm>
            <a:off x="386449" y="3546225"/>
            <a:ext cx="3695400" cy="1068300"/>
          </a:xfrm>
          <a:prstGeom prst="rect">
            <a:avLst/>
          </a:prstGeom>
          <a:noFill/>
          <a:ln>
            <a:noFill/>
          </a:ln>
        </p:spPr>
        <p:txBody>
          <a:bodyPr spcFirstLastPara="1" wrap="square" lIns="91425" tIns="91425" rIns="91425" bIns="91425" anchor="t" anchorCtr="0"/>
          <a:lstStyle>
            <a:lvl1pPr marL="457200" lvl="0" indent="-330200" rtl="0">
              <a:spcBef>
                <a:spcPts val="0"/>
              </a:spcBef>
              <a:spcAft>
                <a:spcPts val="0"/>
              </a:spcAft>
              <a:buSzPts val="1600"/>
              <a:buFont typeface="Lato"/>
              <a:buChar char="●"/>
              <a:defRPr sz="1600">
                <a:latin typeface="Lato"/>
                <a:ea typeface="Lato"/>
                <a:cs typeface="Lato"/>
                <a:sym typeface="Lato"/>
              </a:defRPr>
            </a:lvl1pPr>
            <a:lvl2pPr marL="914400" lvl="1" indent="-317500" rtl="0">
              <a:spcBef>
                <a:spcPts val="0"/>
              </a:spcBef>
              <a:spcAft>
                <a:spcPts val="0"/>
              </a:spcAft>
              <a:buSzPts val="1400"/>
              <a:buFont typeface="Lato"/>
              <a:buChar char="○"/>
              <a:defRPr>
                <a:latin typeface="Lato"/>
                <a:ea typeface="Lato"/>
                <a:cs typeface="Lato"/>
                <a:sym typeface="Lato"/>
              </a:defRPr>
            </a:lvl2pPr>
            <a:lvl3pPr marL="1371600" lvl="2" indent="-317500" rtl="0">
              <a:spcBef>
                <a:spcPts val="0"/>
              </a:spcBef>
              <a:spcAft>
                <a:spcPts val="0"/>
              </a:spcAft>
              <a:buSzPts val="1400"/>
              <a:buFont typeface="Lato"/>
              <a:buChar char="■"/>
              <a:defRPr>
                <a:latin typeface="Lato"/>
                <a:ea typeface="Lato"/>
                <a:cs typeface="Lato"/>
                <a:sym typeface="Lato"/>
              </a:defRPr>
            </a:lvl3pPr>
            <a:lvl4pPr marL="1828800" lvl="3" indent="-317500" rtl="0">
              <a:spcBef>
                <a:spcPts val="0"/>
              </a:spcBef>
              <a:spcAft>
                <a:spcPts val="0"/>
              </a:spcAft>
              <a:buSzPts val="1400"/>
              <a:buFont typeface="Lato"/>
              <a:buChar char="●"/>
              <a:defRPr>
                <a:latin typeface="Lato"/>
                <a:ea typeface="Lato"/>
                <a:cs typeface="Lato"/>
                <a:sym typeface="Lato"/>
              </a:defRPr>
            </a:lvl4pPr>
            <a:lvl5pPr marL="2286000" lvl="4" indent="-317500" rtl="0">
              <a:spcBef>
                <a:spcPts val="0"/>
              </a:spcBef>
              <a:spcAft>
                <a:spcPts val="0"/>
              </a:spcAft>
              <a:buSzPts val="1400"/>
              <a:buFont typeface="Lato"/>
              <a:buChar char="○"/>
              <a:defRPr>
                <a:latin typeface="Lato"/>
                <a:ea typeface="Lato"/>
                <a:cs typeface="Lato"/>
                <a:sym typeface="Lato"/>
              </a:defRPr>
            </a:lvl5pPr>
            <a:lvl6pPr marL="2743200" lvl="5" indent="-317500" rtl="0">
              <a:spcBef>
                <a:spcPts val="0"/>
              </a:spcBef>
              <a:spcAft>
                <a:spcPts val="0"/>
              </a:spcAft>
              <a:buSzPts val="1400"/>
              <a:buFont typeface="Lato"/>
              <a:buChar char="■"/>
              <a:defRPr>
                <a:latin typeface="Lato"/>
                <a:ea typeface="Lato"/>
                <a:cs typeface="Lato"/>
                <a:sym typeface="Lato"/>
              </a:defRPr>
            </a:lvl6pPr>
            <a:lvl7pPr marL="3200400" lvl="6" indent="-317500" rtl="0">
              <a:spcBef>
                <a:spcPts val="0"/>
              </a:spcBef>
              <a:spcAft>
                <a:spcPts val="0"/>
              </a:spcAft>
              <a:buSzPts val="1400"/>
              <a:buFont typeface="Lato"/>
              <a:buChar char="●"/>
              <a:defRPr>
                <a:latin typeface="Lato"/>
                <a:ea typeface="Lato"/>
                <a:cs typeface="Lato"/>
                <a:sym typeface="Lato"/>
              </a:defRPr>
            </a:lvl7pPr>
            <a:lvl8pPr marL="3657600" lvl="7" indent="-317500" rtl="0">
              <a:spcBef>
                <a:spcPts val="0"/>
              </a:spcBef>
              <a:spcAft>
                <a:spcPts val="0"/>
              </a:spcAft>
              <a:buSzPts val="1400"/>
              <a:buFont typeface="Lato"/>
              <a:buChar char="○"/>
              <a:defRPr>
                <a:latin typeface="Lato"/>
                <a:ea typeface="Lato"/>
                <a:cs typeface="Lato"/>
                <a:sym typeface="Lato"/>
              </a:defRPr>
            </a:lvl8pPr>
            <a:lvl9pPr marL="4114800" lvl="8" indent="-317500" rtl="0">
              <a:spcBef>
                <a:spcPts val="0"/>
              </a:spcBef>
              <a:spcAft>
                <a:spcPts val="0"/>
              </a:spcAft>
              <a:buSzPts val="1400"/>
              <a:buFont typeface="Lato"/>
              <a:buChar char="■"/>
              <a:defRPr>
                <a:latin typeface="Lato"/>
                <a:ea typeface="Lato"/>
                <a:cs typeface="Lato"/>
                <a:sym typeface="Lato"/>
              </a:defRPr>
            </a:lvl9pPr>
          </a:lstStyle>
          <a:p>
            <a:endParaRPr/>
          </a:p>
        </p:txBody>
      </p:sp>
      <p:sp>
        <p:nvSpPr>
          <p:cNvPr id="115" name="Google Shape;115;p23"/>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alf Image with Title">
  <p:cSld name="SECTION_HEADER_1_1">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378250" y="209950"/>
            <a:ext cx="3862800" cy="106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4"/>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4"/>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alf Image with Title 3 line">
  <p:cSld name="SECTION_HEADER_1_1_1">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378250" y="209950"/>
            <a:ext cx="2622300" cy="106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25"/>
          <p:cNvSpPr/>
          <p:nvPr/>
        </p:nvSpPr>
        <p:spPr>
          <a:xfrm rot="5400000">
            <a:off x="838124" y="1394992"/>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5"/>
          <p:cNvSpPr/>
          <p:nvPr/>
        </p:nvSpPr>
        <p:spPr>
          <a:xfrm>
            <a:off x="5012908"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ndard Text Slide" type="tx">
  <p:cSld name="TITLE_AND_BODY">
    <p:spTree>
      <p:nvGrpSpPr>
        <p:cNvPr id="1" name="Shape 127"/>
        <p:cNvGrpSpPr/>
        <p:nvPr/>
      </p:nvGrpSpPr>
      <p:grpSpPr>
        <a:xfrm>
          <a:off x="0" y="0"/>
          <a:ext cx="0" cy="0"/>
          <a:chOff x="0" y="0"/>
          <a:chExt cx="0" cy="0"/>
        </a:xfrm>
      </p:grpSpPr>
      <p:sp>
        <p:nvSpPr>
          <p:cNvPr id="128" name="Google Shape;12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
        <p:nvSpPr>
          <p:cNvPr id="129" name="Google Shape;129;p26"/>
          <p:cNvSpPr/>
          <p:nvPr/>
        </p:nvSpPr>
        <p:spPr>
          <a:xfrm>
            <a:off x="1218175" y="1971066"/>
            <a:ext cx="171000" cy="124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6"/>
          <p:cNvSpPr txBox="1">
            <a:spLocks noGrp="1"/>
          </p:cNvSpPr>
          <p:nvPr>
            <p:ph type="title"/>
          </p:nvPr>
        </p:nvSpPr>
        <p:spPr>
          <a:xfrm>
            <a:off x="1660500" y="1863339"/>
            <a:ext cx="5061000" cy="1314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ndard Text Slide 1">
  <p:cSld name="TITLE_AND_BODY_1">
    <p:spTree>
      <p:nvGrpSpPr>
        <p:cNvPr id="1" name="Shape 131"/>
        <p:cNvGrpSpPr/>
        <p:nvPr/>
      </p:nvGrpSpPr>
      <p:grpSpPr>
        <a:xfrm>
          <a:off x="0" y="0"/>
          <a:ext cx="0" cy="0"/>
          <a:chOff x="0" y="0"/>
          <a:chExt cx="0" cy="0"/>
        </a:xfrm>
      </p:grpSpPr>
      <p:sp>
        <p:nvSpPr>
          <p:cNvPr id="132" name="Google Shape;13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
        <p:nvSpPr>
          <p:cNvPr id="133" name="Google Shape;133;p27"/>
          <p:cNvSpPr/>
          <p:nvPr/>
        </p:nvSpPr>
        <p:spPr>
          <a:xfrm>
            <a:off x="1218175" y="2289900"/>
            <a:ext cx="171000" cy="5637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7"/>
          <p:cNvSpPr txBox="1">
            <a:spLocks noGrp="1"/>
          </p:cNvSpPr>
          <p:nvPr>
            <p:ph type="title"/>
          </p:nvPr>
        </p:nvSpPr>
        <p:spPr>
          <a:xfrm>
            <a:off x="1660500" y="2289899"/>
            <a:ext cx="5061000" cy="563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ndard Slide (Header+Text Small)" type="twoColTx">
  <p:cSld name="TITLE_AND_TWO_COLUMNS">
    <p:spTree>
      <p:nvGrpSpPr>
        <p:cNvPr id="1" name="Shape 135"/>
        <p:cNvGrpSpPr/>
        <p:nvPr/>
      </p:nvGrpSpPr>
      <p:grpSpPr>
        <a:xfrm>
          <a:off x="0" y="0"/>
          <a:ext cx="0" cy="0"/>
          <a:chOff x="0" y="0"/>
          <a:chExt cx="0" cy="0"/>
        </a:xfrm>
      </p:grpSpPr>
      <p:sp>
        <p:nvSpPr>
          <p:cNvPr id="136" name="Google Shape;136;p28"/>
          <p:cNvSpPr/>
          <p:nvPr/>
        </p:nvSpPr>
        <p:spPr>
          <a:xfrm>
            <a:off x="1218175" y="1710575"/>
            <a:ext cx="171000" cy="166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8"/>
          <p:cNvSpPr txBox="1">
            <a:spLocks noGrp="1"/>
          </p:cNvSpPr>
          <p:nvPr>
            <p:ph type="title"/>
          </p:nvPr>
        </p:nvSpPr>
        <p:spPr>
          <a:xfrm>
            <a:off x="1660500" y="1604395"/>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8"/>
          <p:cNvSpPr txBox="1">
            <a:spLocks noGrp="1"/>
          </p:cNvSpPr>
          <p:nvPr>
            <p:ph type="subTitle" idx="1"/>
          </p:nvPr>
        </p:nvSpPr>
        <p:spPr>
          <a:xfrm>
            <a:off x="1660500" y="2335825"/>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Google Shape;13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ndard Slide (Header+Text Med)">
  <p:cSld name="TITLE_AND_TWO_COLUMNS_1">
    <p:spTree>
      <p:nvGrpSpPr>
        <p:cNvPr id="1" name="Shape 140"/>
        <p:cNvGrpSpPr/>
        <p:nvPr/>
      </p:nvGrpSpPr>
      <p:grpSpPr>
        <a:xfrm>
          <a:off x="0" y="0"/>
          <a:ext cx="0" cy="0"/>
          <a:chOff x="0" y="0"/>
          <a:chExt cx="0" cy="0"/>
        </a:xfrm>
      </p:grpSpPr>
      <p:sp>
        <p:nvSpPr>
          <p:cNvPr id="141" name="Google Shape;141;p29"/>
          <p:cNvSpPr/>
          <p:nvPr/>
        </p:nvSpPr>
        <p:spPr>
          <a:xfrm>
            <a:off x="1218175" y="1509300"/>
            <a:ext cx="171000" cy="21249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9"/>
          <p:cNvSpPr txBox="1">
            <a:spLocks noGrp="1"/>
          </p:cNvSpPr>
          <p:nvPr>
            <p:ph type="title"/>
          </p:nvPr>
        </p:nvSpPr>
        <p:spPr>
          <a:xfrm>
            <a:off x="1660500" y="1393829"/>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29"/>
          <p:cNvSpPr txBox="1">
            <a:spLocks noGrp="1"/>
          </p:cNvSpPr>
          <p:nvPr>
            <p:ph type="subTitle" idx="1"/>
          </p:nvPr>
        </p:nvSpPr>
        <p:spPr>
          <a:xfrm>
            <a:off x="1670997" y="2041911"/>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ndard Slide (Header+Text Large)">
  <p:cSld name="TITLE_AND_TWO_COLUMNS_1_1">
    <p:spTree>
      <p:nvGrpSpPr>
        <p:cNvPr id="1" name="Shape 145"/>
        <p:cNvGrpSpPr/>
        <p:nvPr/>
      </p:nvGrpSpPr>
      <p:grpSpPr>
        <a:xfrm>
          <a:off x="0" y="0"/>
          <a:ext cx="0" cy="0"/>
          <a:chOff x="0" y="0"/>
          <a:chExt cx="0" cy="0"/>
        </a:xfrm>
      </p:grpSpPr>
      <p:sp>
        <p:nvSpPr>
          <p:cNvPr id="146" name="Google Shape;146;p30"/>
          <p:cNvSpPr/>
          <p:nvPr/>
        </p:nvSpPr>
        <p:spPr>
          <a:xfrm>
            <a:off x="1218175" y="858300"/>
            <a:ext cx="171000" cy="34269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30"/>
          <p:cNvSpPr txBox="1">
            <a:spLocks noGrp="1"/>
          </p:cNvSpPr>
          <p:nvPr>
            <p:ph type="title"/>
          </p:nvPr>
        </p:nvSpPr>
        <p:spPr>
          <a:xfrm>
            <a:off x="1660500" y="747490"/>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30"/>
          <p:cNvSpPr txBox="1">
            <a:spLocks noGrp="1"/>
          </p:cNvSpPr>
          <p:nvPr>
            <p:ph type="subTitle" idx="1"/>
          </p:nvPr>
        </p:nvSpPr>
        <p:spPr>
          <a:xfrm>
            <a:off x="1670997" y="1395572"/>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Break" type="titleOnly">
  <p:cSld name="TITLE_ONLY">
    <p:bg>
      <p:bgPr>
        <a:solidFill>
          <a:srgbClr val="000000"/>
        </a:solidFill>
        <a:effectLst/>
      </p:bgPr>
    </p:bg>
    <p:spTree>
      <p:nvGrpSpPr>
        <p:cNvPr id="1" name="Shape 150"/>
        <p:cNvGrpSpPr/>
        <p:nvPr/>
      </p:nvGrpSpPr>
      <p:grpSpPr>
        <a:xfrm>
          <a:off x="0" y="0"/>
          <a:ext cx="0" cy="0"/>
          <a:chOff x="0" y="0"/>
          <a:chExt cx="0" cy="0"/>
        </a:xfrm>
      </p:grpSpPr>
      <p:sp>
        <p:nvSpPr>
          <p:cNvPr id="151" name="Google Shape;15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CA"/>
              <a:t>‹#›</a:t>
            </a:fld>
            <a:endParaRPr dirty="0"/>
          </a:p>
        </p:txBody>
      </p:sp>
      <p:sp>
        <p:nvSpPr>
          <p:cNvPr id="152" name="Google Shape;152;p31"/>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sz="3600" b="1">
                <a:latin typeface="Lato"/>
                <a:ea typeface="Lato"/>
                <a:cs typeface="Lato"/>
                <a:sym typeface="Lato"/>
              </a:defRPr>
            </a:lvl2pPr>
            <a:lvl3pPr lvl="2" rtl="0">
              <a:spcBef>
                <a:spcPts val="0"/>
              </a:spcBef>
              <a:spcAft>
                <a:spcPts val="0"/>
              </a:spcAft>
              <a:buNone/>
              <a:defRPr sz="3600" b="1">
                <a:latin typeface="Lato"/>
                <a:ea typeface="Lato"/>
                <a:cs typeface="Lato"/>
                <a:sym typeface="Lato"/>
              </a:defRPr>
            </a:lvl3pPr>
            <a:lvl4pPr lvl="3" rtl="0">
              <a:spcBef>
                <a:spcPts val="0"/>
              </a:spcBef>
              <a:spcAft>
                <a:spcPts val="0"/>
              </a:spcAft>
              <a:buNone/>
              <a:defRPr sz="3600" b="1">
                <a:latin typeface="Lato"/>
                <a:ea typeface="Lato"/>
                <a:cs typeface="Lato"/>
                <a:sym typeface="Lato"/>
              </a:defRPr>
            </a:lvl4pPr>
            <a:lvl5pPr lvl="4" rtl="0">
              <a:spcBef>
                <a:spcPts val="0"/>
              </a:spcBef>
              <a:spcAft>
                <a:spcPts val="0"/>
              </a:spcAft>
              <a:buNone/>
              <a:defRPr sz="3600" b="1">
                <a:latin typeface="Lato"/>
                <a:ea typeface="Lato"/>
                <a:cs typeface="Lato"/>
                <a:sym typeface="Lato"/>
              </a:defRPr>
            </a:lvl5pPr>
            <a:lvl6pPr lvl="5" rtl="0">
              <a:spcBef>
                <a:spcPts val="0"/>
              </a:spcBef>
              <a:spcAft>
                <a:spcPts val="0"/>
              </a:spcAft>
              <a:buNone/>
              <a:defRPr sz="3600" b="1">
                <a:latin typeface="Lato"/>
                <a:ea typeface="Lato"/>
                <a:cs typeface="Lato"/>
                <a:sym typeface="Lato"/>
              </a:defRPr>
            </a:lvl6pPr>
            <a:lvl7pPr lvl="6" rtl="0">
              <a:spcBef>
                <a:spcPts val="0"/>
              </a:spcBef>
              <a:spcAft>
                <a:spcPts val="0"/>
              </a:spcAft>
              <a:buNone/>
              <a:defRPr sz="3600" b="1">
                <a:latin typeface="Lato"/>
                <a:ea typeface="Lato"/>
                <a:cs typeface="Lato"/>
                <a:sym typeface="Lato"/>
              </a:defRPr>
            </a:lvl7pPr>
            <a:lvl8pPr lvl="7" rtl="0">
              <a:spcBef>
                <a:spcPts val="0"/>
              </a:spcBef>
              <a:spcAft>
                <a:spcPts val="0"/>
              </a:spcAft>
              <a:buNone/>
              <a:defRPr sz="3600" b="1">
                <a:latin typeface="Lato"/>
                <a:ea typeface="Lato"/>
                <a:cs typeface="Lato"/>
                <a:sym typeface="Lato"/>
              </a:defRPr>
            </a:lvl8pPr>
            <a:lvl9pPr lvl="8" rtl="0">
              <a:spcBef>
                <a:spcPts val="0"/>
              </a:spcBef>
              <a:spcAft>
                <a:spcPts val="0"/>
              </a:spcAft>
              <a:buNone/>
              <a:defRPr sz="3600" b="1">
                <a:latin typeface="Lato"/>
                <a:ea typeface="Lato"/>
                <a:cs typeface="Lato"/>
                <a:sym typeface="La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Image Half Text (Single Line Title)" type="secHead">
  <p:cSld name="SECTION_HEADER">
    <p:spTree>
      <p:nvGrpSpPr>
        <p:cNvPr id="1" name="Shape 21"/>
        <p:cNvGrpSpPr/>
        <p:nvPr/>
      </p:nvGrpSpPr>
      <p:grpSpPr>
        <a:xfrm>
          <a:off x="0" y="0"/>
          <a:ext cx="0" cy="0"/>
          <a:chOff x="0" y="0"/>
          <a:chExt cx="0" cy="0"/>
        </a:xfrm>
      </p:grpSpPr>
      <p:sp>
        <p:nvSpPr>
          <p:cNvPr id="22" name="Google Shape;22;p4"/>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23;p4"/>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4"/>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 name="Google Shape;26;p4"/>
          <p:cNvSpPr txBox="1">
            <a:spLocks noGrp="1"/>
          </p:cNvSpPr>
          <p:nvPr>
            <p:ph type="subTitle" idx="2"/>
          </p:nvPr>
        </p:nvSpPr>
        <p:spPr>
          <a:xfrm>
            <a:off x="388776" y="4118308"/>
            <a:ext cx="37974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subTitle" idx="3"/>
          </p:nvPr>
        </p:nvSpPr>
        <p:spPr>
          <a:xfrm>
            <a:off x="388776" y="4466758"/>
            <a:ext cx="3797400" cy="69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200"/>
              <a:buFont typeface="Arial"/>
              <a:buNone/>
              <a:defRPr sz="1200" b="0" i="1"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Break 2">
  <p:cSld name="TITLE_ONLY_2">
    <p:bg>
      <p:bgPr>
        <a:solidFill>
          <a:srgbClr val="000000"/>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CA"/>
              <a:t>‹#›</a:t>
            </a:fld>
            <a:endParaRPr dirty="0"/>
          </a:p>
        </p:txBody>
      </p:sp>
      <p:sp>
        <p:nvSpPr>
          <p:cNvPr id="155" name="Google Shape;155;p32"/>
          <p:cNvSpPr/>
          <p:nvPr/>
        </p:nvSpPr>
        <p:spPr>
          <a:xfrm rot="5400000">
            <a:off x="4524300" y="29653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32"/>
          <p:cNvSpPr txBox="1">
            <a:spLocks noGrp="1"/>
          </p:cNvSpPr>
          <p:nvPr>
            <p:ph type="title"/>
          </p:nvPr>
        </p:nvSpPr>
        <p:spPr>
          <a:xfrm>
            <a:off x="1262100" y="1596400"/>
            <a:ext cx="6619800" cy="636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sz="3600" b="1">
                <a:latin typeface="Lato"/>
                <a:ea typeface="Lato"/>
                <a:cs typeface="Lato"/>
                <a:sym typeface="Lato"/>
              </a:defRPr>
            </a:lvl2pPr>
            <a:lvl3pPr lvl="2" rtl="0">
              <a:spcBef>
                <a:spcPts val="0"/>
              </a:spcBef>
              <a:spcAft>
                <a:spcPts val="0"/>
              </a:spcAft>
              <a:buNone/>
              <a:defRPr sz="3600" b="1">
                <a:latin typeface="Lato"/>
                <a:ea typeface="Lato"/>
                <a:cs typeface="Lato"/>
                <a:sym typeface="Lato"/>
              </a:defRPr>
            </a:lvl3pPr>
            <a:lvl4pPr lvl="3" rtl="0">
              <a:spcBef>
                <a:spcPts val="0"/>
              </a:spcBef>
              <a:spcAft>
                <a:spcPts val="0"/>
              </a:spcAft>
              <a:buNone/>
              <a:defRPr sz="3600" b="1">
                <a:latin typeface="Lato"/>
                <a:ea typeface="Lato"/>
                <a:cs typeface="Lato"/>
                <a:sym typeface="Lato"/>
              </a:defRPr>
            </a:lvl4pPr>
            <a:lvl5pPr lvl="4" rtl="0">
              <a:spcBef>
                <a:spcPts val="0"/>
              </a:spcBef>
              <a:spcAft>
                <a:spcPts val="0"/>
              </a:spcAft>
              <a:buNone/>
              <a:defRPr sz="3600" b="1">
                <a:latin typeface="Lato"/>
                <a:ea typeface="Lato"/>
                <a:cs typeface="Lato"/>
                <a:sym typeface="Lato"/>
              </a:defRPr>
            </a:lvl5pPr>
            <a:lvl6pPr lvl="5" rtl="0">
              <a:spcBef>
                <a:spcPts val="0"/>
              </a:spcBef>
              <a:spcAft>
                <a:spcPts val="0"/>
              </a:spcAft>
              <a:buNone/>
              <a:defRPr sz="3600" b="1">
                <a:latin typeface="Lato"/>
                <a:ea typeface="Lato"/>
                <a:cs typeface="Lato"/>
                <a:sym typeface="Lato"/>
              </a:defRPr>
            </a:lvl6pPr>
            <a:lvl7pPr lvl="6" rtl="0">
              <a:spcBef>
                <a:spcPts val="0"/>
              </a:spcBef>
              <a:spcAft>
                <a:spcPts val="0"/>
              </a:spcAft>
              <a:buNone/>
              <a:defRPr sz="3600" b="1">
                <a:latin typeface="Lato"/>
                <a:ea typeface="Lato"/>
                <a:cs typeface="Lato"/>
                <a:sym typeface="Lato"/>
              </a:defRPr>
            </a:lvl7pPr>
            <a:lvl8pPr lvl="7" rtl="0">
              <a:spcBef>
                <a:spcPts val="0"/>
              </a:spcBef>
              <a:spcAft>
                <a:spcPts val="0"/>
              </a:spcAft>
              <a:buNone/>
              <a:defRPr sz="3600" b="1">
                <a:latin typeface="Lato"/>
                <a:ea typeface="Lato"/>
                <a:cs typeface="Lato"/>
                <a:sym typeface="Lato"/>
              </a:defRPr>
            </a:lvl8pPr>
            <a:lvl9pPr lvl="8" rtl="0">
              <a:spcBef>
                <a:spcPts val="0"/>
              </a:spcBef>
              <a:spcAft>
                <a:spcPts val="0"/>
              </a:spcAft>
              <a:buNone/>
              <a:defRPr sz="3600" b="1">
                <a:latin typeface="Lato"/>
                <a:ea typeface="Lato"/>
                <a:cs typeface="Lato"/>
                <a:sym typeface="La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Break 1">
  <p:cSld name="TITLE_ONLY_1">
    <p:bg>
      <p:bgPr>
        <a:solidFill>
          <a:schemeClr val="lt1"/>
        </a:solidFill>
        <a:effectLst/>
      </p:bgPr>
    </p:bg>
    <p:spTree>
      <p:nvGrpSpPr>
        <p:cNvPr id="1" name="Shape 157"/>
        <p:cNvGrpSpPr/>
        <p:nvPr/>
      </p:nvGrpSpPr>
      <p:grpSpPr>
        <a:xfrm>
          <a:off x="0" y="0"/>
          <a:ext cx="0" cy="0"/>
          <a:chOff x="0" y="0"/>
          <a:chExt cx="0" cy="0"/>
        </a:xfrm>
      </p:grpSpPr>
      <p:sp>
        <p:nvSpPr>
          <p:cNvPr id="158" name="Google Shape;15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
        <p:nvSpPr>
          <p:cNvPr id="159" name="Google Shape;159;p33"/>
          <p:cNvSpPr/>
          <p:nvPr/>
        </p:nvSpPr>
        <p:spPr>
          <a:xfrm rot="5400000">
            <a:off x="4524300" y="24002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33"/>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000" b="1">
                <a:latin typeface="Lato"/>
                <a:ea typeface="Lato"/>
                <a:cs typeface="Lato"/>
                <a:sym typeface="Lato"/>
              </a:defRPr>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ull Image Slide w/ Title">
  <p:cSld name="ONE_COLUMN_TEXT">
    <p:spTree>
      <p:nvGrpSpPr>
        <p:cNvPr id="1" name="Shape 161"/>
        <p:cNvGrpSpPr/>
        <p:nvPr/>
      </p:nvGrpSpPr>
      <p:grpSpPr>
        <a:xfrm>
          <a:off x="0" y="0"/>
          <a:ext cx="0" cy="0"/>
          <a:chOff x="0" y="0"/>
          <a:chExt cx="0" cy="0"/>
        </a:xfrm>
      </p:grpSpPr>
      <p:sp>
        <p:nvSpPr>
          <p:cNvPr id="162" name="Google Shape;16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
        <p:nvSpPr>
          <p:cNvPr id="163" name="Google Shape;163;p34"/>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34"/>
          <p:cNvSpPr txBox="1">
            <a:spLocks noGrp="1"/>
          </p:cNvSpPr>
          <p:nvPr>
            <p:ph type="title"/>
          </p:nvPr>
        </p:nvSpPr>
        <p:spPr>
          <a:xfrm>
            <a:off x="378250" y="209950"/>
            <a:ext cx="7691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Google Shape;165;p34"/>
          <p:cNvSpPr/>
          <p:nvPr/>
        </p:nvSpPr>
        <p:spPr>
          <a:xfrm>
            <a:off x="0" y="1170125"/>
            <a:ext cx="9144000" cy="1098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ull Image Slide w/ Title 2">
  <p:cSld name="ONE_COLUMN_TEXT_1">
    <p:spTree>
      <p:nvGrpSpPr>
        <p:cNvPr id="1" name="Shape 166"/>
        <p:cNvGrpSpPr/>
        <p:nvPr/>
      </p:nvGrpSpPr>
      <p:grpSpPr>
        <a:xfrm>
          <a:off x="0" y="0"/>
          <a:ext cx="0" cy="0"/>
          <a:chOff x="0" y="0"/>
          <a:chExt cx="0" cy="0"/>
        </a:xfrm>
      </p:grpSpPr>
      <p:sp>
        <p:nvSpPr>
          <p:cNvPr id="167" name="Google Shape;16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
        <p:nvSpPr>
          <p:cNvPr id="168" name="Google Shape;168;p35"/>
          <p:cNvSpPr txBox="1">
            <a:spLocks noGrp="1"/>
          </p:cNvSpPr>
          <p:nvPr>
            <p:ph type="title"/>
          </p:nvPr>
        </p:nvSpPr>
        <p:spPr>
          <a:xfrm>
            <a:off x="378250" y="57550"/>
            <a:ext cx="7691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 name="Google Shape;169;p35"/>
          <p:cNvSpPr txBox="1">
            <a:spLocks noGrp="1"/>
          </p:cNvSpPr>
          <p:nvPr>
            <p:ph type="subTitle" idx="1"/>
          </p:nvPr>
        </p:nvSpPr>
        <p:spPr>
          <a:xfrm>
            <a:off x="504225" y="1027500"/>
            <a:ext cx="5801100" cy="3635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ull Image Slide w/ Title 3">
  <p:cSld name="ONE_COLUMN_TEXT_1_1">
    <p:spTree>
      <p:nvGrpSpPr>
        <p:cNvPr id="1" name="Shape 170"/>
        <p:cNvGrpSpPr/>
        <p:nvPr/>
      </p:nvGrpSpPr>
      <p:grpSpPr>
        <a:xfrm>
          <a:off x="0" y="0"/>
          <a:ext cx="0" cy="0"/>
          <a:chOff x="0" y="0"/>
          <a:chExt cx="0" cy="0"/>
        </a:xfrm>
      </p:grpSpPr>
      <p:sp>
        <p:nvSpPr>
          <p:cNvPr id="171" name="Google Shape;17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
        <p:nvSpPr>
          <p:cNvPr id="172" name="Google Shape;172;p36"/>
          <p:cNvSpPr txBox="1">
            <a:spLocks noGrp="1"/>
          </p:cNvSpPr>
          <p:nvPr>
            <p:ph type="title"/>
          </p:nvPr>
        </p:nvSpPr>
        <p:spPr>
          <a:xfrm>
            <a:off x="378250" y="209950"/>
            <a:ext cx="7691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36"/>
          <p:cNvSpPr txBox="1">
            <a:spLocks noGrp="1"/>
          </p:cNvSpPr>
          <p:nvPr>
            <p:ph type="subTitle" idx="1"/>
          </p:nvPr>
        </p:nvSpPr>
        <p:spPr>
          <a:xfrm>
            <a:off x="504225" y="1506814"/>
            <a:ext cx="5801100" cy="3239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74" name="Google Shape;174;p36"/>
          <p:cNvSpPr/>
          <p:nvPr/>
        </p:nvSpPr>
        <p:spPr>
          <a:xfrm rot="5400000">
            <a:off x="838124" y="940331"/>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ull Image slide no title">
  <p:cSld name="MAIN_POINT">
    <p:spTree>
      <p:nvGrpSpPr>
        <p:cNvPr id="1" name="Shape 175"/>
        <p:cNvGrpSpPr/>
        <p:nvPr/>
      </p:nvGrpSpPr>
      <p:grpSpPr>
        <a:xfrm>
          <a:off x="0" y="0"/>
          <a:ext cx="0" cy="0"/>
          <a:chOff x="0" y="0"/>
          <a:chExt cx="0" cy="0"/>
        </a:xfrm>
      </p:grpSpPr>
      <p:sp>
        <p:nvSpPr>
          <p:cNvPr id="176" name="Google Shape;17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7"/>
        <p:cNvGrpSpPr/>
        <p:nvPr/>
      </p:nvGrpSpPr>
      <p:grpSpPr>
        <a:xfrm>
          <a:off x="0" y="0"/>
          <a:ext cx="0" cy="0"/>
          <a:chOff x="0" y="0"/>
          <a:chExt cx="0" cy="0"/>
        </a:xfrm>
      </p:grpSpPr>
      <p:sp>
        <p:nvSpPr>
          <p:cNvPr id="178" name="Google Shape;178;p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3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4200"/>
              <a:buChar char="●"/>
              <a:defRPr sz="4200"/>
            </a:lvl1pPr>
            <a:lvl2pPr lvl="1" algn="ctr" rtl="0">
              <a:spcBef>
                <a:spcPts val="0"/>
              </a:spcBef>
              <a:spcAft>
                <a:spcPts val="0"/>
              </a:spcAft>
              <a:buSzPts val="4200"/>
              <a:buChar char="○"/>
              <a:defRPr sz="4200"/>
            </a:lvl2pPr>
            <a:lvl3pPr lvl="2" algn="ctr" rtl="0">
              <a:spcBef>
                <a:spcPts val="0"/>
              </a:spcBef>
              <a:spcAft>
                <a:spcPts val="0"/>
              </a:spcAft>
              <a:buSzPts val="4200"/>
              <a:buChar char="■"/>
              <a:defRPr sz="4200"/>
            </a:lvl3pPr>
            <a:lvl4pPr lvl="3" algn="ctr" rtl="0">
              <a:spcBef>
                <a:spcPts val="0"/>
              </a:spcBef>
              <a:spcAft>
                <a:spcPts val="0"/>
              </a:spcAft>
              <a:buSzPts val="4200"/>
              <a:buChar char="●"/>
              <a:defRPr sz="4200"/>
            </a:lvl4pPr>
            <a:lvl5pPr lvl="4" algn="ctr" rtl="0">
              <a:spcBef>
                <a:spcPts val="0"/>
              </a:spcBef>
              <a:spcAft>
                <a:spcPts val="0"/>
              </a:spcAft>
              <a:buSzPts val="4200"/>
              <a:buChar char="○"/>
              <a:defRPr sz="4200"/>
            </a:lvl5pPr>
            <a:lvl6pPr lvl="5" algn="ctr" rtl="0">
              <a:spcBef>
                <a:spcPts val="0"/>
              </a:spcBef>
              <a:spcAft>
                <a:spcPts val="0"/>
              </a:spcAft>
              <a:buSzPts val="4200"/>
              <a:buChar char="■"/>
              <a:defRPr sz="4200"/>
            </a:lvl6pPr>
            <a:lvl7pPr lvl="6" algn="ctr" rtl="0">
              <a:spcBef>
                <a:spcPts val="0"/>
              </a:spcBef>
              <a:spcAft>
                <a:spcPts val="0"/>
              </a:spcAft>
              <a:buSzPts val="4200"/>
              <a:buChar char="●"/>
              <a:defRPr sz="4200"/>
            </a:lvl7pPr>
            <a:lvl8pPr lvl="7" algn="ctr" rtl="0">
              <a:spcBef>
                <a:spcPts val="0"/>
              </a:spcBef>
              <a:spcAft>
                <a:spcPts val="0"/>
              </a:spcAft>
              <a:buSzPts val="4200"/>
              <a:buChar char="○"/>
              <a:defRPr sz="4200"/>
            </a:lvl8pPr>
            <a:lvl9pPr lvl="8" algn="ctr" rtl="0">
              <a:spcBef>
                <a:spcPts val="0"/>
              </a:spcBef>
              <a:spcAft>
                <a:spcPts val="0"/>
              </a:spcAft>
              <a:buSzPts val="4200"/>
              <a:buChar char="■"/>
              <a:defRPr sz="4200"/>
            </a:lvl9pPr>
          </a:lstStyle>
          <a:p>
            <a:endParaRPr/>
          </a:p>
        </p:txBody>
      </p:sp>
      <p:sp>
        <p:nvSpPr>
          <p:cNvPr id="180" name="Google Shape;180;p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3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2" name="Google Shape;18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3"/>
        <p:cNvGrpSpPr/>
        <p:nvPr/>
      </p:nvGrpSpPr>
      <p:grpSpPr>
        <a:xfrm>
          <a:off x="0" y="0"/>
          <a:ext cx="0" cy="0"/>
          <a:chOff x="0" y="0"/>
          <a:chExt cx="0" cy="0"/>
        </a:xfrm>
      </p:grpSpPr>
      <p:sp>
        <p:nvSpPr>
          <p:cNvPr id="184" name="Google Shape;184;p3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rtl="0">
              <a:lnSpc>
                <a:spcPct val="100000"/>
              </a:lnSpc>
              <a:spcBef>
                <a:spcPts val="0"/>
              </a:spcBef>
              <a:spcAft>
                <a:spcPts val="0"/>
              </a:spcAft>
              <a:buSzPts val="1400"/>
              <a:buNone/>
              <a:defRPr/>
            </a:lvl1pPr>
          </a:lstStyle>
          <a:p>
            <a:endParaRPr/>
          </a:p>
        </p:txBody>
      </p:sp>
      <p:sp>
        <p:nvSpPr>
          <p:cNvPr id="185" name="Google Shape;18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6"/>
        <p:cNvGrpSpPr/>
        <p:nvPr/>
      </p:nvGrpSpPr>
      <p:grpSpPr>
        <a:xfrm>
          <a:off x="0" y="0"/>
          <a:ext cx="0" cy="0"/>
          <a:chOff x="0" y="0"/>
          <a:chExt cx="0" cy="0"/>
        </a:xfrm>
      </p:grpSpPr>
      <p:sp>
        <p:nvSpPr>
          <p:cNvPr id="187" name="Google Shape;187;p40"/>
          <p:cNvSpPr txBox="1">
            <a:spLocks noGrp="1"/>
          </p:cNvSpPr>
          <p:nvPr>
            <p:ph type="title" hasCustomPrompt="1"/>
          </p:nvPr>
        </p:nvSpPr>
        <p:spPr>
          <a:xfrm>
            <a:off x="311700" y="1349868"/>
            <a:ext cx="8520600" cy="19635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12000"/>
              <a:buChar char="●"/>
              <a:defRPr sz="120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188" name="Google Shape;18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
        <p:nvSpPr>
          <p:cNvPr id="189" name="Google Shape;189;p40"/>
          <p:cNvSpPr/>
          <p:nvPr/>
        </p:nvSpPr>
        <p:spPr>
          <a:xfrm>
            <a:off x="2951700" y="3203568"/>
            <a:ext cx="3240600" cy="1098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0"/>
        <p:cNvGrpSpPr/>
        <p:nvPr/>
      </p:nvGrpSpPr>
      <p:grpSpPr>
        <a:xfrm>
          <a:off x="0" y="0"/>
          <a:ext cx="0" cy="0"/>
          <a:chOff x="0" y="0"/>
          <a:chExt cx="0" cy="0"/>
        </a:xfrm>
      </p:grpSpPr>
      <p:sp>
        <p:nvSpPr>
          <p:cNvPr id="191" name="Google Shape;19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andard Slide (Header+Text Med)">
  <p:cSld name="TITLE_AND_TWO_COLUMNS_1">
    <p:spTree>
      <p:nvGrpSpPr>
        <p:cNvPr id="1" name="Shape 28"/>
        <p:cNvGrpSpPr/>
        <p:nvPr/>
      </p:nvGrpSpPr>
      <p:grpSpPr>
        <a:xfrm>
          <a:off x="0" y="0"/>
          <a:ext cx="0" cy="0"/>
          <a:chOff x="0" y="0"/>
          <a:chExt cx="0" cy="0"/>
        </a:xfrm>
      </p:grpSpPr>
      <p:sp>
        <p:nvSpPr>
          <p:cNvPr id="29" name="Google Shape;29;p5"/>
          <p:cNvSpPr/>
          <p:nvPr/>
        </p:nvSpPr>
        <p:spPr>
          <a:xfrm>
            <a:off x="1218175" y="1509300"/>
            <a:ext cx="171000" cy="21249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0" name="Google Shape;30;p5"/>
          <p:cNvSpPr txBox="1">
            <a:spLocks noGrp="1"/>
          </p:cNvSpPr>
          <p:nvPr>
            <p:ph type="title"/>
          </p:nvPr>
        </p:nvSpPr>
        <p:spPr>
          <a:xfrm>
            <a:off x="1660500" y="1393829"/>
            <a:ext cx="5061000" cy="660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5"/>
          <p:cNvSpPr txBox="1">
            <a:spLocks noGrp="1"/>
          </p:cNvSpPr>
          <p:nvPr>
            <p:ph type="subTitle" idx="1"/>
          </p:nvPr>
        </p:nvSpPr>
        <p:spPr>
          <a:xfrm>
            <a:off x="1670997" y="2041911"/>
            <a:ext cx="4933500" cy="103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192"/>
        <p:cNvGrpSpPr/>
        <p:nvPr/>
      </p:nvGrpSpPr>
      <p:grpSpPr>
        <a:xfrm>
          <a:off x="0" y="0"/>
          <a:ext cx="0" cy="0"/>
          <a:chOff x="0" y="0"/>
          <a:chExt cx="0" cy="0"/>
        </a:xfrm>
      </p:grpSpPr>
      <p:sp>
        <p:nvSpPr>
          <p:cNvPr id="193" name="Google Shape;193;p4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12000"/>
              <a:buChar char="●"/>
              <a:defRPr sz="120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194" name="Google Shape;194;p4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95" name="Google Shape;19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96"/>
        <p:cNvGrpSpPr/>
        <p:nvPr/>
      </p:nvGrpSpPr>
      <p:grpSpPr>
        <a:xfrm>
          <a:off x="0" y="0"/>
          <a:ext cx="0" cy="0"/>
          <a:chOff x="0" y="0"/>
          <a:chExt cx="0" cy="0"/>
        </a:xfrm>
      </p:grpSpPr>
      <p:sp>
        <p:nvSpPr>
          <p:cNvPr id="197" name="Google Shape;197;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8" name="Google Shape;198;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9" name="Google Shape;19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lf Image Half Text (Single Line Title) 1">
  <p:cSld name="SECTION_HEADER_1_2">
    <p:spTree>
      <p:nvGrpSpPr>
        <p:cNvPr id="1" name="Shape 200"/>
        <p:cNvGrpSpPr/>
        <p:nvPr/>
      </p:nvGrpSpPr>
      <p:grpSpPr>
        <a:xfrm>
          <a:off x="0" y="0"/>
          <a:ext cx="0" cy="0"/>
          <a:chOff x="0" y="0"/>
          <a:chExt cx="0" cy="0"/>
        </a:xfrm>
      </p:grpSpPr>
      <p:sp>
        <p:nvSpPr>
          <p:cNvPr id="201" name="Google Shape;201;p44"/>
          <p:cNvSpPr/>
          <p:nvPr/>
        </p:nvSpPr>
        <p:spPr>
          <a:xfrm rot="5400000">
            <a:off x="848621" y="478466"/>
            <a:ext cx="64200" cy="7530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44"/>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44"/>
          <p:cNvSpPr txBox="1">
            <a:spLocks noGrp="1"/>
          </p:cNvSpPr>
          <p:nvPr>
            <p:ph type="subTitle" idx="1"/>
          </p:nvPr>
        </p:nvSpPr>
        <p:spPr>
          <a:xfrm>
            <a:off x="397828" y="2605093"/>
            <a:ext cx="34116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44"/>
          <p:cNvSpPr/>
          <p:nvPr/>
        </p:nvSpPr>
        <p:spPr>
          <a:xfrm>
            <a:off x="4563133" y="-11375"/>
            <a:ext cx="109800" cy="51723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44"/>
          <p:cNvSpPr txBox="1">
            <a:spLocks noGrp="1"/>
          </p:cNvSpPr>
          <p:nvPr>
            <p:ph type="subTitle" idx="2"/>
          </p:nvPr>
        </p:nvSpPr>
        <p:spPr>
          <a:xfrm>
            <a:off x="388776" y="411830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44"/>
          <p:cNvSpPr txBox="1">
            <a:spLocks noGrp="1"/>
          </p:cNvSpPr>
          <p:nvPr>
            <p:ph type="subTitle" idx="3"/>
          </p:nvPr>
        </p:nvSpPr>
        <p:spPr>
          <a:xfrm>
            <a:off x="388776" y="4466758"/>
            <a:ext cx="3797400" cy="698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i="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tandard Text Slide 2">
  <p:cSld name="TITLE_AND_BODY_3">
    <p:spTree>
      <p:nvGrpSpPr>
        <p:cNvPr id="1" name="Shape 208"/>
        <p:cNvGrpSpPr/>
        <p:nvPr/>
      </p:nvGrpSpPr>
      <p:grpSpPr>
        <a:xfrm>
          <a:off x="0" y="0"/>
          <a:ext cx="0" cy="0"/>
          <a:chOff x="0" y="0"/>
          <a:chExt cx="0" cy="0"/>
        </a:xfrm>
      </p:grpSpPr>
      <p:sp>
        <p:nvSpPr>
          <p:cNvPr id="209" name="Google Shape;20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
        <p:nvSpPr>
          <p:cNvPr id="210" name="Google Shape;210;p45"/>
          <p:cNvSpPr/>
          <p:nvPr/>
        </p:nvSpPr>
        <p:spPr>
          <a:xfrm>
            <a:off x="1218175" y="1971066"/>
            <a:ext cx="171000" cy="124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45"/>
          <p:cNvSpPr txBox="1">
            <a:spLocks noGrp="1"/>
          </p:cNvSpPr>
          <p:nvPr>
            <p:ph type="title"/>
          </p:nvPr>
        </p:nvSpPr>
        <p:spPr>
          <a:xfrm>
            <a:off x="1660500" y="1863339"/>
            <a:ext cx="5061000" cy="1314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tandard Slide (Header+Text Small) 1">
  <p:cSld name="TITLE_AND_TWO_COLUMNS_2">
    <p:spTree>
      <p:nvGrpSpPr>
        <p:cNvPr id="1" name="Shape 212"/>
        <p:cNvGrpSpPr/>
        <p:nvPr/>
      </p:nvGrpSpPr>
      <p:grpSpPr>
        <a:xfrm>
          <a:off x="0" y="0"/>
          <a:ext cx="0" cy="0"/>
          <a:chOff x="0" y="0"/>
          <a:chExt cx="0" cy="0"/>
        </a:xfrm>
      </p:grpSpPr>
      <p:sp>
        <p:nvSpPr>
          <p:cNvPr id="213" name="Google Shape;213;p46"/>
          <p:cNvSpPr/>
          <p:nvPr/>
        </p:nvSpPr>
        <p:spPr>
          <a:xfrm>
            <a:off x="1218175" y="1710575"/>
            <a:ext cx="171000" cy="1663500"/>
          </a:xfrm>
          <a:prstGeom prst="rect">
            <a:avLst/>
          </a:prstGeom>
          <a:solidFill>
            <a:srgbClr val="FFE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46"/>
          <p:cNvSpPr txBox="1">
            <a:spLocks noGrp="1"/>
          </p:cNvSpPr>
          <p:nvPr>
            <p:ph type="title"/>
          </p:nvPr>
        </p:nvSpPr>
        <p:spPr>
          <a:xfrm>
            <a:off x="1660500" y="1604395"/>
            <a:ext cx="5061000" cy="6606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800" b="1">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46"/>
          <p:cNvSpPr txBox="1">
            <a:spLocks noGrp="1"/>
          </p:cNvSpPr>
          <p:nvPr>
            <p:ph type="subTitle" idx="1"/>
          </p:nvPr>
        </p:nvSpPr>
        <p:spPr>
          <a:xfrm>
            <a:off x="1660500" y="2335825"/>
            <a:ext cx="4933500" cy="103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000000"/>
                </a:solidFill>
                <a:latin typeface="Lato"/>
                <a:ea typeface="Lato"/>
                <a:cs typeface="Lato"/>
                <a:sym typeface="Lato"/>
              </a:defRPr>
            </a:lvl1pPr>
            <a:lvl2pPr lvl="1" rtl="0">
              <a:buNone/>
              <a:defRPr sz="1300">
                <a:solidFill>
                  <a:srgbClr val="000000"/>
                </a:solidFill>
                <a:latin typeface="Lato"/>
                <a:ea typeface="Lato"/>
                <a:cs typeface="Lato"/>
                <a:sym typeface="Lato"/>
              </a:defRPr>
            </a:lvl2pPr>
            <a:lvl3pPr lvl="2" rtl="0">
              <a:buNone/>
              <a:defRPr sz="1300">
                <a:solidFill>
                  <a:srgbClr val="000000"/>
                </a:solidFill>
                <a:latin typeface="Lato"/>
                <a:ea typeface="Lato"/>
                <a:cs typeface="Lato"/>
                <a:sym typeface="Lato"/>
              </a:defRPr>
            </a:lvl3pPr>
            <a:lvl4pPr lvl="3" rtl="0">
              <a:buNone/>
              <a:defRPr sz="1300">
                <a:solidFill>
                  <a:srgbClr val="000000"/>
                </a:solidFill>
                <a:latin typeface="Lato"/>
                <a:ea typeface="Lato"/>
                <a:cs typeface="Lato"/>
                <a:sym typeface="Lato"/>
              </a:defRPr>
            </a:lvl4pPr>
            <a:lvl5pPr lvl="4" rtl="0">
              <a:buNone/>
              <a:defRPr sz="1300">
                <a:solidFill>
                  <a:srgbClr val="000000"/>
                </a:solidFill>
                <a:latin typeface="Lato"/>
                <a:ea typeface="Lato"/>
                <a:cs typeface="Lato"/>
                <a:sym typeface="Lato"/>
              </a:defRPr>
            </a:lvl5pPr>
            <a:lvl6pPr lvl="5" rtl="0">
              <a:buNone/>
              <a:defRPr sz="1300">
                <a:solidFill>
                  <a:srgbClr val="000000"/>
                </a:solidFill>
                <a:latin typeface="Lato"/>
                <a:ea typeface="Lato"/>
                <a:cs typeface="Lato"/>
                <a:sym typeface="Lato"/>
              </a:defRPr>
            </a:lvl6pPr>
            <a:lvl7pPr lvl="6" rtl="0">
              <a:buNone/>
              <a:defRPr sz="1300">
                <a:solidFill>
                  <a:srgbClr val="000000"/>
                </a:solidFill>
                <a:latin typeface="Lato"/>
                <a:ea typeface="Lato"/>
                <a:cs typeface="Lato"/>
                <a:sym typeface="Lato"/>
              </a:defRPr>
            </a:lvl7pPr>
            <a:lvl8pPr lvl="7" rtl="0">
              <a:buNone/>
              <a:defRPr sz="1300">
                <a:solidFill>
                  <a:srgbClr val="000000"/>
                </a:solidFill>
                <a:latin typeface="Lato"/>
                <a:ea typeface="Lato"/>
                <a:cs typeface="Lato"/>
                <a:sym typeface="Lato"/>
              </a:defRPr>
            </a:lvl8pPr>
            <a:lvl9pPr lvl="8" rtl="0">
              <a:buNone/>
              <a:defRPr sz="1300">
                <a:solidFill>
                  <a:srgbClr val="0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_AND_TWO_COLUMNS_2_1">
  <p:cSld name="TITLE_AND_TWO_COLUMNS_2_1">
    <p:spTree>
      <p:nvGrpSpPr>
        <p:cNvPr id="1" name="Shape 217"/>
        <p:cNvGrpSpPr/>
        <p:nvPr/>
      </p:nvGrpSpPr>
      <p:grpSpPr>
        <a:xfrm>
          <a:off x="0" y="0"/>
          <a:ext cx="0" cy="0"/>
          <a:chOff x="0" y="0"/>
          <a:chExt cx="0" cy="0"/>
        </a:xfrm>
      </p:grpSpPr>
      <p:sp>
        <p:nvSpPr>
          <p:cNvPr id="218" name="Google Shape;218;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9" name="Google Shape;219;p4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0" name="Google Shape;220;p4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1" name="Google Shape;22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22"/>
        <p:cNvGrpSpPr/>
        <p:nvPr/>
      </p:nvGrpSpPr>
      <p:grpSpPr>
        <a:xfrm>
          <a:off x="0" y="0"/>
          <a:ext cx="0" cy="0"/>
          <a:chOff x="0" y="0"/>
          <a:chExt cx="0" cy="0"/>
        </a:xfrm>
      </p:grpSpPr>
      <p:sp>
        <p:nvSpPr>
          <p:cNvPr id="223" name="Google Shape;223;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24" name="Google Shape;224;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5" name="Google Shape;22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_COLUMN_TEXT_2">
  <p:cSld name="ONE_COLUMN_TEXT_2">
    <p:spTree>
      <p:nvGrpSpPr>
        <p:cNvPr id="1" name="Shape 226"/>
        <p:cNvGrpSpPr/>
        <p:nvPr/>
      </p:nvGrpSpPr>
      <p:grpSpPr>
        <a:xfrm>
          <a:off x="0" y="0"/>
          <a:ext cx="0" cy="0"/>
          <a:chOff x="0" y="0"/>
          <a:chExt cx="0" cy="0"/>
        </a:xfrm>
      </p:grpSpPr>
      <p:sp>
        <p:nvSpPr>
          <p:cNvPr id="227" name="Google Shape;227;p4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228" name="Google Shape;228;p4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9" name="Google Shape;22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mp; Subtitle">
  <p:cSld name="TITLE_AND_BODY_3_1">
    <p:bg>
      <p:bgPr>
        <a:solidFill>
          <a:srgbClr val="FFFFFF"/>
        </a:solidFill>
        <a:effectLst/>
      </p:bgPr>
    </p:bg>
    <p:spTree>
      <p:nvGrpSpPr>
        <p:cNvPr id="1" name="Shape 230"/>
        <p:cNvGrpSpPr/>
        <p:nvPr/>
      </p:nvGrpSpPr>
      <p:grpSpPr>
        <a:xfrm>
          <a:off x="0" y="0"/>
          <a:ext cx="0" cy="0"/>
          <a:chOff x="0" y="0"/>
          <a:chExt cx="0" cy="0"/>
        </a:xfrm>
      </p:grpSpPr>
      <p:sp>
        <p:nvSpPr>
          <p:cNvPr id="231" name="Google Shape;231;p50"/>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lstStyle>
            <a:lvl1pPr lvl="0" algn="ctr" rtl="0">
              <a:lnSpc>
                <a:spcPct val="100000"/>
              </a:lnSpc>
              <a:spcBef>
                <a:spcPts val="0"/>
              </a:spcBef>
              <a:spcAft>
                <a:spcPts val="0"/>
              </a:spcAft>
              <a:buClr>
                <a:srgbClr val="000000"/>
              </a:buClr>
              <a:buSzPts val="4200"/>
              <a:buFont typeface="Helvetica Neue Light"/>
              <a:buChar char="●"/>
              <a:defRPr>
                <a:solidFill>
                  <a:srgbClr val="000000"/>
                </a:solidFill>
              </a:defRPr>
            </a:lvl1pPr>
            <a:lvl2pPr lvl="1" algn="ctr" rtl="0">
              <a:lnSpc>
                <a:spcPct val="100000"/>
              </a:lnSpc>
              <a:spcBef>
                <a:spcPts val="0"/>
              </a:spcBef>
              <a:spcAft>
                <a:spcPts val="0"/>
              </a:spcAft>
              <a:buClr>
                <a:srgbClr val="FFFFFF"/>
              </a:buClr>
              <a:buSzPts val="700"/>
              <a:buChar char="○"/>
              <a:defRPr/>
            </a:lvl2pPr>
            <a:lvl3pPr lvl="2" algn="ctr" rtl="0">
              <a:lnSpc>
                <a:spcPct val="100000"/>
              </a:lnSpc>
              <a:spcBef>
                <a:spcPts val="0"/>
              </a:spcBef>
              <a:spcAft>
                <a:spcPts val="0"/>
              </a:spcAft>
              <a:buClr>
                <a:srgbClr val="FFFFFF"/>
              </a:buClr>
              <a:buSzPts val="700"/>
              <a:buChar char="■"/>
              <a:defRPr/>
            </a:lvl3pPr>
            <a:lvl4pPr lvl="3" algn="ctr" rtl="0">
              <a:lnSpc>
                <a:spcPct val="100000"/>
              </a:lnSpc>
              <a:spcBef>
                <a:spcPts val="0"/>
              </a:spcBef>
              <a:spcAft>
                <a:spcPts val="0"/>
              </a:spcAft>
              <a:buClr>
                <a:srgbClr val="FFFFFF"/>
              </a:buClr>
              <a:buSzPts val="700"/>
              <a:buChar char="●"/>
              <a:defRPr/>
            </a:lvl4pPr>
            <a:lvl5pPr lvl="4" algn="ctr" rtl="0">
              <a:lnSpc>
                <a:spcPct val="100000"/>
              </a:lnSpc>
              <a:spcBef>
                <a:spcPts val="0"/>
              </a:spcBef>
              <a:spcAft>
                <a:spcPts val="0"/>
              </a:spcAft>
              <a:buClr>
                <a:srgbClr val="FFFFFF"/>
              </a:buClr>
              <a:buSzPts val="700"/>
              <a:buChar char="○"/>
              <a:defRPr/>
            </a:lvl5pPr>
            <a:lvl6pPr lvl="5" algn="ctr" rtl="0">
              <a:lnSpc>
                <a:spcPct val="100000"/>
              </a:lnSpc>
              <a:spcBef>
                <a:spcPts val="0"/>
              </a:spcBef>
              <a:spcAft>
                <a:spcPts val="0"/>
              </a:spcAft>
              <a:buClr>
                <a:srgbClr val="FFFFFF"/>
              </a:buClr>
              <a:buSzPts val="700"/>
              <a:buChar char="■"/>
              <a:defRPr/>
            </a:lvl6pPr>
            <a:lvl7pPr lvl="6" algn="ctr" rtl="0">
              <a:lnSpc>
                <a:spcPct val="100000"/>
              </a:lnSpc>
              <a:spcBef>
                <a:spcPts val="0"/>
              </a:spcBef>
              <a:spcAft>
                <a:spcPts val="0"/>
              </a:spcAft>
              <a:buClr>
                <a:srgbClr val="FFFFFF"/>
              </a:buClr>
              <a:buSzPts val="700"/>
              <a:buChar char="●"/>
              <a:defRPr/>
            </a:lvl7pPr>
            <a:lvl8pPr lvl="7" algn="ctr" rtl="0">
              <a:lnSpc>
                <a:spcPct val="100000"/>
              </a:lnSpc>
              <a:spcBef>
                <a:spcPts val="0"/>
              </a:spcBef>
              <a:spcAft>
                <a:spcPts val="0"/>
              </a:spcAft>
              <a:buClr>
                <a:srgbClr val="FFFFFF"/>
              </a:buClr>
              <a:buSzPts val="700"/>
              <a:buChar char="○"/>
              <a:defRPr/>
            </a:lvl8pPr>
            <a:lvl9pPr lvl="8" algn="ctr" rtl="0">
              <a:lnSpc>
                <a:spcPct val="100000"/>
              </a:lnSpc>
              <a:spcBef>
                <a:spcPts val="0"/>
              </a:spcBef>
              <a:spcAft>
                <a:spcPts val="0"/>
              </a:spcAft>
              <a:buClr>
                <a:srgbClr val="FFFFFF"/>
              </a:buClr>
              <a:buSzPts val="700"/>
              <a:buChar char="■"/>
              <a:defRPr/>
            </a:lvl9pPr>
          </a:lstStyle>
          <a:p>
            <a:endParaRPr/>
          </a:p>
        </p:txBody>
      </p:sp>
      <p:sp>
        <p:nvSpPr>
          <p:cNvPr id="232" name="Google Shape;232;p50"/>
          <p:cNvSpPr txBox="1">
            <a:spLocks noGrp="1"/>
          </p:cNvSpPr>
          <p:nvPr>
            <p:ph type="body" idx="1"/>
          </p:nvPr>
        </p:nvSpPr>
        <p:spPr>
          <a:xfrm>
            <a:off x="666750" y="2652713"/>
            <a:ext cx="7810500" cy="595500"/>
          </a:xfrm>
          <a:prstGeom prst="rect">
            <a:avLst/>
          </a:prstGeom>
          <a:noFill/>
          <a:ln>
            <a:noFill/>
          </a:ln>
        </p:spPr>
        <p:txBody>
          <a:bodyPr spcFirstLastPara="1" wrap="square" lIns="19050" tIns="19050" rIns="19050" bIns="19050" anchor="t" anchorCtr="0"/>
          <a:lstStyle>
            <a:lvl1pPr marL="457200" lvl="0"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1pPr>
            <a:lvl2pPr marL="914400" lvl="1"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2pPr>
            <a:lvl3pPr marL="1371600" lvl="2"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3pPr>
            <a:lvl4pPr marL="1828800" lvl="3"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4pPr>
            <a:lvl5pPr marL="2286000" lvl="4" indent="-228600" algn="ctr" rtl="0">
              <a:lnSpc>
                <a:spcPct val="100000"/>
              </a:lnSpc>
              <a:spcBef>
                <a:spcPts val="0"/>
              </a:spcBef>
              <a:spcAft>
                <a:spcPts val="0"/>
              </a:spcAft>
              <a:buClr>
                <a:srgbClr val="000000"/>
              </a:buClr>
              <a:buSzPts val="1700"/>
              <a:buFont typeface="Helvetica Neue Light"/>
              <a:buNone/>
              <a:defRPr sz="1700">
                <a:solidFill>
                  <a:srgbClr val="000000"/>
                </a:solidFill>
              </a:defRPr>
            </a:lvl5pPr>
            <a:lvl6pPr marL="2743200" lvl="5" indent="-260350" algn="l" rtl="0">
              <a:lnSpc>
                <a:spcPct val="100000"/>
              </a:lnSpc>
              <a:spcBef>
                <a:spcPts val="2200"/>
              </a:spcBef>
              <a:spcAft>
                <a:spcPts val="0"/>
              </a:spcAft>
              <a:buClr>
                <a:srgbClr val="FFFFFF"/>
              </a:buClr>
              <a:buSzPts val="500"/>
              <a:buChar char="■"/>
              <a:defRPr/>
            </a:lvl6pPr>
            <a:lvl7pPr marL="3200400" lvl="6" indent="-260350" algn="l" rtl="0">
              <a:lnSpc>
                <a:spcPct val="100000"/>
              </a:lnSpc>
              <a:spcBef>
                <a:spcPts val="2200"/>
              </a:spcBef>
              <a:spcAft>
                <a:spcPts val="0"/>
              </a:spcAft>
              <a:buClr>
                <a:srgbClr val="FFFFFF"/>
              </a:buClr>
              <a:buSzPts val="500"/>
              <a:buChar char="●"/>
              <a:defRPr/>
            </a:lvl7pPr>
            <a:lvl8pPr marL="3657600" lvl="7" indent="-260350" algn="l" rtl="0">
              <a:lnSpc>
                <a:spcPct val="100000"/>
              </a:lnSpc>
              <a:spcBef>
                <a:spcPts val="2200"/>
              </a:spcBef>
              <a:spcAft>
                <a:spcPts val="0"/>
              </a:spcAft>
              <a:buClr>
                <a:srgbClr val="FFFFFF"/>
              </a:buClr>
              <a:buSzPts val="500"/>
              <a:buChar char="○"/>
              <a:defRPr/>
            </a:lvl8pPr>
            <a:lvl9pPr marL="4114800" lvl="8" indent="-260350" algn="l" rtl="0">
              <a:lnSpc>
                <a:spcPct val="100000"/>
              </a:lnSpc>
              <a:spcBef>
                <a:spcPts val="2200"/>
              </a:spcBef>
              <a:spcAft>
                <a:spcPts val="0"/>
              </a:spcAft>
              <a:buClr>
                <a:srgbClr val="FFFFFF"/>
              </a:buClr>
              <a:buSzPts val="500"/>
              <a:buChar char="■"/>
              <a:defRPr/>
            </a:lvl9pPr>
          </a:lstStyle>
          <a:p>
            <a:endParaRPr/>
          </a:p>
        </p:txBody>
      </p:sp>
      <p:sp>
        <p:nvSpPr>
          <p:cNvPr id="233" name="Google Shape;233;p50"/>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a:solidFill>
                  <a:srgbClr val="000000"/>
                </a:solidFill>
              </a:defRPr>
            </a:lvl1pPr>
            <a:lvl2pPr marL="0" marR="0" lvl="1" indent="0" algn="ctr" rtl="0">
              <a:lnSpc>
                <a:spcPct val="100000"/>
              </a:lnSpc>
              <a:spcBef>
                <a:spcPts val="0"/>
              </a:spcBef>
              <a:spcAft>
                <a:spcPts val="0"/>
              </a:spcAft>
              <a:buClr>
                <a:srgbClr val="000000"/>
              </a:buClr>
              <a:buSzPts val="900"/>
              <a:buFont typeface="Helvetica Neue Light"/>
              <a:buNone/>
              <a:defRPr>
                <a:solidFill>
                  <a:srgbClr val="000000"/>
                </a:solidFill>
              </a:defRPr>
            </a:lvl2pPr>
            <a:lvl3pPr marL="0" marR="0" lvl="2" indent="0" algn="ctr" rtl="0">
              <a:lnSpc>
                <a:spcPct val="100000"/>
              </a:lnSpc>
              <a:spcBef>
                <a:spcPts val="0"/>
              </a:spcBef>
              <a:spcAft>
                <a:spcPts val="0"/>
              </a:spcAft>
              <a:buClr>
                <a:srgbClr val="000000"/>
              </a:buClr>
              <a:buSzPts val="900"/>
              <a:buFont typeface="Helvetica Neue Light"/>
              <a:buNone/>
              <a:defRPr>
                <a:solidFill>
                  <a:srgbClr val="000000"/>
                </a:solidFill>
              </a:defRPr>
            </a:lvl3pPr>
            <a:lvl4pPr marL="0" marR="0" lvl="3" indent="0" algn="ctr" rtl="0">
              <a:lnSpc>
                <a:spcPct val="100000"/>
              </a:lnSpc>
              <a:spcBef>
                <a:spcPts val="0"/>
              </a:spcBef>
              <a:spcAft>
                <a:spcPts val="0"/>
              </a:spcAft>
              <a:buClr>
                <a:srgbClr val="000000"/>
              </a:buClr>
              <a:buSzPts val="900"/>
              <a:buFont typeface="Helvetica Neue Light"/>
              <a:buNone/>
              <a:defRPr>
                <a:solidFill>
                  <a:srgbClr val="000000"/>
                </a:solidFill>
              </a:defRPr>
            </a:lvl4pPr>
            <a:lvl5pPr marL="0" marR="0" lvl="4" indent="0" algn="ctr" rtl="0">
              <a:lnSpc>
                <a:spcPct val="100000"/>
              </a:lnSpc>
              <a:spcBef>
                <a:spcPts val="0"/>
              </a:spcBef>
              <a:spcAft>
                <a:spcPts val="0"/>
              </a:spcAft>
              <a:buClr>
                <a:srgbClr val="000000"/>
              </a:buClr>
              <a:buSzPts val="900"/>
              <a:buFont typeface="Helvetica Neue Light"/>
              <a:buNone/>
              <a:defRPr>
                <a:solidFill>
                  <a:srgbClr val="000000"/>
                </a:solidFill>
              </a:defRPr>
            </a:lvl5pPr>
            <a:lvl6pPr marL="0" marR="0" lvl="5" indent="0" algn="ctr" rtl="0">
              <a:lnSpc>
                <a:spcPct val="100000"/>
              </a:lnSpc>
              <a:spcBef>
                <a:spcPts val="0"/>
              </a:spcBef>
              <a:spcAft>
                <a:spcPts val="0"/>
              </a:spcAft>
              <a:buClr>
                <a:srgbClr val="000000"/>
              </a:buClr>
              <a:buSzPts val="900"/>
              <a:buFont typeface="Helvetica Neue Light"/>
              <a:buNone/>
              <a:defRPr>
                <a:solidFill>
                  <a:srgbClr val="000000"/>
                </a:solidFill>
              </a:defRPr>
            </a:lvl6pPr>
            <a:lvl7pPr marL="0" marR="0" lvl="6" indent="0" algn="ctr" rtl="0">
              <a:lnSpc>
                <a:spcPct val="100000"/>
              </a:lnSpc>
              <a:spcBef>
                <a:spcPts val="0"/>
              </a:spcBef>
              <a:spcAft>
                <a:spcPts val="0"/>
              </a:spcAft>
              <a:buClr>
                <a:srgbClr val="000000"/>
              </a:buClr>
              <a:buSzPts val="900"/>
              <a:buFont typeface="Helvetica Neue Light"/>
              <a:buNone/>
              <a:defRPr>
                <a:solidFill>
                  <a:srgbClr val="000000"/>
                </a:solidFill>
              </a:defRPr>
            </a:lvl7pPr>
            <a:lvl8pPr marL="0" marR="0" lvl="7" indent="0" algn="ctr" rtl="0">
              <a:lnSpc>
                <a:spcPct val="100000"/>
              </a:lnSpc>
              <a:spcBef>
                <a:spcPts val="0"/>
              </a:spcBef>
              <a:spcAft>
                <a:spcPts val="0"/>
              </a:spcAft>
              <a:buClr>
                <a:srgbClr val="000000"/>
              </a:buClr>
              <a:buSzPts val="900"/>
              <a:buFont typeface="Helvetica Neue Light"/>
              <a:buNone/>
              <a:defRPr>
                <a:solidFill>
                  <a:srgbClr val="000000"/>
                </a:solidFill>
              </a:defRPr>
            </a:lvl8pPr>
            <a:lvl9pPr marL="0" marR="0" lvl="8" indent="0" algn="ctr" rtl="0">
              <a:lnSpc>
                <a:spcPct val="100000"/>
              </a:lnSpc>
              <a:spcBef>
                <a:spcPts val="0"/>
              </a:spcBef>
              <a:spcAft>
                <a:spcPts val="0"/>
              </a:spcAft>
              <a:buClr>
                <a:srgbClr val="000000"/>
              </a:buClr>
              <a:buSzPts val="900"/>
              <a:buFont typeface="Helvetica Neue Light"/>
              <a:buNone/>
              <a:defRPr>
                <a:solidFill>
                  <a:srgbClr val="000000"/>
                </a:solidFill>
              </a:defRPr>
            </a:lvl9pPr>
          </a:lstStyle>
          <a:p>
            <a:pPr marL="0" lvl="0" indent="0" algn="ctr" rtl="0">
              <a:spcBef>
                <a:spcPts val="0"/>
              </a:spcBef>
              <a:spcAft>
                <a:spcPts val="0"/>
              </a:spcAft>
              <a:buNone/>
            </a:pPr>
            <a:fld id="{00000000-1234-1234-1234-123412341234}" type="slidenum">
              <a:rPr lang="fr-CA"/>
              <a:t>‹#›</a:t>
            </a:fld>
            <a:endParaRPr dirty="0">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type="titleOnly">
  <p:cSld name="TITLE_ONLY">
    <p:bg>
      <p:bgPr>
        <a:solidFill>
          <a:srgbClr val="000000"/>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
        <p:nvSpPr>
          <p:cNvPr id="34" name="Google Shape;34;p6"/>
          <p:cNvSpPr/>
          <p:nvPr/>
        </p:nvSpPr>
        <p:spPr>
          <a:xfrm rot="5400000">
            <a:off x="4524300" y="2400225"/>
            <a:ext cx="95400" cy="1309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 name="Google Shape;35;p6"/>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andard Slide (Header+Text Small)" type="twoColTx">
  <p:cSld name="TITLE_AND_TWO_COLUMNS">
    <p:spTree>
      <p:nvGrpSpPr>
        <p:cNvPr id="1" name="Shape 36"/>
        <p:cNvGrpSpPr/>
        <p:nvPr/>
      </p:nvGrpSpPr>
      <p:grpSpPr>
        <a:xfrm>
          <a:off x="0" y="0"/>
          <a:ext cx="0" cy="0"/>
          <a:chOff x="0" y="0"/>
          <a:chExt cx="0" cy="0"/>
        </a:xfrm>
      </p:grpSpPr>
      <p:sp>
        <p:nvSpPr>
          <p:cNvPr id="37" name="Google Shape;37;p7"/>
          <p:cNvSpPr/>
          <p:nvPr/>
        </p:nvSpPr>
        <p:spPr>
          <a:xfrm>
            <a:off x="1218175" y="1710575"/>
            <a:ext cx="171000" cy="1663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7"/>
          <p:cNvSpPr txBox="1">
            <a:spLocks noGrp="1"/>
          </p:cNvSpPr>
          <p:nvPr>
            <p:ph type="title"/>
          </p:nvPr>
        </p:nvSpPr>
        <p:spPr>
          <a:xfrm>
            <a:off x="1660500" y="1604395"/>
            <a:ext cx="5061000" cy="660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7"/>
          <p:cNvSpPr txBox="1">
            <a:spLocks noGrp="1"/>
          </p:cNvSpPr>
          <p:nvPr>
            <p:ph type="subTitle" idx="1"/>
          </p:nvPr>
        </p:nvSpPr>
        <p:spPr>
          <a:xfrm>
            <a:off x="1660500" y="2335825"/>
            <a:ext cx="4933500" cy="1038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ndard Text Slide" type="tx">
  <p:cSld name="TITLE_AND_BODY">
    <p:spTree>
      <p:nvGrpSpPr>
        <p:cNvPr id="1" name="Shape 40"/>
        <p:cNvGrpSpPr/>
        <p:nvPr/>
      </p:nvGrpSpPr>
      <p:grpSpPr>
        <a:xfrm>
          <a:off x="0" y="0"/>
          <a:ext cx="0" cy="0"/>
          <a:chOff x="0" y="0"/>
          <a:chExt cx="0" cy="0"/>
        </a:xfrm>
      </p:grpSpPr>
      <p:sp>
        <p:nvSpPr>
          <p:cNvPr id="41" name="Google Shape;4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
        <p:nvSpPr>
          <p:cNvPr id="42" name="Google Shape;42;p8"/>
          <p:cNvSpPr/>
          <p:nvPr/>
        </p:nvSpPr>
        <p:spPr>
          <a:xfrm>
            <a:off x="1218175" y="1971066"/>
            <a:ext cx="171000" cy="1243500"/>
          </a:xfrm>
          <a:prstGeom prst="rect">
            <a:avLst/>
          </a:prstGeom>
          <a:solidFill>
            <a:srgbClr val="FFE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 name="Google Shape;43;p8"/>
          <p:cNvSpPr txBox="1">
            <a:spLocks noGrp="1"/>
          </p:cNvSpPr>
          <p:nvPr>
            <p:ph type="title"/>
          </p:nvPr>
        </p:nvSpPr>
        <p:spPr>
          <a:xfrm>
            <a:off x="1660500" y="1863339"/>
            <a:ext cx="5061000" cy="1314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50" name="Google Shape;5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dirty="0"/>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A"/>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2"/>
        <p:cNvGrpSpPr/>
        <p:nvPr/>
      </p:nvGrpSpPr>
      <p:grpSpPr>
        <a:xfrm>
          <a:off x="0" y="0"/>
          <a:ext cx="0" cy="0"/>
          <a:chOff x="0" y="0"/>
          <a:chExt cx="0" cy="0"/>
        </a:xfrm>
      </p:grpSpPr>
      <p:sp>
        <p:nvSpPr>
          <p:cNvPr id="93" name="Google Shape;9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CA"/>
              <a:t>‹#›</a:t>
            </a:fld>
            <a:endParaRPr dirty="0"/>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hyperlink" Target="https://rosenfeldmedia.com/a-web-for-everyone/personas-for-accessible-ux/"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20.jpg"/></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1"/>
          <p:cNvSpPr txBox="1">
            <a:spLocks noGrp="1"/>
          </p:cNvSpPr>
          <p:nvPr>
            <p:ph type="title"/>
          </p:nvPr>
        </p:nvSpPr>
        <p:spPr>
          <a:xfrm>
            <a:off x="2802700" y="2141758"/>
            <a:ext cx="5888700" cy="598200"/>
          </a:xfrm>
          <a:prstGeom prst="rect">
            <a:avLst/>
          </a:prstGeom>
          <a:noFill/>
          <a:ln>
            <a:noFill/>
          </a:ln>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Clr>
                <a:srgbClr val="000000"/>
              </a:buClr>
              <a:buSzPts val="3000"/>
              <a:buFont typeface="Arial"/>
              <a:buNone/>
            </a:pPr>
            <a:r>
              <a:rPr lang="fr-CA" dirty="0" smtClean="0"/>
              <a:t>Conception inclusive et accessibilité</a:t>
            </a:r>
            <a:endParaRPr sz="3000" b="1" i="0" u="none" strike="noStrike" cap="none" dirty="0">
              <a:solidFill>
                <a:srgbClr val="000000"/>
              </a:solidFill>
              <a:latin typeface="Lato"/>
              <a:ea typeface="Lato"/>
              <a:cs typeface="Lato"/>
              <a:sym typeface="Lato"/>
            </a:endParaRPr>
          </a:p>
        </p:txBody>
      </p:sp>
      <p:sp>
        <p:nvSpPr>
          <p:cNvPr id="239" name="Google Shape;239;p51"/>
          <p:cNvSpPr txBox="1">
            <a:spLocks noGrp="1"/>
          </p:cNvSpPr>
          <p:nvPr>
            <p:ph type="subTitle" idx="1"/>
          </p:nvPr>
        </p:nvSpPr>
        <p:spPr>
          <a:xfrm>
            <a:off x="2802700" y="2650669"/>
            <a:ext cx="5028000" cy="35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CA" dirty="0" smtClean="0"/>
              <a:t>Volet conception</a:t>
            </a:r>
            <a:endParaRPr sz="2400" b="0" i="0" u="none" strike="noStrike" cap="none" dirty="0">
              <a:solidFill>
                <a:srgbClr val="000000"/>
              </a:solidFill>
              <a:latin typeface="Lato"/>
              <a:ea typeface="Lato"/>
              <a:cs typeface="Lato"/>
              <a:sym typeface="Lato"/>
            </a:endParaRPr>
          </a:p>
        </p:txBody>
      </p:sp>
      <p:sp>
        <p:nvSpPr>
          <p:cNvPr id="2" name="ZoneTexte 1"/>
          <p:cNvSpPr txBox="1"/>
          <p:nvPr/>
        </p:nvSpPr>
        <p:spPr>
          <a:xfrm>
            <a:off x="1562669" y="2764506"/>
            <a:ext cx="648270" cy="353943"/>
          </a:xfrm>
          <a:prstGeom prst="rect">
            <a:avLst/>
          </a:prstGeom>
          <a:solidFill>
            <a:schemeClr val="tx1"/>
          </a:solidFill>
        </p:spPr>
        <p:txBody>
          <a:bodyPr wrap="square" rtlCol="0">
            <a:spAutoFit/>
          </a:bodyPr>
          <a:lstStyle/>
          <a:p>
            <a:r>
              <a:rPr lang="fr-CA" sz="1700" b="1" dirty="0" smtClean="0">
                <a:solidFill>
                  <a:schemeClr val="bg1"/>
                </a:solidFill>
              </a:rPr>
              <a:t>SNC</a:t>
            </a:r>
            <a:endParaRPr lang="fr-CA" sz="17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0"/>
          <p:cNvSpPr txBox="1">
            <a:spLocks noGrp="1"/>
          </p:cNvSpPr>
          <p:nvPr>
            <p:ph type="title"/>
          </p:nvPr>
        </p:nvSpPr>
        <p:spPr>
          <a:xfrm>
            <a:off x="1660500" y="1299595"/>
            <a:ext cx="50610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Ne pas faire de supposition</a:t>
            </a:r>
            <a:endParaRPr dirty="0"/>
          </a:p>
        </p:txBody>
      </p:sp>
      <p:sp>
        <p:nvSpPr>
          <p:cNvPr id="302" name="Google Shape;302;p60"/>
          <p:cNvSpPr txBox="1">
            <a:spLocks noGrp="1"/>
          </p:cNvSpPr>
          <p:nvPr>
            <p:ph type="subTitle" idx="1"/>
          </p:nvPr>
        </p:nvSpPr>
        <p:spPr>
          <a:xfrm>
            <a:off x="1660500" y="2031025"/>
            <a:ext cx="6435300" cy="10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800" dirty="0" smtClean="0">
                <a:solidFill>
                  <a:srgbClr val="333333"/>
                </a:solidFill>
              </a:rPr>
              <a:t>Si on veut concevoir de façon inclusive, il faut se rappeler que toutes les personnes ne peuvent pas utiliser vos produits de la même façon, ou de la façon dont vous les avez conçus.</a:t>
            </a:r>
            <a:r>
              <a:rPr lang="fr-CA" sz="1800" dirty="0">
                <a:solidFill>
                  <a:srgbClr val="333333"/>
                </a:solidFill>
              </a:rPr>
              <a:t/>
            </a:r>
            <a:br>
              <a:rPr lang="fr-CA" sz="1800" dirty="0">
                <a:solidFill>
                  <a:srgbClr val="333333"/>
                </a:solidFill>
              </a:rPr>
            </a:br>
            <a:r>
              <a:rPr lang="fr-CA" sz="1800" dirty="0">
                <a:solidFill>
                  <a:srgbClr val="333333"/>
                </a:solidFill>
              </a:rPr>
              <a:t/>
            </a:r>
            <a:br>
              <a:rPr lang="fr-CA" sz="1800" dirty="0">
                <a:solidFill>
                  <a:srgbClr val="333333"/>
                </a:solidFill>
              </a:rPr>
            </a:br>
            <a:r>
              <a:rPr lang="fr-CA" sz="1800" dirty="0" smtClean="0">
                <a:solidFill>
                  <a:srgbClr val="333333"/>
                </a:solidFill>
              </a:rPr>
              <a:t>Ne faites pas de supposition sur la façon dont les gens utilisent vos </a:t>
            </a:r>
            <a:r>
              <a:rPr lang="fr-CA" sz="1800" dirty="0" smtClean="0">
                <a:solidFill>
                  <a:schemeClr val="dk1"/>
                </a:solidFill>
                <a:highlight>
                  <a:srgbClr val="FFFFFF"/>
                </a:highlight>
              </a:rPr>
              <a:t>services</a:t>
            </a:r>
            <a:r>
              <a:rPr lang="fr-CA" sz="1800" dirty="0">
                <a:solidFill>
                  <a:schemeClr val="dk1"/>
                </a:solidFill>
                <a:highlight>
                  <a:srgbClr val="FFFFFF"/>
                </a:highlight>
              </a:rPr>
              <a:t>. </a:t>
            </a:r>
            <a:r>
              <a:rPr lang="fr-CA" sz="1800" dirty="0" smtClean="0">
                <a:solidFill>
                  <a:schemeClr val="dk1"/>
                </a:solidFill>
                <a:highlight>
                  <a:srgbClr val="FFFFFF"/>
                </a:highlight>
              </a:rPr>
              <a:t>Chaque personne utilise diverses approches pour bien répondre à ses propres besoins. Il n’existe pas d’utilisateur moyen ou « normal ».</a:t>
            </a:r>
            <a:endParaRPr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1"/>
          <p:cNvSpPr txBox="1">
            <a:spLocks noGrp="1"/>
          </p:cNvSpPr>
          <p:nvPr>
            <p:ph type="title"/>
          </p:nvPr>
        </p:nvSpPr>
        <p:spPr>
          <a:xfrm>
            <a:off x="1660500" y="1604395"/>
            <a:ext cx="50610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Qu’est-ce que la recherche en conception?</a:t>
            </a:r>
            <a:r>
              <a:rPr lang="fr-CA" dirty="0"/>
              <a:t>	</a:t>
            </a:r>
            <a:endParaRPr dirty="0"/>
          </a:p>
        </p:txBody>
      </p:sp>
      <p:sp>
        <p:nvSpPr>
          <p:cNvPr id="308" name="Google Shape;308;p61"/>
          <p:cNvSpPr txBox="1">
            <a:spLocks noGrp="1"/>
          </p:cNvSpPr>
          <p:nvPr>
            <p:ph type="subTitle" idx="1"/>
          </p:nvPr>
        </p:nvSpPr>
        <p:spPr>
          <a:xfrm>
            <a:off x="1660500" y="2335825"/>
            <a:ext cx="4933500" cy="1038300"/>
          </a:xfrm>
          <a:prstGeom prst="rect">
            <a:avLst/>
          </a:prstGeom>
        </p:spPr>
        <p:txBody>
          <a:bodyPr spcFirstLastPara="1" wrap="square" lIns="91425" tIns="91425" rIns="91425" bIns="91425" anchor="t" anchorCtr="0">
            <a:noAutofit/>
          </a:bodyPr>
          <a:lstStyle/>
          <a:p>
            <a:pPr marL="0" lvl="0" indent="0" algn="l" rtl="0">
              <a:spcBef>
                <a:spcPts val="2200"/>
              </a:spcBef>
              <a:spcAft>
                <a:spcPts val="0"/>
              </a:spcAft>
              <a:buClr>
                <a:schemeClr val="dk1"/>
              </a:buClr>
              <a:buSzPts val="1100"/>
              <a:buFont typeface="Arial"/>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62"/>
          <p:cNvSpPr txBox="1">
            <a:spLocks noGrp="1"/>
          </p:cNvSpPr>
          <p:nvPr>
            <p:ph type="title"/>
          </p:nvPr>
        </p:nvSpPr>
        <p:spPr>
          <a:xfrm>
            <a:off x="311700" y="555600"/>
            <a:ext cx="5132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A" dirty="0" smtClean="0">
                <a:latin typeface="Lato"/>
                <a:ea typeface="Lato"/>
                <a:cs typeface="Lato"/>
                <a:sym typeface="Lato"/>
              </a:rPr>
              <a:t>Conception inclusive</a:t>
            </a:r>
            <a:endParaRPr dirty="0">
              <a:latin typeface="Lato"/>
              <a:ea typeface="Lato"/>
              <a:cs typeface="Lato"/>
              <a:sym typeface="Lato"/>
            </a:endParaRPr>
          </a:p>
        </p:txBody>
      </p:sp>
      <p:sp>
        <p:nvSpPr>
          <p:cNvPr id="314" name="Google Shape;314;p62"/>
          <p:cNvSpPr txBox="1">
            <a:spLocks noGrp="1"/>
          </p:cNvSpPr>
          <p:nvPr>
            <p:ph type="body" idx="1"/>
          </p:nvPr>
        </p:nvSpPr>
        <p:spPr>
          <a:xfrm>
            <a:off x="311700" y="1389600"/>
            <a:ext cx="5132100" cy="3179400"/>
          </a:xfrm>
          <a:prstGeom prst="rect">
            <a:avLst/>
          </a:prstGeom>
        </p:spPr>
        <p:txBody>
          <a:bodyPr spcFirstLastPara="1" wrap="square" lIns="91425" tIns="91425" rIns="91425" bIns="91425" anchor="ctr" anchorCtr="0">
            <a:noAutofit/>
          </a:bodyPr>
          <a:lstStyle/>
          <a:p>
            <a:pPr marL="0" lvl="0" indent="0" algn="l" rtl="0">
              <a:lnSpc>
                <a:spcPct val="122000"/>
              </a:lnSpc>
              <a:spcBef>
                <a:spcPts val="2300"/>
              </a:spcBef>
              <a:spcAft>
                <a:spcPts val="0"/>
              </a:spcAft>
              <a:buClr>
                <a:schemeClr val="dk1"/>
              </a:buClr>
              <a:buSzPts val="1100"/>
              <a:buFont typeface="Arial"/>
              <a:buNone/>
            </a:pPr>
            <a:r>
              <a:rPr lang="fr-CA" sz="1950" b="1" dirty="0" smtClean="0">
                <a:solidFill>
                  <a:schemeClr val="dk1"/>
                </a:solidFill>
                <a:latin typeface="Lato"/>
                <a:ea typeface="Lato"/>
                <a:cs typeface="Lato"/>
                <a:sym typeface="Lato"/>
              </a:rPr>
              <a:t>Reconnaître l’exclusion</a:t>
            </a:r>
            <a:endParaRPr sz="1950" b="1" dirty="0">
              <a:solidFill>
                <a:schemeClr val="dk1"/>
              </a:solidFill>
              <a:latin typeface="Lato"/>
              <a:ea typeface="Lato"/>
              <a:cs typeface="Lato"/>
              <a:sym typeface="Lato"/>
            </a:endParaRPr>
          </a:p>
          <a:p>
            <a:pPr marL="0" lvl="0" indent="0">
              <a:lnSpc>
                <a:spcPct val="158000"/>
              </a:lnSpc>
              <a:spcBef>
                <a:spcPts val="800"/>
              </a:spcBef>
              <a:buClr>
                <a:schemeClr val="dk1"/>
              </a:buClr>
              <a:buSzPts val="1100"/>
              <a:buNone/>
            </a:pPr>
            <a:r>
              <a:rPr lang="fr-CA" sz="1600" i="1" dirty="0" smtClean="0">
                <a:solidFill>
                  <a:schemeClr val="dk1"/>
                </a:solidFill>
                <a:latin typeface="Lato"/>
                <a:ea typeface="Lato"/>
                <a:cs typeface="Lato"/>
                <a:sym typeface="Lato"/>
              </a:rPr>
              <a:t>«</a:t>
            </a:r>
            <a:r>
              <a:rPr lang="fr-CA" sz="1600" i="1" dirty="0">
                <a:solidFill>
                  <a:schemeClr val="dk1"/>
                </a:solidFill>
                <a:latin typeface="Lato"/>
                <a:ea typeface="Lato"/>
                <a:cs typeface="Lato"/>
                <a:sym typeface="Lato"/>
              </a:rPr>
              <a:t> </a:t>
            </a:r>
            <a:r>
              <a:rPr lang="fr-CA" sz="1600" i="1" dirty="0" smtClean="0">
                <a:solidFill>
                  <a:schemeClr val="dk1"/>
                </a:solidFill>
                <a:latin typeface="Lato"/>
                <a:ea typeface="Lato"/>
                <a:cs typeface="Lato"/>
              </a:rPr>
              <a:t>Le </a:t>
            </a:r>
            <a:r>
              <a:rPr lang="fr-CA" sz="1600" i="1" dirty="0">
                <a:solidFill>
                  <a:schemeClr val="dk1"/>
                </a:solidFill>
                <a:latin typeface="Lato"/>
                <a:ea typeface="Lato"/>
                <a:cs typeface="Lato"/>
              </a:rPr>
              <a:t>handicap n’est pas simplement un problème de santé. Il s’agit d’un phénomène complexe qui découle de l’interaction entre les caractéristiques corporelles d’une personne et les caractéristiques de la société où elle vit</a:t>
            </a:r>
            <a:r>
              <a:rPr lang="fr-CA" sz="1600" i="1" dirty="0" smtClean="0">
                <a:solidFill>
                  <a:schemeClr val="dk1"/>
                </a:solidFill>
                <a:latin typeface="Lato"/>
                <a:ea typeface="Lato"/>
                <a:cs typeface="Lato"/>
              </a:rPr>
              <a:t>. »</a:t>
            </a:r>
            <a:endParaRPr sz="1600" i="1" dirty="0">
              <a:solidFill>
                <a:schemeClr val="dk1"/>
              </a:solidFill>
              <a:latin typeface="Lato"/>
              <a:ea typeface="Lato"/>
              <a:cs typeface="Lato"/>
              <a:sym typeface="Lato"/>
            </a:endParaRPr>
          </a:p>
          <a:p>
            <a:pPr marL="0" lvl="0" indent="0" algn="l" rtl="0">
              <a:lnSpc>
                <a:spcPct val="158000"/>
              </a:lnSpc>
              <a:spcBef>
                <a:spcPts val="800"/>
              </a:spcBef>
              <a:spcAft>
                <a:spcPts val="0"/>
              </a:spcAft>
              <a:buClr>
                <a:schemeClr val="dk1"/>
              </a:buClr>
              <a:buSzPts val="1100"/>
              <a:buFont typeface="Arial"/>
              <a:buNone/>
            </a:pPr>
            <a:r>
              <a:rPr lang="fr-CA" sz="1600" i="1" dirty="0">
                <a:solidFill>
                  <a:schemeClr val="dk1"/>
                </a:solidFill>
                <a:latin typeface="Lato"/>
                <a:ea typeface="Lato"/>
                <a:cs typeface="Lato"/>
                <a:sym typeface="Lato"/>
              </a:rPr>
              <a:t> </a:t>
            </a:r>
            <a:r>
              <a:rPr lang="fr-CA" sz="1600" i="1" dirty="0" smtClean="0">
                <a:solidFill>
                  <a:schemeClr val="dk1"/>
                </a:solidFill>
                <a:latin typeface="Lato"/>
                <a:ea typeface="Lato"/>
                <a:cs typeface="Lato"/>
                <a:sym typeface="Lato"/>
              </a:rPr>
              <a:t>–Organisation mondiale de la santé</a:t>
            </a:r>
            <a:endParaRPr sz="1600" i="1" dirty="0">
              <a:solidFill>
                <a:schemeClr val="dk1"/>
              </a:solidFill>
              <a:latin typeface="Lato"/>
              <a:ea typeface="Lato"/>
              <a:cs typeface="Lato"/>
              <a:sym typeface="Lato"/>
            </a:endParaRPr>
          </a:p>
          <a:p>
            <a:pPr marL="0" lvl="0" indent="0" algn="l" rtl="0">
              <a:spcBef>
                <a:spcPts val="0"/>
              </a:spcBef>
              <a:spcAft>
                <a:spcPts val="0"/>
              </a:spcAft>
              <a:buNone/>
            </a:pPr>
            <a:endParaRPr dirty="0"/>
          </a:p>
        </p:txBody>
      </p:sp>
      <p:pic>
        <p:nvPicPr>
          <p:cNvPr id="315" name="Google Shape;315;p62"/>
          <p:cNvPicPr preferRelativeResize="0"/>
          <p:nvPr/>
        </p:nvPicPr>
        <p:blipFill>
          <a:blip r:embed="rId3">
            <a:alphaModFix/>
          </a:blip>
          <a:stretch>
            <a:fillRect/>
          </a:stretch>
        </p:blipFill>
        <p:spPr>
          <a:xfrm>
            <a:off x="5794490" y="0"/>
            <a:ext cx="3188970" cy="5143500"/>
          </a:xfrm>
          <a:prstGeom prst="rect">
            <a:avLst/>
          </a:prstGeom>
          <a:noFill/>
          <a:ln>
            <a:noFill/>
          </a:ln>
        </p:spPr>
      </p:pic>
      <p:sp>
        <p:nvSpPr>
          <p:cNvPr id="2" name="ZoneTexte 1"/>
          <p:cNvSpPr txBox="1"/>
          <p:nvPr/>
        </p:nvSpPr>
        <p:spPr>
          <a:xfrm>
            <a:off x="5794490" y="220980"/>
            <a:ext cx="739140" cy="246221"/>
          </a:xfrm>
          <a:prstGeom prst="rect">
            <a:avLst/>
          </a:prstGeom>
          <a:solidFill>
            <a:schemeClr val="bg1"/>
          </a:solidFill>
        </p:spPr>
        <p:txBody>
          <a:bodyPr wrap="square" rtlCol="0">
            <a:spAutoFit/>
          </a:bodyPr>
          <a:lstStyle/>
          <a:p>
            <a:r>
              <a:rPr lang="fr-CA" sz="1000" b="1" dirty="0" smtClean="0"/>
              <a:t>Toucher</a:t>
            </a:r>
            <a:endParaRPr lang="fr-CA" sz="1000" b="1" dirty="0"/>
          </a:p>
        </p:txBody>
      </p:sp>
      <p:sp>
        <p:nvSpPr>
          <p:cNvPr id="6" name="ZoneTexte 5"/>
          <p:cNvSpPr txBox="1"/>
          <p:nvPr/>
        </p:nvSpPr>
        <p:spPr>
          <a:xfrm>
            <a:off x="5828260" y="1390790"/>
            <a:ext cx="648740" cy="246221"/>
          </a:xfrm>
          <a:prstGeom prst="rect">
            <a:avLst/>
          </a:prstGeom>
          <a:solidFill>
            <a:schemeClr val="bg1"/>
          </a:solidFill>
        </p:spPr>
        <p:txBody>
          <a:bodyPr wrap="square" rtlCol="0">
            <a:spAutoFit/>
          </a:bodyPr>
          <a:lstStyle/>
          <a:p>
            <a:pPr algn="ctr"/>
            <a:r>
              <a:rPr lang="fr-CA" sz="1000" b="1" dirty="0" smtClean="0"/>
              <a:t>Voir</a:t>
            </a:r>
            <a:endParaRPr lang="fr-CA" sz="1000" b="1" dirty="0"/>
          </a:p>
        </p:txBody>
      </p:sp>
      <p:sp>
        <p:nvSpPr>
          <p:cNvPr id="7" name="ZoneTexte 6"/>
          <p:cNvSpPr txBox="1"/>
          <p:nvPr/>
        </p:nvSpPr>
        <p:spPr>
          <a:xfrm>
            <a:off x="5752060" y="2682240"/>
            <a:ext cx="801140" cy="246221"/>
          </a:xfrm>
          <a:prstGeom prst="rect">
            <a:avLst/>
          </a:prstGeom>
          <a:solidFill>
            <a:schemeClr val="bg1"/>
          </a:solidFill>
        </p:spPr>
        <p:txBody>
          <a:bodyPr wrap="square" rtlCol="0">
            <a:spAutoFit/>
          </a:bodyPr>
          <a:lstStyle/>
          <a:p>
            <a:pPr algn="ctr"/>
            <a:r>
              <a:rPr lang="fr-CA" sz="1000" b="1" dirty="0" smtClean="0"/>
              <a:t>Entendre</a:t>
            </a:r>
            <a:endParaRPr lang="fr-CA" sz="1000" b="1" dirty="0"/>
          </a:p>
        </p:txBody>
      </p:sp>
      <p:sp>
        <p:nvSpPr>
          <p:cNvPr id="8" name="ZoneTexte 7"/>
          <p:cNvSpPr txBox="1"/>
          <p:nvPr/>
        </p:nvSpPr>
        <p:spPr>
          <a:xfrm>
            <a:off x="5732490" y="3883580"/>
            <a:ext cx="801140" cy="246221"/>
          </a:xfrm>
          <a:prstGeom prst="rect">
            <a:avLst/>
          </a:prstGeom>
          <a:solidFill>
            <a:schemeClr val="bg1"/>
          </a:solidFill>
        </p:spPr>
        <p:txBody>
          <a:bodyPr wrap="square" rtlCol="0">
            <a:spAutoFit/>
          </a:bodyPr>
          <a:lstStyle/>
          <a:p>
            <a:pPr algn="ctr"/>
            <a:r>
              <a:rPr lang="fr-CA" sz="1000" b="1" dirty="0" smtClean="0"/>
              <a:t>Parler</a:t>
            </a:r>
            <a:endParaRPr lang="fr-CA" sz="1000" b="1" dirty="0"/>
          </a:p>
        </p:txBody>
      </p:sp>
      <p:sp>
        <p:nvSpPr>
          <p:cNvPr id="9" name="ZoneTexte 8"/>
          <p:cNvSpPr txBox="1"/>
          <p:nvPr/>
        </p:nvSpPr>
        <p:spPr>
          <a:xfrm>
            <a:off x="7086600" y="28575"/>
            <a:ext cx="769620" cy="153888"/>
          </a:xfrm>
          <a:prstGeom prst="rect">
            <a:avLst/>
          </a:prstGeom>
          <a:solidFill>
            <a:schemeClr val="bg1"/>
          </a:solidFill>
        </p:spPr>
        <p:txBody>
          <a:bodyPr wrap="square" lIns="36000" tIns="0" rIns="36000" bIns="0" rtlCol="0">
            <a:spAutoFit/>
          </a:bodyPr>
          <a:lstStyle/>
          <a:p>
            <a:r>
              <a:rPr lang="fr-CA" sz="1000" b="1" dirty="0" smtClean="0"/>
              <a:t>Temporaire</a:t>
            </a:r>
            <a:endParaRPr lang="fr-CA" sz="1000" b="1" dirty="0"/>
          </a:p>
        </p:txBody>
      </p:sp>
      <p:sp>
        <p:nvSpPr>
          <p:cNvPr id="10" name="ZoneTexte 9"/>
          <p:cNvSpPr txBox="1"/>
          <p:nvPr/>
        </p:nvSpPr>
        <p:spPr>
          <a:xfrm>
            <a:off x="7900730" y="31968"/>
            <a:ext cx="967910" cy="153888"/>
          </a:xfrm>
          <a:prstGeom prst="rect">
            <a:avLst/>
          </a:prstGeom>
          <a:solidFill>
            <a:schemeClr val="bg1"/>
          </a:solidFill>
        </p:spPr>
        <p:txBody>
          <a:bodyPr wrap="square" lIns="36000" tIns="0" rIns="36000" bIns="0" rtlCol="0">
            <a:spAutoFit/>
          </a:bodyPr>
          <a:lstStyle/>
          <a:p>
            <a:r>
              <a:rPr lang="fr-CA" sz="1000" b="1" dirty="0" smtClean="0"/>
              <a:t>Circonstanciel</a:t>
            </a:r>
            <a:endParaRPr lang="fr-CA" sz="1000" b="1" dirty="0"/>
          </a:p>
        </p:txBody>
      </p:sp>
      <p:sp>
        <p:nvSpPr>
          <p:cNvPr id="11" name="ZoneTexte 10"/>
          <p:cNvSpPr txBox="1"/>
          <p:nvPr/>
        </p:nvSpPr>
        <p:spPr>
          <a:xfrm>
            <a:off x="6477000" y="1291589"/>
            <a:ext cx="559370" cy="123111"/>
          </a:xfrm>
          <a:prstGeom prst="rect">
            <a:avLst/>
          </a:prstGeom>
          <a:solidFill>
            <a:schemeClr val="bg1"/>
          </a:solidFill>
        </p:spPr>
        <p:txBody>
          <a:bodyPr wrap="square" lIns="36000" tIns="0" rIns="36000" bIns="0" rtlCol="0">
            <a:spAutoFit/>
          </a:bodyPr>
          <a:lstStyle/>
          <a:p>
            <a:r>
              <a:rPr lang="fr-CA" sz="800" dirty="0" smtClean="0"/>
              <a:t>Un bras</a:t>
            </a:r>
            <a:endParaRPr lang="fr-CA" sz="800" dirty="0"/>
          </a:p>
        </p:txBody>
      </p:sp>
      <p:sp>
        <p:nvSpPr>
          <p:cNvPr id="12" name="ZoneTexte 11"/>
          <p:cNvSpPr txBox="1"/>
          <p:nvPr/>
        </p:nvSpPr>
        <p:spPr>
          <a:xfrm>
            <a:off x="7214930" y="1299208"/>
            <a:ext cx="638175" cy="123111"/>
          </a:xfrm>
          <a:prstGeom prst="rect">
            <a:avLst/>
          </a:prstGeom>
          <a:solidFill>
            <a:schemeClr val="bg1"/>
          </a:solidFill>
        </p:spPr>
        <p:txBody>
          <a:bodyPr wrap="square" lIns="36000" tIns="0" rIns="36000" bIns="0" rtlCol="0">
            <a:spAutoFit/>
          </a:bodyPr>
          <a:lstStyle/>
          <a:p>
            <a:r>
              <a:rPr lang="fr-CA" sz="800" dirty="0" smtClean="0"/>
              <a:t>Bras blessé</a:t>
            </a:r>
            <a:endParaRPr lang="fr-CA" sz="800" dirty="0"/>
          </a:p>
        </p:txBody>
      </p:sp>
      <p:sp>
        <p:nvSpPr>
          <p:cNvPr id="13" name="ZoneTexte 12"/>
          <p:cNvSpPr txBox="1"/>
          <p:nvPr/>
        </p:nvSpPr>
        <p:spPr>
          <a:xfrm>
            <a:off x="7895535" y="1273727"/>
            <a:ext cx="690820" cy="123111"/>
          </a:xfrm>
          <a:prstGeom prst="rect">
            <a:avLst/>
          </a:prstGeom>
          <a:solidFill>
            <a:schemeClr val="bg1"/>
          </a:solidFill>
        </p:spPr>
        <p:txBody>
          <a:bodyPr wrap="square" lIns="36000" tIns="0" rIns="36000" bIns="0" rtlCol="0">
            <a:spAutoFit/>
          </a:bodyPr>
          <a:lstStyle/>
          <a:p>
            <a:r>
              <a:rPr lang="fr-CA" sz="800" dirty="0" smtClean="0"/>
              <a:t>Jeune parent</a:t>
            </a:r>
            <a:endParaRPr lang="fr-CA" sz="800" dirty="0"/>
          </a:p>
        </p:txBody>
      </p:sp>
      <p:sp>
        <p:nvSpPr>
          <p:cNvPr id="14" name="ZoneTexte 13"/>
          <p:cNvSpPr txBox="1"/>
          <p:nvPr/>
        </p:nvSpPr>
        <p:spPr>
          <a:xfrm>
            <a:off x="6505575" y="2478105"/>
            <a:ext cx="559370" cy="123111"/>
          </a:xfrm>
          <a:prstGeom prst="rect">
            <a:avLst/>
          </a:prstGeom>
          <a:solidFill>
            <a:schemeClr val="bg1"/>
          </a:solidFill>
        </p:spPr>
        <p:txBody>
          <a:bodyPr wrap="square" lIns="36000" tIns="0" rIns="36000" bIns="0" rtlCol="0">
            <a:spAutoFit/>
          </a:bodyPr>
          <a:lstStyle/>
          <a:p>
            <a:r>
              <a:rPr lang="fr-CA" sz="800" dirty="0" smtClean="0"/>
              <a:t>Cécité</a:t>
            </a:r>
            <a:endParaRPr lang="fr-CA" sz="800" dirty="0"/>
          </a:p>
        </p:txBody>
      </p:sp>
      <p:sp>
        <p:nvSpPr>
          <p:cNvPr id="15" name="ZoneTexte 14"/>
          <p:cNvSpPr txBox="1"/>
          <p:nvPr/>
        </p:nvSpPr>
        <p:spPr>
          <a:xfrm>
            <a:off x="7255635" y="2481619"/>
            <a:ext cx="559370" cy="123111"/>
          </a:xfrm>
          <a:prstGeom prst="rect">
            <a:avLst/>
          </a:prstGeom>
          <a:solidFill>
            <a:schemeClr val="bg1"/>
          </a:solidFill>
        </p:spPr>
        <p:txBody>
          <a:bodyPr wrap="square" lIns="36000" tIns="0" rIns="36000" bIns="0" rtlCol="0">
            <a:spAutoFit/>
          </a:bodyPr>
          <a:lstStyle/>
          <a:p>
            <a:r>
              <a:rPr lang="fr-CA" sz="800" dirty="0" smtClean="0"/>
              <a:t>Cataracte</a:t>
            </a:r>
            <a:endParaRPr lang="fr-CA" sz="800" dirty="0"/>
          </a:p>
        </p:txBody>
      </p:sp>
      <p:sp>
        <p:nvSpPr>
          <p:cNvPr id="16" name="ZoneTexte 15"/>
          <p:cNvSpPr txBox="1"/>
          <p:nvPr/>
        </p:nvSpPr>
        <p:spPr>
          <a:xfrm>
            <a:off x="7895534" y="2478105"/>
            <a:ext cx="1087925" cy="123111"/>
          </a:xfrm>
          <a:prstGeom prst="rect">
            <a:avLst/>
          </a:prstGeom>
          <a:solidFill>
            <a:schemeClr val="bg1"/>
          </a:solidFill>
        </p:spPr>
        <p:txBody>
          <a:bodyPr wrap="square" lIns="36000" tIns="0" rIns="36000" bIns="0" rtlCol="0">
            <a:spAutoFit/>
          </a:bodyPr>
          <a:lstStyle/>
          <a:p>
            <a:r>
              <a:rPr lang="fr-CA" sz="800" dirty="0" smtClean="0"/>
              <a:t>Distraction au volant</a:t>
            </a:r>
            <a:endParaRPr lang="fr-CA" sz="800" dirty="0"/>
          </a:p>
        </p:txBody>
      </p:sp>
      <p:sp>
        <p:nvSpPr>
          <p:cNvPr id="17" name="ZoneTexte 16"/>
          <p:cNvSpPr txBox="1"/>
          <p:nvPr/>
        </p:nvSpPr>
        <p:spPr>
          <a:xfrm>
            <a:off x="6515100" y="3700816"/>
            <a:ext cx="559370" cy="123111"/>
          </a:xfrm>
          <a:prstGeom prst="rect">
            <a:avLst/>
          </a:prstGeom>
          <a:solidFill>
            <a:schemeClr val="bg1"/>
          </a:solidFill>
        </p:spPr>
        <p:txBody>
          <a:bodyPr wrap="square" lIns="36000" tIns="0" rIns="36000" bIns="0" rtlCol="0">
            <a:spAutoFit/>
          </a:bodyPr>
          <a:lstStyle/>
          <a:p>
            <a:r>
              <a:rPr lang="fr-CA" sz="800" dirty="0" smtClean="0"/>
              <a:t>Surdité</a:t>
            </a:r>
            <a:endParaRPr lang="fr-CA" sz="800" dirty="0"/>
          </a:p>
        </p:txBody>
      </p:sp>
      <p:sp>
        <p:nvSpPr>
          <p:cNvPr id="18" name="ZoneTexte 17"/>
          <p:cNvSpPr txBox="1"/>
          <p:nvPr/>
        </p:nvSpPr>
        <p:spPr>
          <a:xfrm>
            <a:off x="7222195" y="3700816"/>
            <a:ext cx="697585" cy="123111"/>
          </a:xfrm>
          <a:prstGeom prst="rect">
            <a:avLst/>
          </a:prstGeom>
          <a:solidFill>
            <a:schemeClr val="bg1"/>
          </a:solidFill>
        </p:spPr>
        <p:txBody>
          <a:bodyPr wrap="square" lIns="36000" tIns="0" rIns="36000" bIns="0" rtlCol="0">
            <a:spAutoFit/>
          </a:bodyPr>
          <a:lstStyle/>
          <a:p>
            <a:r>
              <a:rPr lang="fr-CA" sz="800" dirty="0" smtClean="0"/>
              <a:t>    Otite</a:t>
            </a:r>
            <a:endParaRPr lang="fr-CA" sz="800" dirty="0"/>
          </a:p>
        </p:txBody>
      </p:sp>
      <p:sp>
        <p:nvSpPr>
          <p:cNvPr id="19" name="ZoneTexte 18"/>
          <p:cNvSpPr txBox="1"/>
          <p:nvPr/>
        </p:nvSpPr>
        <p:spPr>
          <a:xfrm>
            <a:off x="7914760" y="3700816"/>
            <a:ext cx="697585" cy="123111"/>
          </a:xfrm>
          <a:prstGeom prst="rect">
            <a:avLst/>
          </a:prstGeom>
          <a:solidFill>
            <a:schemeClr val="bg1"/>
          </a:solidFill>
        </p:spPr>
        <p:txBody>
          <a:bodyPr wrap="square" lIns="36000" tIns="0" rIns="36000" bIns="0" rtlCol="0">
            <a:spAutoFit/>
          </a:bodyPr>
          <a:lstStyle/>
          <a:p>
            <a:r>
              <a:rPr lang="fr-CA" sz="800" dirty="0" smtClean="0"/>
              <a:t>    Barman</a:t>
            </a:r>
            <a:endParaRPr lang="fr-CA" sz="800" dirty="0"/>
          </a:p>
        </p:txBody>
      </p:sp>
      <p:sp>
        <p:nvSpPr>
          <p:cNvPr id="20" name="ZoneTexte 19"/>
          <p:cNvSpPr txBox="1"/>
          <p:nvPr/>
        </p:nvSpPr>
        <p:spPr>
          <a:xfrm>
            <a:off x="7914760" y="4933766"/>
            <a:ext cx="810140" cy="123111"/>
          </a:xfrm>
          <a:prstGeom prst="rect">
            <a:avLst/>
          </a:prstGeom>
          <a:solidFill>
            <a:schemeClr val="bg1"/>
          </a:solidFill>
        </p:spPr>
        <p:txBody>
          <a:bodyPr wrap="square" lIns="36000" tIns="0" rIns="36000" bIns="0" rtlCol="0">
            <a:spAutoFit/>
          </a:bodyPr>
          <a:lstStyle/>
          <a:p>
            <a:r>
              <a:rPr lang="fr-CA" sz="800" dirty="0" smtClean="0"/>
              <a:t>Accent marqué</a:t>
            </a:r>
            <a:endParaRPr lang="fr-CA" sz="800" dirty="0"/>
          </a:p>
        </p:txBody>
      </p:sp>
      <p:sp>
        <p:nvSpPr>
          <p:cNvPr id="21" name="ZoneTexte 20"/>
          <p:cNvSpPr txBox="1"/>
          <p:nvPr/>
        </p:nvSpPr>
        <p:spPr>
          <a:xfrm>
            <a:off x="7222195" y="4940672"/>
            <a:ext cx="630910" cy="123111"/>
          </a:xfrm>
          <a:prstGeom prst="rect">
            <a:avLst/>
          </a:prstGeom>
          <a:solidFill>
            <a:schemeClr val="bg1"/>
          </a:solidFill>
        </p:spPr>
        <p:txBody>
          <a:bodyPr wrap="square" lIns="36000" tIns="0" rIns="36000" bIns="0" rtlCol="0">
            <a:spAutoFit/>
          </a:bodyPr>
          <a:lstStyle/>
          <a:p>
            <a:pPr algn="ctr"/>
            <a:r>
              <a:rPr lang="fr-CA" sz="800" dirty="0" smtClean="0"/>
              <a:t>Laryngite</a:t>
            </a:r>
            <a:endParaRPr lang="fr-CA" sz="800" dirty="0"/>
          </a:p>
        </p:txBody>
      </p:sp>
      <p:sp>
        <p:nvSpPr>
          <p:cNvPr id="3" name="Rectangle 2"/>
          <p:cNvSpPr/>
          <p:nvPr/>
        </p:nvSpPr>
        <p:spPr>
          <a:xfrm>
            <a:off x="6669881" y="4940672"/>
            <a:ext cx="36000" cy="116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63"/>
          <p:cNvSpPr txBox="1">
            <a:spLocks noGrp="1"/>
          </p:cNvSpPr>
          <p:nvPr>
            <p:ph type="title"/>
          </p:nvPr>
        </p:nvSpPr>
        <p:spPr>
          <a:xfrm>
            <a:off x="311699" y="555600"/>
            <a:ext cx="399904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CA" dirty="0" smtClean="0"/>
              <a:t>Reconnaître les préjugés</a:t>
            </a:r>
            <a:endParaRPr dirty="0"/>
          </a:p>
        </p:txBody>
      </p:sp>
      <p:sp>
        <p:nvSpPr>
          <p:cNvPr id="321" name="Google Shape;321;p63"/>
          <p:cNvSpPr txBox="1">
            <a:spLocks noGrp="1"/>
          </p:cNvSpPr>
          <p:nvPr>
            <p:ph type="body" idx="1"/>
          </p:nvPr>
        </p:nvSpPr>
        <p:spPr>
          <a:xfrm>
            <a:off x="311700" y="1389600"/>
            <a:ext cx="2808000" cy="31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CA" sz="1800" dirty="0" smtClean="0">
                <a:solidFill>
                  <a:srgbClr val="333333"/>
                </a:solidFill>
                <a:latin typeface="Lato"/>
                <a:ea typeface="Lato"/>
                <a:cs typeface="Lato"/>
                <a:sym typeface="Lato"/>
              </a:rPr>
              <a:t>Lorsqu’un utilisateur se sert de votre produit, cette utilisation peut être limitée à divers degrés, allant de très temporaire à permanent. </a:t>
            </a:r>
            <a:endParaRPr sz="1800" dirty="0">
              <a:solidFill>
                <a:schemeClr val="dk1"/>
              </a:solidFill>
              <a:latin typeface="Lato"/>
              <a:ea typeface="Lato"/>
              <a:cs typeface="Lato"/>
              <a:sym typeface="Lato"/>
            </a:endParaRPr>
          </a:p>
          <a:p>
            <a:pPr marL="0" lvl="0" indent="0" algn="l" rtl="0">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5"/>
        <p:cNvGrpSpPr/>
        <p:nvPr/>
      </p:nvGrpSpPr>
      <p:grpSpPr>
        <a:xfrm>
          <a:off x="0" y="0"/>
          <a:ext cx="0" cy="0"/>
          <a:chOff x="0" y="0"/>
          <a:chExt cx="0" cy="0"/>
        </a:xfrm>
      </p:grpSpPr>
      <p:sp>
        <p:nvSpPr>
          <p:cNvPr id="326" name="Google Shape;326;p6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CA" b="1" dirty="0" smtClean="0">
                <a:solidFill>
                  <a:srgbClr val="FFFFFF"/>
                </a:solidFill>
                <a:latin typeface="Lato"/>
                <a:ea typeface="Lato"/>
                <a:cs typeface="Lato"/>
                <a:sym typeface="Lato"/>
              </a:rPr>
              <a:t>Piliers de la  conception   inclusive</a:t>
            </a:r>
            <a:r>
              <a:rPr lang="fr-CA" b="1" dirty="0">
                <a:solidFill>
                  <a:srgbClr val="FFFFFF"/>
                </a:solidFill>
                <a:latin typeface="Lato"/>
                <a:ea typeface="Lato"/>
                <a:cs typeface="Lato"/>
                <a:sym typeface="Lato"/>
              </a:rPr>
              <a:t>	</a:t>
            </a:r>
            <a:endParaRPr b="1" dirty="0">
              <a:solidFill>
                <a:srgbClr val="FFFFFF"/>
              </a:solidFill>
              <a:latin typeface="Lato"/>
              <a:ea typeface="Lato"/>
              <a:cs typeface="Lato"/>
              <a:sym typeface="Lato"/>
            </a:endParaRPr>
          </a:p>
        </p:txBody>
      </p:sp>
      <p:sp>
        <p:nvSpPr>
          <p:cNvPr id="327" name="Google Shape;327;p6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Lato"/>
              <a:buChar char="●"/>
            </a:pPr>
            <a:r>
              <a:rPr lang="fr-CA" dirty="0" smtClean="0">
                <a:solidFill>
                  <a:schemeClr val="dk1"/>
                </a:solidFill>
                <a:latin typeface="Lato"/>
                <a:ea typeface="Lato"/>
                <a:cs typeface="Lato"/>
                <a:sym typeface="Lato"/>
              </a:rPr>
              <a:t>Aucun utilisateur n’est moyen.</a:t>
            </a:r>
            <a:endParaRPr dirty="0">
              <a:solidFill>
                <a:schemeClr val="dk1"/>
              </a:solidFill>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fr-CA" dirty="0" smtClean="0">
                <a:solidFill>
                  <a:schemeClr val="dk1"/>
                </a:solidFill>
                <a:latin typeface="Lato"/>
                <a:ea typeface="Lato"/>
                <a:cs typeface="Lato"/>
                <a:sym typeface="Lato"/>
              </a:rPr>
              <a:t>Chaque utilisateur mérite un accès égal.</a:t>
            </a:r>
            <a:endParaRPr dirty="0">
              <a:solidFill>
                <a:schemeClr val="dk1"/>
              </a:solidFill>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fr-CA" dirty="0" smtClean="0">
                <a:solidFill>
                  <a:schemeClr val="dk1"/>
                </a:solidFill>
                <a:latin typeface="Lato"/>
                <a:ea typeface="Lato"/>
                <a:cs typeface="Lato"/>
                <a:sym typeface="Lato"/>
              </a:rPr>
              <a:t>Fournir un contenu facile à comprendre pour tout utilisateur.</a:t>
            </a:r>
            <a:endParaRPr dirty="0">
              <a:solidFill>
                <a:schemeClr val="dk1"/>
              </a:solidFill>
              <a:latin typeface="Lato"/>
              <a:ea typeface="Lato"/>
              <a:cs typeface="Lato"/>
              <a:sym typeface="Lato"/>
            </a:endParaRPr>
          </a:p>
          <a:p>
            <a:pPr lvl="0">
              <a:buClr>
                <a:schemeClr val="dk1"/>
              </a:buClr>
              <a:buFont typeface="Lato"/>
              <a:buChar char="●"/>
            </a:pPr>
            <a:r>
              <a:rPr lang="fr-CA" dirty="0">
                <a:solidFill>
                  <a:schemeClr val="dk1"/>
                </a:solidFill>
                <a:latin typeface="Lato"/>
                <a:ea typeface="Lato"/>
                <a:cs typeface="Lato"/>
                <a:sym typeface="Lato"/>
              </a:rPr>
              <a:t>Chaque utilisateur mérite </a:t>
            </a:r>
            <a:r>
              <a:rPr lang="fr-CA" dirty="0" smtClean="0">
                <a:solidFill>
                  <a:schemeClr val="dk1"/>
                </a:solidFill>
                <a:latin typeface="Lato"/>
                <a:ea typeface="Lato"/>
                <a:cs typeface="Lato"/>
                <a:sym typeface="Lato"/>
              </a:rPr>
              <a:t>notre confiance et notre respect.</a:t>
            </a:r>
            <a:endParaRPr dirty="0">
              <a:solidFill>
                <a:schemeClr val="dk1"/>
              </a:solidFill>
              <a:latin typeface="Lato"/>
              <a:ea typeface="Lato"/>
              <a:cs typeface="Lato"/>
              <a:sym typeface="Lato"/>
            </a:endParaRPr>
          </a:p>
        </p:txBody>
      </p:sp>
      <p:sp>
        <p:nvSpPr>
          <p:cNvPr id="328" name="Google Shape;328;p6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329" name="Google Shape;329;p64"/>
          <p:cNvPicPr preferRelativeResize="0"/>
          <p:nvPr/>
        </p:nvPicPr>
        <p:blipFill>
          <a:blip r:embed="rId3">
            <a:alphaModFix/>
          </a:blip>
          <a:stretch>
            <a:fillRect/>
          </a:stretch>
        </p:blipFill>
        <p:spPr>
          <a:xfrm>
            <a:off x="972775" y="2803075"/>
            <a:ext cx="2492551" cy="2214251"/>
          </a:xfrm>
          <a:prstGeom prst="rect">
            <a:avLst/>
          </a:prstGeom>
          <a:noFill/>
          <a:ln>
            <a:noFill/>
          </a:ln>
        </p:spPr>
      </p:pic>
      <p:sp>
        <p:nvSpPr>
          <p:cNvPr id="2" name="ZoneTexte 1"/>
          <p:cNvSpPr txBox="1"/>
          <p:nvPr/>
        </p:nvSpPr>
        <p:spPr>
          <a:xfrm>
            <a:off x="1326284" y="4443667"/>
            <a:ext cx="1890446" cy="369332"/>
          </a:xfrm>
          <a:prstGeom prst="rect">
            <a:avLst/>
          </a:prstGeom>
          <a:solidFill>
            <a:schemeClr val="tx1"/>
          </a:solidFill>
        </p:spPr>
        <p:txBody>
          <a:bodyPr wrap="square" rtlCol="0">
            <a:spAutoFit/>
          </a:bodyPr>
          <a:lstStyle/>
          <a:p>
            <a:pPr algn="ctr"/>
            <a:r>
              <a:rPr lang="fr-CA" sz="1800" b="1" dirty="0" smtClean="0">
                <a:solidFill>
                  <a:schemeClr val="bg1"/>
                </a:solidFill>
              </a:rPr>
              <a:t>ASCENSEUR</a:t>
            </a:r>
            <a:endParaRPr lang="fr-CA" sz="1600" b="1"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3"/>
        <p:cNvGrpSpPr/>
        <p:nvPr/>
      </p:nvGrpSpPr>
      <p:grpSpPr>
        <a:xfrm>
          <a:off x="0" y="0"/>
          <a:ext cx="0" cy="0"/>
          <a:chOff x="0" y="0"/>
          <a:chExt cx="0" cy="0"/>
        </a:xfrm>
      </p:grpSpPr>
      <p:sp>
        <p:nvSpPr>
          <p:cNvPr id="334" name="Google Shape;334;p65"/>
          <p:cNvSpPr txBox="1">
            <a:spLocks noGrp="1"/>
          </p:cNvSpPr>
          <p:nvPr>
            <p:ph type="title"/>
          </p:nvPr>
        </p:nvSpPr>
        <p:spPr>
          <a:xfrm>
            <a:off x="1680774" y="1350689"/>
            <a:ext cx="6663125"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latin typeface="Lato"/>
                <a:ea typeface="Lato"/>
                <a:cs typeface="Lato"/>
                <a:sym typeface="Lato"/>
              </a:rPr>
              <a:t>Les processus de la conception inclusive</a:t>
            </a:r>
            <a:endParaRPr dirty="0">
              <a:latin typeface="Lato"/>
              <a:ea typeface="Lato"/>
              <a:cs typeface="Lato"/>
              <a:sym typeface="Lato"/>
            </a:endParaRPr>
          </a:p>
        </p:txBody>
      </p:sp>
      <p:sp>
        <p:nvSpPr>
          <p:cNvPr id="335" name="Google Shape;335;p65"/>
          <p:cNvSpPr txBox="1">
            <a:spLocks noGrp="1"/>
          </p:cNvSpPr>
          <p:nvPr>
            <p:ph type="body" idx="1"/>
          </p:nvPr>
        </p:nvSpPr>
        <p:spPr>
          <a:xfrm>
            <a:off x="311700" y="1586000"/>
            <a:ext cx="8520600" cy="219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A" b="1" dirty="0">
                <a:latin typeface="Lato"/>
                <a:ea typeface="Lato"/>
                <a:cs typeface="Lato"/>
                <a:sym typeface="Lato"/>
              </a:rPr>
              <a:t> 				</a:t>
            </a:r>
            <a:endParaRPr b="1" dirty="0">
              <a:latin typeface="Lato"/>
              <a:ea typeface="Lato"/>
              <a:cs typeface="Lato"/>
              <a:sym typeface="Lato"/>
            </a:endParaRPr>
          </a:p>
          <a:p>
            <a:pPr marL="0" lvl="0" indent="0" algn="l" rtl="0">
              <a:spcBef>
                <a:spcPts val="0"/>
              </a:spcBef>
              <a:spcAft>
                <a:spcPts val="0"/>
              </a:spcAft>
              <a:buNone/>
            </a:pPr>
            <a:endParaRPr b="1" dirty="0">
              <a:latin typeface="Lato"/>
              <a:ea typeface="Lato"/>
              <a:cs typeface="Lato"/>
              <a:sym typeface="Lato"/>
            </a:endParaRPr>
          </a:p>
          <a:p>
            <a:pPr marL="914400" lvl="0" indent="457200" algn="l" rtl="0">
              <a:spcBef>
                <a:spcPts val="0"/>
              </a:spcBef>
              <a:spcAft>
                <a:spcPts val="0"/>
              </a:spcAft>
              <a:buNone/>
            </a:pPr>
            <a:r>
              <a:rPr lang="fr-CA" b="1" dirty="0" smtClean="0">
                <a:latin typeface="Lato"/>
                <a:ea typeface="Lato"/>
                <a:cs typeface="Lato"/>
                <a:sym typeface="Lato"/>
              </a:rPr>
              <a:t>Sont itératifs</a:t>
            </a:r>
            <a:r>
              <a:rPr lang="fr-CA" b="1" dirty="0">
                <a:latin typeface="Lato"/>
                <a:ea typeface="Lato"/>
                <a:cs typeface="Lato"/>
                <a:sym typeface="Lato"/>
              </a:rPr>
              <a:t/>
            </a:r>
            <a:br>
              <a:rPr lang="fr-CA" b="1" dirty="0">
                <a:latin typeface="Lato"/>
                <a:ea typeface="Lato"/>
                <a:cs typeface="Lato"/>
                <a:sym typeface="Lato"/>
              </a:rPr>
            </a:br>
            <a:endParaRPr b="1" dirty="0">
              <a:latin typeface="Lato"/>
              <a:ea typeface="Lato"/>
              <a:cs typeface="Lato"/>
              <a:sym typeface="Lato"/>
            </a:endParaRPr>
          </a:p>
          <a:p>
            <a:pPr marL="1828800" lvl="0" indent="-317500" algn="l" rtl="0">
              <a:spcBef>
                <a:spcPts val="0"/>
              </a:spcBef>
              <a:spcAft>
                <a:spcPts val="0"/>
              </a:spcAft>
              <a:buSzPts val="1400"/>
              <a:buFont typeface="Lato"/>
              <a:buChar char="●"/>
            </a:pPr>
            <a:r>
              <a:rPr lang="fr-CA" dirty="0" smtClean="0">
                <a:latin typeface="Lato"/>
                <a:ea typeface="Lato"/>
                <a:cs typeface="Lato"/>
                <a:sym typeface="Lato"/>
              </a:rPr>
              <a:t>Préciser le contexte d’utilisation (qui, quoi, o</a:t>
            </a:r>
            <a:r>
              <a:rPr lang="fr-CA" dirty="0" smtClean="0">
                <a:latin typeface="Calibri" panose="020F0502020204030204" pitchFamily="34" charset="0"/>
                <a:ea typeface="Lato"/>
                <a:cs typeface="Calibri" panose="020F0502020204030204" pitchFamily="34" charset="0"/>
                <a:sym typeface="Lato"/>
              </a:rPr>
              <a:t>ù</a:t>
            </a:r>
            <a:r>
              <a:rPr lang="fr-CA" dirty="0" smtClean="0">
                <a:latin typeface="Lato"/>
                <a:ea typeface="Lato"/>
                <a:cs typeface="Lato"/>
                <a:sym typeface="Lato"/>
              </a:rPr>
              <a:t>) </a:t>
            </a:r>
            <a:endParaRPr dirty="0">
              <a:latin typeface="Lato"/>
              <a:ea typeface="Lato"/>
              <a:cs typeface="Lato"/>
              <a:sym typeface="Lato"/>
            </a:endParaRPr>
          </a:p>
          <a:p>
            <a:pPr marL="1828800" lvl="0" indent="-317500" algn="l" rtl="0">
              <a:spcBef>
                <a:spcPts val="0"/>
              </a:spcBef>
              <a:spcAft>
                <a:spcPts val="0"/>
              </a:spcAft>
              <a:buSzPts val="1400"/>
              <a:buFont typeface="Lato"/>
              <a:buChar char="●"/>
            </a:pPr>
            <a:r>
              <a:rPr lang="fr-CA" dirty="0" smtClean="0">
                <a:latin typeface="Lato"/>
                <a:ea typeface="Lato"/>
                <a:cs typeface="Lato"/>
                <a:sym typeface="Lato"/>
              </a:rPr>
              <a:t>Découvrir, comprendre et traduire les désirs et les besoins de l’utilisateur</a:t>
            </a:r>
            <a:r>
              <a:rPr lang="fr-CA" dirty="0">
                <a:latin typeface="Lato"/>
                <a:ea typeface="Lato"/>
                <a:cs typeface="Lato"/>
                <a:sym typeface="Lato"/>
              </a:rPr>
              <a:t/>
            </a:r>
            <a:br>
              <a:rPr lang="fr-CA" dirty="0">
                <a:latin typeface="Lato"/>
                <a:ea typeface="Lato"/>
                <a:cs typeface="Lato"/>
                <a:sym typeface="Lato"/>
              </a:rPr>
            </a:br>
            <a:endParaRPr dirty="0">
              <a:latin typeface="Lato"/>
              <a:ea typeface="Lato"/>
              <a:cs typeface="Lato"/>
              <a:sym typeface="Lato"/>
            </a:endParaRPr>
          </a:p>
          <a:p>
            <a:pPr marL="1371600" lvl="0" indent="0" algn="l" rtl="0">
              <a:spcBef>
                <a:spcPts val="0"/>
              </a:spcBef>
              <a:spcAft>
                <a:spcPts val="0"/>
              </a:spcAft>
              <a:buNone/>
            </a:pPr>
            <a:r>
              <a:rPr lang="fr-CA" b="1" dirty="0" smtClean="0">
                <a:latin typeface="Lato"/>
                <a:ea typeface="Lato"/>
                <a:cs typeface="Lato"/>
                <a:sym typeface="Lato"/>
              </a:rPr>
              <a:t>Font appel à la participation des intervenants et des utilisateurs finaux</a:t>
            </a:r>
            <a:r>
              <a:rPr lang="fr-CA" b="1" dirty="0">
                <a:latin typeface="Lato"/>
                <a:ea typeface="Lato"/>
                <a:cs typeface="Lato"/>
                <a:sym typeface="Lato"/>
              </a:rPr>
              <a:t/>
            </a:r>
            <a:br>
              <a:rPr lang="fr-CA" b="1" dirty="0">
                <a:latin typeface="Lato"/>
                <a:ea typeface="Lato"/>
                <a:cs typeface="Lato"/>
                <a:sym typeface="Lato"/>
              </a:rPr>
            </a:br>
            <a:endParaRPr b="1" dirty="0">
              <a:latin typeface="Lato"/>
              <a:ea typeface="Lato"/>
              <a:cs typeface="Lato"/>
              <a:sym typeface="Lato"/>
            </a:endParaRPr>
          </a:p>
          <a:p>
            <a:pPr marL="1828800" lvl="3" indent="-317500" algn="l" rtl="0">
              <a:spcBef>
                <a:spcPts val="0"/>
              </a:spcBef>
              <a:spcAft>
                <a:spcPts val="0"/>
              </a:spcAft>
              <a:buSzPts val="1400"/>
              <a:buFont typeface="Lato"/>
              <a:buChar char="●"/>
            </a:pPr>
            <a:r>
              <a:rPr lang="fr-CA" dirty="0" smtClean="0">
                <a:latin typeface="Lato"/>
                <a:ea typeface="Lato"/>
                <a:cs typeface="Lato"/>
                <a:sym typeface="Lato"/>
              </a:rPr>
              <a:t>Adapter et appliquer les lignes directrices et les normes</a:t>
            </a:r>
            <a:endParaRPr dirty="0">
              <a:latin typeface="Lato"/>
              <a:ea typeface="Lato"/>
              <a:cs typeface="Lato"/>
              <a:sym typeface="Lato"/>
            </a:endParaRPr>
          </a:p>
          <a:p>
            <a:pPr marL="1828800" lvl="3" indent="-317500" algn="l" rtl="0">
              <a:spcBef>
                <a:spcPts val="0"/>
              </a:spcBef>
              <a:spcAft>
                <a:spcPts val="0"/>
              </a:spcAft>
              <a:buSzPts val="1400"/>
              <a:buFont typeface="Lato"/>
              <a:buChar char="●"/>
            </a:pPr>
            <a:r>
              <a:rPr lang="fr-CA" dirty="0" smtClean="0">
                <a:latin typeface="Lato"/>
                <a:ea typeface="Lato"/>
                <a:cs typeface="Lato"/>
                <a:sym typeface="Lato"/>
              </a:rPr>
              <a:t>Évaluer la conception en fonction des besoins et la mettre à l’essai</a:t>
            </a:r>
            <a:endParaRPr dirty="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6"/>
          <p:cNvSpPr txBox="1">
            <a:spLocks noGrp="1"/>
          </p:cNvSpPr>
          <p:nvPr>
            <p:ph type="title"/>
          </p:nvPr>
        </p:nvSpPr>
        <p:spPr>
          <a:xfrm>
            <a:off x="1660500" y="1863339"/>
            <a:ext cx="50610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smtClean="0">
                <a:solidFill>
                  <a:schemeClr val="dk1"/>
                </a:solidFill>
              </a:rPr>
              <a:t>Quelle est la différence entre conception inclusive et accessibilité?</a:t>
            </a:r>
            <a:endParaRPr dirty="0">
              <a:solidFill>
                <a:schemeClr val="dk1"/>
              </a:solidFill>
            </a:endParaRPr>
          </a:p>
          <a:p>
            <a:pPr marL="0" lvl="0" indent="0" algn="l" rtl="0">
              <a:spcBef>
                <a:spcPts val="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3600227342"/>
              </p:ext>
            </p:extLst>
          </p:nvPr>
        </p:nvGraphicFramePr>
        <p:xfrm>
          <a:off x="669470" y="1484086"/>
          <a:ext cx="7886700" cy="828040"/>
        </p:xfrm>
        <a:graphic>
          <a:graphicData uri="http://schemas.openxmlformats.org/drawingml/2006/table">
            <a:tbl>
              <a:tblPr firstRow="1" bandRow="1">
                <a:tableStyleId>{5C22544A-7EE6-4342-B048-85BDC9FD1C3A}</a:tableStyleId>
              </a:tblPr>
              <a:tblGrid>
                <a:gridCol w="3943350"/>
                <a:gridCol w="3943350"/>
              </a:tblGrid>
              <a:tr h="370840">
                <a:tc>
                  <a:txBody>
                    <a:bodyPr/>
                    <a:lstStyle/>
                    <a:p>
                      <a:pPr algn="ctr"/>
                      <a:r>
                        <a:rPr lang="fr-CA" b="0" dirty="0" smtClean="0">
                          <a:solidFill>
                            <a:schemeClr val="tx1"/>
                          </a:solidFill>
                        </a:rPr>
                        <a:t>Accessibilité</a:t>
                      </a:r>
                      <a:endParaRPr lang="fr-CA" b="0" dirty="0">
                        <a:solidFill>
                          <a:schemeClr val="tx1"/>
                        </a:solidFill>
                      </a:endParaRPr>
                    </a:p>
                  </a:txBody>
                  <a:tcPr>
                    <a:solidFill>
                      <a:schemeClr val="bg1"/>
                    </a:solidFill>
                  </a:tcPr>
                </a:tc>
                <a:tc>
                  <a:txBody>
                    <a:bodyPr/>
                    <a:lstStyle/>
                    <a:p>
                      <a:pPr algn="ctr"/>
                      <a:r>
                        <a:rPr lang="fr-CA" b="0" dirty="0" smtClean="0">
                          <a:solidFill>
                            <a:schemeClr val="tx1"/>
                          </a:solidFill>
                        </a:rPr>
                        <a:t>Conception</a:t>
                      </a:r>
                      <a:r>
                        <a:rPr lang="fr-CA" b="0" baseline="0" dirty="0" smtClean="0">
                          <a:solidFill>
                            <a:schemeClr val="tx1"/>
                          </a:solidFill>
                        </a:rPr>
                        <a:t> et développement inclusifs</a:t>
                      </a:r>
                      <a:endParaRPr lang="fr-CA" b="0" dirty="0">
                        <a:solidFill>
                          <a:schemeClr val="tx1"/>
                        </a:solidFill>
                      </a:endParaRPr>
                    </a:p>
                  </a:txBody>
                  <a:tcPr>
                    <a:solidFill>
                      <a:schemeClr val="bg1"/>
                    </a:solidFill>
                  </a:tcPr>
                </a:tc>
              </a:tr>
              <a:tr h="370840">
                <a:tc>
                  <a:txBody>
                    <a:bodyPr/>
                    <a:lstStyle/>
                    <a:p>
                      <a:pPr algn="ctr"/>
                      <a:r>
                        <a:rPr lang="fr-CA" dirty="0" smtClean="0">
                          <a:solidFill>
                            <a:srgbClr val="298F5E"/>
                          </a:solidFill>
                        </a:rPr>
                        <a:t>Anciens sites et</a:t>
                      </a:r>
                      <a:r>
                        <a:rPr lang="fr-CA" baseline="0" dirty="0" smtClean="0">
                          <a:solidFill>
                            <a:srgbClr val="298F5E"/>
                          </a:solidFill>
                        </a:rPr>
                        <a:t> applications (existants)</a:t>
                      </a:r>
                      <a:endParaRPr lang="fr-CA" dirty="0">
                        <a:solidFill>
                          <a:srgbClr val="298F5E"/>
                        </a:solidFill>
                      </a:endParaRPr>
                    </a:p>
                  </a:txBody>
                  <a:tcPr>
                    <a:solidFill>
                      <a:schemeClr val="bg1"/>
                    </a:solidFill>
                  </a:tcPr>
                </a:tc>
                <a:tc>
                  <a:txBody>
                    <a:bodyPr/>
                    <a:lstStyle/>
                    <a:p>
                      <a:r>
                        <a:rPr lang="fr-CA" sz="1200" dirty="0" smtClean="0">
                          <a:solidFill>
                            <a:srgbClr val="298F5E"/>
                          </a:solidFill>
                        </a:rPr>
                        <a:t>Sites et applications résultant d’une conception et d’un développement nouveaux</a:t>
                      </a:r>
                      <a:endParaRPr lang="fr-CA" sz="1200" dirty="0">
                        <a:solidFill>
                          <a:srgbClr val="298F5E"/>
                        </a:solidFill>
                      </a:endParaRPr>
                    </a:p>
                  </a:txBody>
                  <a:tcPr>
                    <a:solidFill>
                      <a:schemeClr val="bg1"/>
                    </a:solidFill>
                  </a:tcPr>
                </a:tc>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2354240120"/>
              </p:ext>
            </p:extLst>
          </p:nvPr>
        </p:nvGraphicFramePr>
        <p:xfrm>
          <a:off x="4653644" y="3028937"/>
          <a:ext cx="4049484" cy="594360"/>
        </p:xfrm>
        <a:graphic>
          <a:graphicData uri="http://schemas.openxmlformats.org/drawingml/2006/table">
            <a:tbl>
              <a:tblPr firstRow="1" bandRow="1">
                <a:tableStyleId>{5C22544A-7EE6-4342-B048-85BDC9FD1C3A}</a:tableStyleId>
              </a:tblPr>
              <a:tblGrid>
                <a:gridCol w="1646404"/>
                <a:gridCol w="1122547"/>
                <a:gridCol w="1280533"/>
              </a:tblGrid>
              <a:tr h="583293">
                <a:tc>
                  <a:txBody>
                    <a:bodyPr/>
                    <a:lstStyle/>
                    <a:p>
                      <a:r>
                        <a:rPr lang="fr-CA" sz="1100" b="0" dirty="0" smtClean="0">
                          <a:solidFill>
                            <a:schemeClr val="tx1"/>
                          </a:solidFill>
                        </a:rPr>
                        <a:t>Conception (expérience utilisateur / visuelle)</a:t>
                      </a:r>
                      <a:endParaRPr lang="fr-CA" sz="1100" b="0" dirty="0">
                        <a:solidFill>
                          <a:schemeClr val="tx1"/>
                        </a:solidFill>
                      </a:endParaRPr>
                    </a:p>
                  </a:txBody>
                  <a:tcPr>
                    <a:noFill/>
                  </a:tcPr>
                </a:tc>
                <a:tc>
                  <a:txBody>
                    <a:bodyPr/>
                    <a:lstStyle/>
                    <a:p>
                      <a:r>
                        <a:rPr lang="fr-CA" sz="1100" b="0" dirty="0" smtClean="0">
                          <a:solidFill>
                            <a:schemeClr val="tx1"/>
                          </a:solidFill>
                        </a:rPr>
                        <a:t>Assurance de la qualité</a:t>
                      </a:r>
                      <a:endParaRPr lang="fr-CA" sz="1100" b="0" dirty="0">
                        <a:solidFill>
                          <a:schemeClr val="tx1"/>
                        </a:solidFill>
                      </a:endParaRPr>
                    </a:p>
                  </a:txBody>
                  <a:tcPr>
                    <a:noFill/>
                  </a:tcPr>
                </a:tc>
                <a:tc>
                  <a:txBody>
                    <a:bodyPr/>
                    <a:lstStyle/>
                    <a:p>
                      <a:r>
                        <a:rPr lang="fr-CA" sz="1100" b="0" dirty="0" smtClean="0">
                          <a:solidFill>
                            <a:schemeClr val="tx1"/>
                          </a:solidFill>
                        </a:rPr>
                        <a:t>Essai par les utilisateurs</a:t>
                      </a:r>
                      <a:endParaRPr lang="fr-CA" sz="1100" b="0" dirty="0">
                        <a:solidFill>
                          <a:schemeClr val="tx1"/>
                        </a:solidFill>
                      </a:endParaRPr>
                    </a:p>
                  </a:txBody>
                  <a:tcPr>
                    <a:noFill/>
                  </a:tcPr>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3185724718"/>
              </p:ext>
            </p:extLst>
          </p:nvPr>
        </p:nvGraphicFramePr>
        <p:xfrm>
          <a:off x="544287" y="2555604"/>
          <a:ext cx="8158841" cy="426720"/>
        </p:xfrm>
        <a:graphic>
          <a:graphicData uri="http://schemas.openxmlformats.org/drawingml/2006/table">
            <a:tbl>
              <a:tblPr firstRow="1" bandRow="1">
                <a:tableStyleId>{5C22544A-7EE6-4342-B048-85BDC9FD1C3A}</a:tableStyleId>
              </a:tblPr>
              <a:tblGrid>
                <a:gridCol w="1178378"/>
                <a:gridCol w="1453243"/>
                <a:gridCol w="1461407"/>
                <a:gridCol w="2057399"/>
                <a:gridCol w="2008414"/>
              </a:tblGrid>
              <a:tr h="0">
                <a:tc>
                  <a:txBody>
                    <a:bodyPr/>
                    <a:lstStyle/>
                    <a:p>
                      <a:r>
                        <a:rPr lang="fr-CA" sz="1100" b="0" dirty="0" smtClean="0">
                          <a:solidFill>
                            <a:schemeClr val="tx1"/>
                          </a:solidFill>
                        </a:rPr>
                        <a:t>Vérification</a:t>
                      </a:r>
                      <a:endParaRPr lang="fr-CA" b="0" dirty="0">
                        <a:solidFill>
                          <a:schemeClr val="tx1"/>
                        </a:solidFill>
                      </a:endParaRPr>
                    </a:p>
                  </a:txBody>
                  <a:tcPr>
                    <a:solidFill>
                      <a:schemeClr val="bg1"/>
                    </a:solidFill>
                  </a:tcPr>
                </a:tc>
                <a:tc>
                  <a:txBody>
                    <a:bodyPr/>
                    <a:lstStyle/>
                    <a:p>
                      <a:r>
                        <a:rPr lang="fr-CA" sz="1100" b="0" dirty="0" smtClean="0">
                          <a:solidFill>
                            <a:schemeClr val="tx1"/>
                          </a:solidFill>
                        </a:rPr>
                        <a:t>Mesures correctives</a:t>
                      </a:r>
                      <a:endParaRPr lang="fr-CA" sz="1100" b="0" dirty="0">
                        <a:solidFill>
                          <a:schemeClr val="tx1"/>
                        </a:solidFill>
                      </a:endParaRPr>
                    </a:p>
                  </a:txBody>
                  <a:tcPr>
                    <a:solidFill>
                      <a:schemeClr val="bg1"/>
                    </a:solidFill>
                  </a:tcPr>
                </a:tc>
                <a:tc>
                  <a:txBody>
                    <a:bodyPr/>
                    <a:lstStyle/>
                    <a:p>
                      <a:r>
                        <a:rPr lang="fr-CA" sz="1100" b="0" dirty="0" smtClean="0">
                          <a:solidFill>
                            <a:schemeClr val="tx1"/>
                          </a:solidFill>
                        </a:rPr>
                        <a:t>Mise à l’essai</a:t>
                      </a:r>
                      <a:endParaRPr lang="fr-CA" sz="1100" b="0" dirty="0">
                        <a:solidFill>
                          <a:schemeClr val="tx1"/>
                        </a:solidFill>
                      </a:endParaRPr>
                    </a:p>
                  </a:txBody>
                  <a:tcPr>
                    <a:solidFill>
                      <a:schemeClr val="bg1"/>
                    </a:solidFill>
                  </a:tcPr>
                </a:tc>
                <a:tc>
                  <a:txBody>
                    <a:bodyPr/>
                    <a:lstStyle/>
                    <a:p>
                      <a:r>
                        <a:rPr lang="fr-CA" sz="1100" b="0" dirty="0" smtClean="0">
                          <a:solidFill>
                            <a:schemeClr val="tx1"/>
                          </a:solidFill>
                        </a:rPr>
                        <a:t>Recherche sur les utilisateurs</a:t>
                      </a:r>
                      <a:endParaRPr lang="fr-CA" sz="1100" b="0" dirty="0">
                        <a:solidFill>
                          <a:schemeClr val="tx1"/>
                        </a:solidFill>
                      </a:endParaRPr>
                    </a:p>
                  </a:txBody>
                  <a:tcPr>
                    <a:solidFill>
                      <a:schemeClr val="bg1"/>
                    </a:solidFill>
                  </a:tcPr>
                </a:tc>
                <a:tc>
                  <a:txBody>
                    <a:bodyPr/>
                    <a:lstStyle/>
                    <a:p>
                      <a:r>
                        <a:rPr lang="fr-CA" sz="1100" b="0" dirty="0" smtClean="0">
                          <a:solidFill>
                            <a:schemeClr val="tx1"/>
                          </a:solidFill>
                        </a:rPr>
                        <a:t>Développement sémantique,</a:t>
                      </a:r>
                      <a:r>
                        <a:rPr lang="fr-CA" sz="1100" b="0" baseline="0" dirty="0" smtClean="0">
                          <a:solidFill>
                            <a:schemeClr val="tx1"/>
                          </a:solidFill>
                        </a:rPr>
                        <a:t> </a:t>
                      </a:r>
                      <a:br>
                        <a:rPr lang="fr-CA" sz="1100" b="0" baseline="0" dirty="0" smtClean="0">
                          <a:solidFill>
                            <a:schemeClr val="tx1"/>
                          </a:solidFill>
                        </a:rPr>
                      </a:br>
                      <a:r>
                        <a:rPr lang="fr-CA" sz="1100" b="0" baseline="0" dirty="0" smtClean="0">
                          <a:solidFill>
                            <a:schemeClr val="tx1"/>
                          </a:solidFill>
                        </a:rPr>
                        <a:t>axé sur les normes</a:t>
                      </a:r>
                      <a:endParaRPr lang="fr-CA" sz="1100" b="0" dirty="0">
                        <a:solidFill>
                          <a:schemeClr val="tx1"/>
                        </a:solidFill>
                      </a:endParaRPr>
                    </a:p>
                  </a:txBody>
                  <a:tcPr>
                    <a:solidFill>
                      <a:schemeClr val="bg1"/>
                    </a:solidFill>
                  </a:tcPr>
                </a:tc>
              </a:tr>
            </a:tbl>
          </a:graphicData>
        </a:graphic>
      </p:graphicFrame>
      <p:cxnSp>
        <p:nvCxnSpPr>
          <p:cNvPr id="4" name="Connecteur droit 3"/>
          <p:cNvCxnSpPr/>
          <p:nvPr/>
        </p:nvCxnSpPr>
        <p:spPr>
          <a:xfrm flipV="1">
            <a:off x="457199" y="2525303"/>
            <a:ext cx="8245929" cy="8163"/>
          </a:xfrm>
          <a:prstGeom prst="line">
            <a:avLst/>
          </a:prstGeom>
          <a:ln>
            <a:solidFill>
              <a:srgbClr val="298F5E"/>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4580163" y="2264044"/>
            <a:ext cx="8164" cy="538843"/>
          </a:xfrm>
          <a:prstGeom prst="line">
            <a:avLst/>
          </a:prstGeom>
          <a:ln w="38100">
            <a:solidFill>
              <a:srgbClr val="298F5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8"/>
          <p:cNvSpPr txBox="1">
            <a:spLocks noGrp="1"/>
          </p:cNvSpPr>
          <p:nvPr>
            <p:ph type="title"/>
          </p:nvPr>
        </p:nvSpPr>
        <p:spPr>
          <a:xfrm>
            <a:off x="1660500" y="2289899"/>
            <a:ext cx="50610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Conception de profils inclusifs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9"/>
          <p:cNvSpPr txBox="1">
            <a:spLocks noGrp="1"/>
          </p:cNvSpPr>
          <p:nvPr>
            <p:ph type="title"/>
          </p:nvPr>
        </p:nvSpPr>
        <p:spPr>
          <a:xfrm>
            <a:off x="1660500" y="1863339"/>
            <a:ext cx="50610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dirty="0" smtClean="0">
                <a:solidFill>
                  <a:schemeClr val="dk1"/>
                </a:solidFill>
              </a:rPr>
              <a:t>Le problème d’une bonne conception : pourquoi une bonne conception ne suffit pas</a:t>
            </a:r>
            <a:endParaRPr dirty="0">
              <a:solidFill>
                <a:schemeClr val="dk1"/>
              </a:solidFill>
            </a:endParaRPr>
          </a:p>
          <a:p>
            <a:pPr marL="0" lvl="0" indent="0" algn="l" rtl="0">
              <a:spcBef>
                <a:spcPts val="0"/>
              </a:spcBef>
              <a:spcAft>
                <a:spcPts val="1300"/>
              </a:spcAft>
              <a:buClr>
                <a:schemeClr val="dk1"/>
              </a:buClr>
              <a:buSzPts val="1100"/>
              <a:buFont typeface="Arial"/>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2"/>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dirty="0"/>
              <a:t>Intro</a:t>
            </a:r>
            <a:endParaRPr sz="3000" b="1" i="0" u="none" strike="noStrike" cap="none" dirty="0">
              <a:solidFill>
                <a:srgbClr val="000000"/>
              </a:solidFill>
              <a:latin typeface="Lato"/>
              <a:ea typeface="Lato"/>
              <a:cs typeface="Lato"/>
              <a:sym typeface="Lato"/>
            </a:endParaRPr>
          </a:p>
        </p:txBody>
      </p:sp>
      <p:sp>
        <p:nvSpPr>
          <p:cNvPr id="245" name="Google Shape;245;p52"/>
          <p:cNvSpPr txBox="1"/>
          <p:nvPr/>
        </p:nvSpPr>
        <p:spPr>
          <a:xfrm>
            <a:off x="341700" y="1918975"/>
            <a:ext cx="4045200" cy="148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CA" sz="1800" dirty="0">
                <a:solidFill>
                  <a:srgbClr val="595959"/>
                </a:solidFill>
              </a:rPr>
              <a:t/>
            </a:r>
            <a:br>
              <a:rPr lang="fr-CA" sz="1800" dirty="0">
                <a:solidFill>
                  <a:srgbClr val="595959"/>
                </a:solidFill>
              </a:rPr>
            </a:br>
            <a:r>
              <a:rPr lang="fr-CA" sz="1800" dirty="0">
                <a:solidFill>
                  <a:srgbClr val="595959"/>
                </a:solidFill>
              </a:rPr>
              <a:t/>
            </a:r>
            <a:br>
              <a:rPr lang="fr-CA" sz="1800" dirty="0">
                <a:solidFill>
                  <a:srgbClr val="595959"/>
                </a:solidFill>
              </a:rPr>
            </a:b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r>
              <a:rPr lang="fr-CA" sz="1800" dirty="0" smtClean="0">
                <a:solidFill>
                  <a:srgbClr val="595959"/>
                </a:solidFill>
              </a:rPr>
              <a:t>Bonjour! Je m’appelle </a:t>
            </a:r>
            <a:r>
              <a:rPr lang="fr-CA" sz="1800" b="1" dirty="0">
                <a:solidFill>
                  <a:srgbClr val="595959"/>
                </a:solidFill>
              </a:rPr>
              <a:t>Julianna</a:t>
            </a:r>
            <a:r>
              <a:rPr lang="fr-CA" sz="1800" dirty="0">
                <a:solidFill>
                  <a:srgbClr val="595959"/>
                </a:solidFill>
              </a:rPr>
              <a:t>. </a:t>
            </a:r>
            <a:r>
              <a:rPr lang="fr-CA" sz="1800" dirty="0" smtClean="0">
                <a:solidFill>
                  <a:srgbClr val="595959"/>
                </a:solidFill>
              </a:rPr>
              <a:t/>
            </a:r>
            <a:br>
              <a:rPr lang="fr-CA" sz="1800" dirty="0" smtClean="0">
                <a:solidFill>
                  <a:srgbClr val="595959"/>
                </a:solidFill>
              </a:rPr>
            </a:br>
            <a:r>
              <a:rPr lang="fr-CA" sz="1800" dirty="0" smtClean="0">
                <a:solidFill>
                  <a:srgbClr val="595959"/>
                </a:solidFill>
              </a:rPr>
              <a:t>Mon travail consiste à aider le Service numérique canadien à établir des services accessibles et inclusifs pour la population canadienne.</a:t>
            </a:r>
            <a:endParaRPr sz="1800" dirty="0">
              <a:solidFill>
                <a:srgbClr val="595959"/>
              </a:solidFill>
            </a:endParaRPr>
          </a:p>
          <a:p>
            <a:pPr marL="0" lvl="0" indent="0" algn="l" rtl="0">
              <a:lnSpc>
                <a:spcPct val="115000"/>
              </a:lnSpc>
              <a:spcBef>
                <a:spcPts val="1600"/>
              </a:spcBef>
              <a:spcAft>
                <a:spcPts val="1600"/>
              </a:spcAft>
              <a:buNone/>
            </a:pPr>
            <a:endParaRPr sz="1800" b="1" dirty="0">
              <a:solidFill>
                <a:srgbClr val="595959"/>
              </a:solidFill>
            </a:endParaRPr>
          </a:p>
        </p:txBody>
      </p:sp>
      <p:pic>
        <p:nvPicPr>
          <p:cNvPr id="246" name="Google Shape;246;p52"/>
          <p:cNvPicPr preferRelativeResize="0"/>
          <p:nvPr/>
        </p:nvPicPr>
        <p:blipFill>
          <a:blip r:embed="rId3">
            <a:alphaModFix/>
          </a:blip>
          <a:stretch>
            <a:fillRect/>
          </a:stretch>
        </p:blipFill>
        <p:spPr>
          <a:xfrm>
            <a:off x="367650" y="3011247"/>
            <a:ext cx="370350" cy="370350"/>
          </a:xfrm>
          <a:prstGeom prst="rect">
            <a:avLst/>
          </a:prstGeom>
          <a:noFill/>
          <a:ln>
            <a:noFill/>
          </a:ln>
        </p:spPr>
      </p:pic>
      <p:sp>
        <p:nvSpPr>
          <p:cNvPr id="247" name="Google Shape;247;p52"/>
          <p:cNvSpPr txBox="1"/>
          <p:nvPr/>
        </p:nvSpPr>
        <p:spPr>
          <a:xfrm>
            <a:off x="714750" y="2834750"/>
            <a:ext cx="3092100" cy="472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1000"/>
              </a:spcAft>
              <a:buNone/>
            </a:pPr>
            <a:r>
              <a:rPr lang="fr-CA" sz="1800" dirty="0">
                <a:latin typeface="Lato"/>
                <a:ea typeface="Lato"/>
                <a:cs typeface="Lato"/>
                <a:sym typeface="Lato"/>
              </a:rPr>
              <a:t>julianna.rowsell</a:t>
            </a:r>
            <a:r>
              <a:rPr lang="fr-CA" sz="1800" dirty="0">
                <a:solidFill>
                  <a:srgbClr val="000000"/>
                </a:solidFill>
                <a:latin typeface="Lato"/>
                <a:ea typeface="Lato"/>
                <a:cs typeface="Lato"/>
                <a:sym typeface="Lato"/>
              </a:rPr>
              <a:t>@cds-snc.ca</a:t>
            </a:r>
            <a:endParaRPr sz="1800" dirty="0"/>
          </a:p>
        </p:txBody>
      </p:sp>
      <p:pic>
        <p:nvPicPr>
          <p:cNvPr id="248" name="Google Shape;248;p52"/>
          <p:cNvPicPr preferRelativeResize="0"/>
          <p:nvPr/>
        </p:nvPicPr>
        <p:blipFill>
          <a:blip r:embed="rId4">
            <a:alphaModFix/>
          </a:blip>
          <a:stretch>
            <a:fillRect/>
          </a:stretch>
        </p:blipFill>
        <p:spPr>
          <a:xfrm>
            <a:off x="367650" y="4114024"/>
            <a:ext cx="370350" cy="370350"/>
          </a:xfrm>
          <a:prstGeom prst="rect">
            <a:avLst/>
          </a:prstGeom>
          <a:noFill/>
          <a:ln>
            <a:noFill/>
          </a:ln>
        </p:spPr>
      </p:pic>
      <p:pic>
        <p:nvPicPr>
          <p:cNvPr id="249" name="Google Shape;249;p52"/>
          <p:cNvPicPr preferRelativeResize="0"/>
          <p:nvPr/>
        </p:nvPicPr>
        <p:blipFill>
          <a:blip r:embed="rId5">
            <a:alphaModFix/>
          </a:blip>
          <a:stretch>
            <a:fillRect/>
          </a:stretch>
        </p:blipFill>
        <p:spPr>
          <a:xfrm>
            <a:off x="367651" y="3568050"/>
            <a:ext cx="370350" cy="361386"/>
          </a:xfrm>
          <a:prstGeom prst="rect">
            <a:avLst/>
          </a:prstGeom>
          <a:noFill/>
          <a:ln>
            <a:noFill/>
          </a:ln>
        </p:spPr>
      </p:pic>
      <p:sp>
        <p:nvSpPr>
          <p:cNvPr id="250" name="Google Shape;250;p52"/>
          <p:cNvSpPr txBox="1"/>
          <p:nvPr/>
        </p:nvSpPr>
        <p:spPr>
          <a:xfrm>
            <a:off x="744500" y="3935675"/>
            <a:ext cx="2579700" cy="472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1000"/>
              </a:spcAft>
              <a:buNone/>
            </a:pPr>
            <a:r>
              <a:rPr lang="fr-CA" sz="1800" dirty="0">
                <a:solidFill>
                  <a:srgbClr val="000000"/>
                </a:solidFill>
                <a:latin typeface="Lato"/>
                <a:ea typeface="Lato"/>
                <a:cs typeface="Lato"/>
                <a:sym typeface="Lato"/>
              </a:rPr>
              <a:t>@</a:t>
            </a:r>
            <a:r>
              <a:rPr lang="fr-CA" sz="1800" dirty="0">
                <a:latin typeface="Lato"/>
                <a:ea typeface="Lato"/>
                <a:cs typeface="Lato"/>
                <a:sym typeface="Lato"/>
              </a:rPr>
              <a:t>juliannarowsell</a:t>
            </a:r>
            <a:endParaRPr sz="1800" dirty="0"/>
          </a:p>
        </p:txBody>
      </p:sp>
      <p:sp>
        <p:nvSpPr>
          <p:cNvPr id="251" name="Google Shape;251;p52"/>
          <p:cNvSpPr txBox="1"/>
          <p:nvPr/>
        </p:nvSpPr>
        <p:spPr>
          <a:xfrm>
            <a:off x="744525" y="3378350"/>
            <a:ext cx="3297300" cy="472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1000"/>
              </a:spcAft>
              <a:buNone/>
            </a:pPr>
            <a:r>
              <a:rPr lang="fr-CA" sz="1800" dirty="0">
                <a:solidFill>
                  <a:srgbClr val="000000"/>
                </a:solidFill>
                <a:latin typeface="Lato"/>
                <a:ea typeface="Lato"/>
                <a:cs typeface="Lato"/>
                <a:sym typeface="Lato"/>
              </a:rPr>
              <a:t>https://github.com/</a:t>
            </a:r>
            <a:r>
              <a:rPr lang="fr-CA" sz="1800" dirty="0">
                <a:latin typeface="Lato"/>
                <a:ea typeface="Lato"/>
                <a:cs typeface="Lato"/>
                <a:sym typeface="Lato"/>
              </a:rPr>
              <a:t>jrowsell</a:t>
            </a:r>
            <a:endParaRPr sz="1800" dirty="0"/>
          </a:p>
        </p:txBody>
      </p:sp>
      <p:pic>
        <p:nvPicPr>
          <p:cNvPr id="252" name="Google Shape;252;p52"/>
          <p:cNvPicPr preferRelativeResize="0"/>
          <p:nvPr/>
        </p:nvPicPr>
        <p:blipFill>
          <a:blip r:embed="rId6">
            <a:alphaModFix/>
          </a:blip>
          <a:stretch>
            <a:fillRect/>
          </a:stretch>
        </p:blipFill>
        <p:spPr>
          <a:xfrm>
            <a:off x="4682900" y="381000"/>
            <a:ext cx="4461100" cy="43048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CA" sz="2400" dirty="0" smtClean="0">
                <a:highlight>
                  <a:srgbClr val="FFFFFF"/>
                </a:highlight>
                <a:latin typeface="Lato"/>
                <a:ea typeface="Lato"/>
                <a:cs typeface="Lato"/>
                <a:sym typeface="Lato"/>
              </a:rPr>
              <a:t>Nous sommes tous handicapés dans certaines circonstances</a:t>
            </a:r>
            <a:endParaRPr sz="2400" dirty="0">
              <a:latin typeface="Lato"/>
              <a:ea typeface="Lato"/>
              <a:cs typeface="Lato"/>
              <a:sym typeface="Lato"/>
            </a:endParaRPr>
          </a:p>
        </p:txBody>
      </p:sp>
      <p:sp>
        <p:nvSpPr>
          <p:cNvPr id="361" name="Google Shape;361;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2" name="Google Shape;362;p70"/>
          <p:cNvPicPr preferRelativeResize="0"/>
          <p:nvPr/>
        </p:nvPicPr>
        <p:blipFill>
          <a:blip r:embed="rId3">
            <a:alphaModFix/>
          </a:blip>
          <a:stretch>
            <a:fillRect/>
          </a:stretch>
        </p:blipFill>
        <p:spPr>
          <a:xfrm>
            <a:off x="0" y="1134453"/>
            <a:ext cx="9144000" cy="3484193"/>
          </a:xfrm>
          <a:prstGeom prst="rect">
            <a:avLst/>
          </a:prstGeom>
          <a:noFill/>
          <a:ln>
            <a:noFill/>
          </a:ln>
        </p:spPr>
      </p:pic>
      <p:sp>
        <p:nvSpPr>
          <p:cNvPr id="2" name="ZoneTexte 1"/>
          <p:cNvSpPr txBox="1"/>
          <p:nvPr/>
        </p:nvSpPr>
        <p:spPr>
          <a:xfrm>
            <a:off x="547008" y="3306536"/>
            <a:ext cx="1085850" cy="523220"/>
          </a:xfrm>
          <a:prstGeom prst="rect">
            <a:avLst/>
          </a:prstGeom>
          <a:solidFill>
            <a:schemeClr val="bg1"/>
          </a:solidFill>
        </p:spPr>
        <p:txBody>
          <a:bodyPr wrap="square" rtlCol="0">
            <a:spAutoFit/>
          </a:bodyPr>
          <a:lstStyle/>
          <a:p>
            <a:r>
              <a:rPr lang="fr-CA" dirty="0" smtClean="0"/>
              <a:t>fauteuils roulants</a:t>
            </a:r>
            <a:endParaRPr lang="fr-CA" dirty="0"/>
          </a:p>
        </p:txBody>
      </p:sp>
      <p:sp>
        <p:nvSpPr>
          <p:cNvPr id="6" name="ZoneTexte 5"/>
          <p:cNvSpPr txBox="1"/>
          <p:nvPr/>
        </p:nvSpPr>
        <p:spPr>
          <a:xfrm>
            <a:off x="2830287" y="3377294"/>
            <a:ext cx="1085850" cy="307777"/>
          </a:xfrm>
          <a:prstGeom prst="rect">
            <a:avLst/>
          </a:prstGeom>
          <a:solidFill>
            <a:schemeClr val="bg1"/>
          </a:solidFill>
        </p:spPr>
        <p:txBody>
          <a:bodyPr wrap="square" rtlCol="0">
            <a:spAutoFit/>
          </a:bodyPr>
          <a:lstStyle/>
          <a:p>
            <a:r>
              <a:rPr lang="fr-CA" dirty="0" smtClean="0"/>
              <a:t>poussettes</a:t>
            </a:r>
            <a:endParaRPr lang="fr-CA" dirty="0"/>
          </a:p>
        </p:txBody>
      </p:sp>
      <p:sp>
        <p:nvSpPr>
          <p:cNvPr id="7" name="ZoneTexte 6"/>
          <p:cNvSpPr txBox="1"/>
          <p:nvPr/>
        </p:nvSpPr>
        <p:spPr>
          <a:xfrm>
            <a:off x="5151667" y="3377294"/>
            <a:ext cx="1085850" cy="307777"/>
          </a:xfrm>
          <a:prstGeom prst="rect">
            <a:avLst/>
          </a:prstGeom>
          <a:solidFill>
            <a:schemeClr val="bg1"/>
          </a:solidFill>
        </p:spPr>
        <p:txBody>
          <a:bodyPr wrap="square" rtlCol="0">
            <a:spAutoFit/>
          </a:bodyPr>
          <a:lstStyle/>
          <a:p>
            <a:r>
              <a:rPr lang="fr-CA" dirty="0" smtClean="0"/>
              <a:t>bicyclettes</a:t>
            </a:r>
            <a:endParaRPr lang="fr-CA" dirty="0"/>
          </a:p>
        </p:txBody>
      </p:sp>
      <p:sp>
        <p:nvSpPr>
          <p:cNvPr id="8" name="ZoneTexte 7"/>
          <p:cNvSpPr txBox="1"/>
          <p:nvPr/>
        </p:nvSpPr>
        <p:spPr>
          <a:xfrm>
            <a:off x="7473047" y="3377294"/>
            <a:ext cx="1085850" cy="523220"/>
          </a:xfrm>
          <a:prstGeom prst="rect">
            <a:avLst/>
          </a:prstGeom>
          <a:solidFill>
            <a:schemeClr val="bg1"/>
          </a:solidFill>
        </p:spPr>
        <p:txBody>
          <a:bodyPr wrap="square" rtlCol="0">
            <a:spAutoFit/>
          </a:bodyPr>
          <a:lstStyle/>
          <a:p>
            <a:r>
              <a:rPr lang="fr-CA" dirty="0" smtClean="0"/>
              <a:t>planches à roulettes</a:t>
            </a:r>
            <a:endParaRPr lang="fr-CA"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71"/>
          <p:cNvSpPr txBox="1">
            <a:spLocks noGrp="1"/>
          </p:cNvSpPr>
          <p:nvPr>
            <p:ph type="title"/>
          </p:nvPr>
        </p:nvSpPr>
        <p:spPr>
          <a:xfrm>
            <a:off x="378250" y="209950"/>
            <a:ext cx="4738900" cy="1068300"/>
          </a:xfrm>
          <a:prstGeom prst="rect">
            <a:avLst/>
          </a:prstGeom>
        </p:spPr>
        <p:txBody>
          <a:bodyPr spcFirstLastPara="1" wrap="square" lIns="91425" tIns="91425" rIns="91425" bIns="91425" anchor="t" anchorCtr="0">
            <a:noAutofit/>
          </a:bodyPr>
          <a:lstStyle/>
          <a:p>
            <a:pPr marL="0" lvl="0" indent="0" algn="l" rtl="0">
              <a:spcBef>
                <a:spcPts val="9400"/>
              </a:spcBef>
              <a:spcAft>
                <a:spcPts val="0"/>
              </a:spcAft>
              <a:buClr>
                <a:schemeClr val="dk1"/>
              </a:buClr>
              <a:buSzPts val="1100"/>
              <a:buFont typeface="Arial"/>
              <a:buNone/>
            </a:pPr>
            <a:r>
              <a:rPr lang="fr-CA" dirty="0" smtClean="0">
                <a:solidFill>
                  <a:schemeClr val="dk1"/>
                </a:solidFill>
              </a:rPr>
              <a:t>Recherche en conception et mise à l’essai</a:t>
            </a:r>
            <a:r>
              <a:rPr lang="fr-CA" sz="1100" dirty="0">
                <a:solidFill>
                  <a:schemeClr val="dk1"/>
                </a:solidFill>
                <a:latin typeface="Arial"/>
                <a:ea typeface="Arial"/>
                <a:cs typeface="Arial"/>
                <a:sym typeface="Arial"/>
              </a:rPr>
              <a:t/>
            </a:r>
            <a:br>
              <a:rPr lang="fr-CA" sz="1100" dirty="0">
                <a:solidFill>
                  <a:schemeClr val="dk1"/>
                </a:solidFill>
                <a:latin typeface="Arial"/>
                <a:ea typeface="Arial"/>
                <a:cs typeface="Arial"/>
                <a:sym typeface="Arial"/>
              </a:rPr>
            </a:br>
            <a:r>
              <a:rPr lang="fr-CA" sz="1100" dirty="0">
                <a:solidFill>
                  <a:schemeClr val="dk1"/>
                </a:solidFill>
                <a:latin typeface="Arial"/>
                <a:ea typeface="Arial"/>
                <a:cs typeface="Arial"/>
                <a:sym typeface="Arial"/>
              </a:rPr>
              <a:t/>
            </a:r>
            <a:br>
              <a:rPr lang="fr-CA" sz="1100" dirty="0">
                <a:solidFill>
                  <a:schemeClr val="dk1"/>
                </a:solidFill>
                <a:latin typeface="Arial"/>
                <a:ea typeface="Arial"/>
                <a:cs typeface="Arial"/>
                <a:sym typeface="Arial"/>
              </a:rPr>
            </a:br>
            <a:r>
              <a:rPr lang="fr-CA" sz="1100" dirty="0" smtClean="0">
                <a:solidFill>
                  <a:schemeClr val="dk1"/>
                </a:solidFill>
                <a:latin typeface="Arial"/>
                <a:ea typeface="Arial"/>
                <a:cs typeface="Arial"/>
                <a:sym typeface="Arial"/>
              </a:rPr>
              <a:t>Examiner les enjeux d’accessibilité et de conception inclusive </a:t>
            </a:r>
            <a:br>
              <a:rPr lang="fr-CA" sz="1100" dirty="0" smtClean="0">
                <a:solidFill>
                  <a:schemeClr val="dk1"/>
                </a:solidFill>
                <a:latin typeface="Arial"/>
                <a:ea typeface="Arial"/>
                <a:cs typeface="Arial"/>
                <a:sym typeface="Arial"/>
              </a:rPr>
            </a:br>
            <a:r>
              <a:rPr lang="fr-CA" sz="1100" dirty="0" smtClean="0">
                <a:solidFill>
                  <a:schemeClr val="dk1"/>
                </a:solidFill>
                <a:latin typeface="Arial"/>
                <a:ea typeface="Arial"/>
                <a:cs typeface="Arial"/>
                <a:sym typeface="Arial"/>
              </a:rPr>
              <a:t>dans la recherche sur les utilisateurs. </a:t>
            </a:r>
            <a:br>
              <a:rPr lang="fr-CA" sz="1100" dirty="0" smtClean="0">
                <a:solidFill>
                  <a:schemeClr val="dk1"/>
                </a:solidFill>
                <a:latin typeface="Arial"/>
                <a:ea typeface="Arial"/>
                <a:cs typeface="Arial"/>
                <a:sym typeface="Arial"/>
              </a:rPr>
            </a:br>
            <a:r>
              <a:rPr lang="fr-CA" sz="1100" b="0" dirty="0" smtClean="0">
                <a:solidFill>
                  <a:schemeClr val="dk1"/>
                </a:solidFill>
                <a:latin typeface="Arial"/>
                <a:ea typeface="Arial"/>
                <a:cs typeface="Arial"/>
                <a:sym typeface="Arial"/>
              </a:rPr>
              <a:t>Tenir compte des handicaps visuels, auditifs, moteurs et cognitifs possibles.</a:t>
            </a:r>
            <a:r>
              <a:rPr lang="fr-CA" sz="1100" b="0" dirty="0">
                <a:solidFill>
                  <a:schemeClr val="dk1"/>
                </a:solidFill>
                <a:latin typeface="Arial"/>
                <a:ea typeface="Arial"/>
                <a:cs typeface="Arial"/>
                <a:sym typeface="Arial"/>
              </a:rPr>
              <a:t/>
            </a:r>
            <a:br>
              <a:rPr lang="fr-CA" sz="1100" b="0" dirty="0">
                <a:solidFill>
                  <a:schemeClr val="dk1"/>
                </a:solidFill>
                <a:latin typeface="Arial"/>
                <a:ea typeface="Arial"/>
                <a:cs typeface="Arial"/>
                <a:sym typeface="Arial"/>
              </a:rPr>
            </a:br>
            <a:r>
              <a:rPr lang="fr-CA" sz="1100" b="0" dirty="0">
                <a:solidFill>
                  <a:schemeClr val="dk1"/>
                </a:solidFill>
                <a:latin typeface="Arial"/>
                <a:ea typeface="Arial"/>
                <a:cs typeface="Arial"/>
                <a:sym typeface="Arial"/>
              </a:rPr>
              <a:t/>
            </a:r>
            <a:br>
              <a:rPr lang="fr-CA" sz="1100" b="0" dirty="0">
                <a:solidFill>
                  <a:schemeClr val="dk1"/>
                </a:solidFill>
                <a:latin typeface="Arial"/>
                <a:ea typeface="Arial"/>
                <a:cs typeface="Arial"/>
                <a:sym typeface="Arial"/>
              </a:rPr>
            </a:br>
            <a:r>
              <a:rPr lang="fr-CA" sz="1100" b="0" dirty="0" smtClean="0">
                <a:solidFill>
                  <a:schemeClr val="dk1"/>
                </a:solidFill>
                <a:latin typeface="Arial"/>
                <a:ea typeface="Arial"/>
                <a:cs typeface="Arial"/>
                <a:sym typeface="Arial"/>
              </a:rPr>
              <a:t>Intégrer </a:t>
            </a:r>
            <a:r>
              <a:rPr lang="fr-CA" sz="1100" dirty="0" smtClean="0">
                <a:solidFill>
                  <a:schemeClr val="dk1"/>
                </a:solidFill>
                <a:latin typeface="Arial"/>
                <a:ea typeface="Arial"/>
                <a:cs typeface="Arial"/>
                <a:sym typeface="Arial"/>
              </a:rPr>
              <a:t>les facteurs d’accessibilité dans vos profils</a:t>
            </a:r>
            <a:r>
              <a:rPr lang="fr-CA" sz="1100" b="0" dirty="0" smtClean="0">
                <a:solidFill>
                  <a:schemeClr val="dk1"/>
                </a:solidFill>
                <a:latin typeface="Arial"/>
                <a:ea typeface="Arial"/>
                <a:cs typeface="Arial"/>
                <a:sym typeface="Arial"/>
              </a:rPr>
              <a:t>, </a:t>
            </a:r>
            <a:br>
              <a:rPr lang="fr-CA" sz="1100" b="0" dirty="0" smtClean="0">
                <a:solidFill>
                  <a:schemeClr val="dk1"/>
                </a:solidFill>
                <a:latin typeface="Arial"/>
                <a:ea typeface="Arial"/>
                <a:cs typeface="Arial"/>
                <a:sym typeface="Arial"/>
              </a:rPr>
            </a:br>
            <a:r>
              <a:rPr lang="fr-CA" sz="1100" b="0" dirty="0" smtClean="0">
                <a:solidFill>
                  <a:schemeClr val="dk1"/>
                </a:solidFill>
                <a:latin typeface="Arial"/>
                <a:ea typeface="Arial"/>
                <a:cs typeface="Arial"/>
                <a:sym typeface="Arial"/>
              </a:rPr>
              <a:t>ou dans vos histoires d’utilisateurs.</a:t>
            </a:r>
            <a:r>
              <a:rPr lang="fr-CA" sz="1100" b="0" dirty="0">
                <a:solidFill>
                  <a:schemeClr val="dk1"/>
                </a:solidFill>
                <a:latin typeface="Arial"/>
                <a:ea typeface="Arial"/>
                <a:cs typeface="Arial"/>
                <a:sym typeface="Arial"/>
              </a:rPr>
              <a:t/>
            </a:r>
            <a:br>
              <a:rPr lang="fr-CA" sz="1100" b="0" dirty="0">
                <a:solidFill>
                  <a:schemeClr val="dk1"/>
                </a:solidFill>
                <a:latin typeface="Arial"/>
                <a:ea typeface="Arial"/>
                <a:cs typeface="Arial"/>
                <a:sym typeface="Arial"/>
              </a:rPr>
            </a:br>
            <a:r>
              <a:rPr lang="fr-CA" sz="1100" b="0" dirty="0">
                <a:solidFill>
                  <a:schemeClr val="dk1"/>
                </a:solidFill>
                <a:latin typeface="Arial"/>
                <a:ea typeface="Arial"/>
                <a:cs typeface="Arial"/>
                <a:sym typeface="Arial"/>
              </a:rPr>
              <a:t/>
            </a:r>
            <a:br>
              <a:rPr lang="fr-CA" sz="1100" b="0" dirty="0">
                <a:solidFill>
                  <a:schemeClr val="dk1"/>
                </a:solidFill>
                <a:latin typeface="Arial"/>
                <a:ea typeface="Arial"/>
                <a:cs typeface="Arial"/>
                <a:sym typeface="Arial"/>
              </a:rPr>
            </a:br>
            <a:r>
              <a:rPr lang="fr-CA" sz="1100" b="0" dirty="0" smtClean="0">
                <a:solidFill>
                  <a:schemeClr val="dk1"/>
                </a:solidFill>
                <a:latin typeface="Arial"/>
                <a:ea typeface="Arial"/>
                <a:cs typeface="Arial"/>
                <a:sym typeface="Arial"/>
              </a:rPr>
              <a:t>Dans la mesure du possible</a:t>
            </a:r>
            <a:r>
              <a:rPr lang="fr-CA" sz="1100" b="0" dirty="0">
                <a:solidFill>
                  <a:schemeClr val="dk1"/>
                </a:solidFill>
                <a:latin typeface="Arial"/>
                <a:ea typeface="Arial"/>
                <a:cs typeface="Arial"/>
                <a:sym typeface="Arial"/>
              </a:rPr>
              <a:t>, </a:t>
            </a:r>
            <a:r>
              <a:rPr lang="fr-CA" sz="1100" b="0" dirty="0" smtClean="0">
                <a:solidFill>
                  <a:schemeClr val="dk1"/>
                </a:solidFill>
                <a:latin typeface="Arial"/>
                <a:ea typeface="Arial"/>
                <a:cs typeface="Arial"/>
                <a:sym typeface="Arial"/>
              </a:rPr>
              <a:t>inclure des </a:t>
            </a:r>
            <a:r>
              <a:rPr lang="fr-CA" sz="1100" dirty="0" smtClean="0">
                <a:solidFill>
                  <a:schemeClr val="dk1"/>
                </a:solidFill>
                <a:latin typeface="Arial"/>
                <a:ea typeface="Arial"/>
                <a:cs typeface="Arial"/>
                <a:sym typeface="Arial"/>
              </a:rPr>
              <a:t>utilisateurs ayant </a:t>
            </a:r>
            <a:br>
              <a:rPr lang="fr-CA" sz="1100" dirty="0" smtClean="0">
                <a:solidFill>
                  <a:schemeClr val="dk1"/>
                </a:solidFill>
                <a:latin typeface="Arial"/>
                <a:ea typeface="Arial"/>
                <a:cs typeface="Arial"/>
                <a:sym typeface="Arial"/>
              </a:rPr>
            </a:br>
            <a:r>
              <a:rPr lang="fr-CA" sz="1100" dirty="0" smtClean="0">
                <a:solidFill>
                  <a:schemeClr val="dk1"/>
                </a:solidFill>
                <a:latin typeface="Arial"/>
                <a:ea typeface="Arial"/>
                <a:cs typeface="Arial"/>
                <a:sym typeface="Arial"/>
              </a:rPr>
              <a:t>diverses capacités dans la recherche sur les utilisateurs.</a:t>
            </a:r>
            <a:r>
              <a:rPr lang="fr-CA" sz="1100" dirty="0">
                <a:solidFill>
                  <a:schemeClr val="dk1"/>
                </a:solidFill>
                <a:latin typeface="Arial"/>
                <a:ea typeface="Arial"/>
                <a:cs typeface="Arial"/>
                <a:sym typeface="Arial"/>
              </a:rPr>
              <a:t/>
            </a:r>
            <a:br>
              <a:rPr lang="fr-CA" sz="1100" dirty="0">
                <a:solidFill>
                  <a:schemeClr val="dk1"/>
                </a:solidFill>
                <a:latin typeface="Arial"/>
                <a:ea typeface="Arial"/>
                <a:cs typeface="Arial"/>
                <a:sym typeface="Arial"/>
              </a:rPr>
            </a:br>
            <a:r>
              <a:rPr lang="fr-CA" sz="1100" dirty="0">
                <a:solidFill>
                  <a:schemeClr val="dk1"/>
                </a:solidFill>
                <a:latin typeface="Arial"/>
                <a:ea typeface="Arial"/>
                <a:cs typeface="Arial"/>
                <a:sym typeface="Arial"/>
              </a:rPr>
              <a:t/>
            </a:r>
            <a:br>
              <a:rPr lang="fr-CA" sz="1100" dirty="0">
                <a:solidFill>
                  <a:schemeClr val="dk1"/>
                </a:solidFill>
                <a:latin typeface="Arial"/>
                <a:ea typeface="Arial"/>
                <a:cs typeface="Arial"/>
                <a:sym typeface="Arial"/>
              </a:rPr>
            </a:br>
            <a:endParaRPr sz="1100" b="0" i="1" dirty="0">
              <a:solidFill>
                <a:srgbClr val="1155CC"/>
              </a:solidFill>
              <a:uFill>
                <a:noFill/>
              </a:uFill>
              <a:latin typeface="Arial"/>
              <a:ea typeface="Arial"/>
              <a:cs typeface="Arial"/>
              <a:sym typeface="Arial"/>
              <a:hlinkClick r:id="rId3"/>
            </a:endParaRPr>
          </a:p>
          <a:p>
            <a:pPr marL="0" lvl="0" indent="0" algn="l" rtl="0">
              <a:spcBef>
                <a:spcPts val="0"/>
              </a:spcBef>
              <a:spcAft>
                <a:spcPts val="0"/>
              </a:spcAft>
              <a:buNone/>
            </a:pPr>
            <a:endParaRPr dirty="0"/>
          </a:p>
        </p:txBody>
      </p:sp>
      <p:pic>
        <p:nvPicPr>
          <p:cNvPr id="368" name="Google Shape;368;p71"/>
          <p:cNvPicPr preferRelativeResize="0"/>
          <p:nvPr/>
        </p:nvPicPr>
        <p:blipFill>
          <a:blip r:embed="rId4">
            <a:alphaModFix/>
          </a:blip>
          <a:stretch>
            <a:fillRect/>
          </a:stretch>
        </p:blipFill>
        <p:spPr>
          <a:xfrm>
            <a:off x="5117150" y="1714500"/>
            <a:ext cx="4026850" cy="2265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72"/>
          <p:cNvSpPr txBox="1">
            <a:spLocks noGrp="1"/>
          </p:cNvSpPr>
          <p:nvPr>
            <p:ph type="title"/>
          </p:nvPr>
        </p:nvSpPr>
        <p:spPr>
          <a:xfrm>
            <a:off x="378250" y="38503"/>
            <a:ext cx="8292221"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2200" b="0" dirty="0" smtClean="0"/>
              <a:t>On ne peut pas assumer que tous les sens et toutes les capacités sont toujours pleinement fonctionnels</a:t>
            </a:r>
            <a:endParaRPr sz="2200" b="0" dirty="0"/>
          </a:p>
          <a:p>
            <a:pPr marL="0" lvl="0" indent="0" algn="l" rtl="0">
              <a:spcBef>
                <a:spcPts val="2300"/>
              </a:spcBef>
              <a:spcAft>
                <a:spcPts val="0"/>
              </a:spcAft>
              <a:buNone/>
            </a:pPr>
            <a:endParaRPr sz="2200" dirty="0"/>
          </a:p>
        </p:txBody>
      </p:sp>
      <p:pic>
        <p:nvPicPr>
          <p:cNvPr id="374" name="Google Shape;374;p72" descr="inclusive design: people"/>
          <p:cNvPicPr preferRelativeResize="0"/>
          <p:nvPr/>
        </p:nvPicPr>
        <p:blipFill>
          <a:blip r:embed="rId3">
            <a:alphaModFix/>
          </a:blip>
          <a:stretch>
            <a:fillRect/>
          </a:stretch>
        </p:blipFill>
        <p:spPr>
          <a:xfrm>
            <a:off x="1349275" y="1284375"/>
            <a:ext cx="6736724" cy="3859125"/>
          </a:xfrm>
          <a:prstGeom prst="rect">
            <a:avLst/>
          </a:prstGeom>
          <a:noFill/>
          <a:ln w="9525" cap="flat" cmpd="sng">
            <a:solidFill>
              <a:srgbClr val="DFE3E8"/>
            </a:solidFill>
            <a:prstDash val="solid"/>
            <a:miter lim="8000"/>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73"/>
          <p:cNvSpPr txBox="1">
            <a:spLocks noGrp="1"/>
          </p:cNvSpPr>
          <p:nvPr>
            <p:ph type="title"/>
          </p:nvPr>
        </p:nvSpPr>
        <p:spPr>
          <a:xfrm>
            <a:off x="378300" y="-500875"/>
            <a:ext cx="8765700" cy="472500"/>
          </a:xfrm>
          <a:prstGeom prst="rect">
            <a:avLst/>
          </a:prstGeom>
        </p:spPr>
        <p:txBody>
          <a:bodyPr spcFirstLastPara="1" wrap="square" lIns="91425" tIns="91425" rIns="91425" bIns="91425" anchor="t" anchorCtr="0">
            <a:noAutofit/>
          </a:bodyPr>
          <a:lstStyle/>
          <a:p>
            <a:pPr marL="0" lvl="0" indent="0" algn="l" rtl="0">
              <a:spcBef>
                <a:spcPts val="5400"/>
              </a:spcBef>
              <a:spcAft>
                <a:spcPts val="0"/>
              </a:spcAft>
              <a:buClr>
                <a:schemeClr val="dk1"/>
              </a:buClr>
              <a:buSzPts val="1100"/>
              <a:buFont typeface="Arial"/>
              <a:buNone/>
            </a:pPr>
            <a:r>
              <a:rPr lang="fr-CA" sz="2400" dirty="0" smtClean="0">
                <a:solidFill>
                  <a:schemeClr val="dk1"/>
                </a:solidFill>
              </a:rPr>
              <a:t>Exemple de handicaps permanent</a:t>
            </a:r>
            <a:r>
              <a:rPr lang="fr-CA" sz="2400" dirty="0">
                <a:solidFill>
                  <a:schemeClr val="dk1"/>
                </a:solidFill>
              </a:rPr>
              <a:t>, </a:t>
            </a:r>
            <a:r>
              <a:rPr lang="fr-CA" sz="2400" dirty="0" smtClean="0">
                <a:solidFill>
                  <a:schemeClr val="dk1"/>
                </a:solidFill>
              </a:rPr>
              <a:t>temporaire et circonstanciel</a:t>
            </a:r>
            <a:endParaRPr sz="2400" dirty="0">
              <a:sym typeface="Lato"/>
            </a:endParaRPr>
          </a:p>
        </p:txBody>
      </p:sp>
      <p:pic>
        <p:nvPicPr>
          <p:cNvPr id="380" name="Google Shape;380;p73"/>
          <p:cNvPicPr preferRelativeResize="0"/>
          <p:nvPr/>
        </p:nvPicPr>
        <p:blipFill>
          <a:blip r:embed="rId3">
            <a:alphaModFix/>
          </a:blip>
          <a:stretch>
            <a:fillRect/>
          </a:stretch>
        </p:blipFill>
        <p:spPr>
          <a:xfrm>
            <a:off x="604375" y="1287375"/>
            <a:ext cx="7902300" cy="3837175"/>
          </a:xfrm>
          <a:prstGeom prst="rect">
            <a:avLst/>
          </a:prstGeom>
          <a:noFill/>
          <a:ln>
            <a:noFill/>
          </a:ln>
        </p:spPr>
      </p:pic>
      <p:sp>
        <p:nvSpPr>
          <p:cNvPr id="2" name="ZoneTexte 1"/>
          <p:cNvSpPr txBox="1"/>
          <p:nvPr/>
        </p:nvSpPr>
        <p:spPr>
          <a:xfrm>
            <a:off x="1118503" y="4425043"/>
            <a:ext cx="1836965" cy="369332"/>
          </a:xfrm>
          <a:prstGeom prst="rect">
            <a:avLst/>
          </a:prstGeom>
          <a:solidFill>
            <a:schemeClr val="tx1"/>
          </a:solidFill>
        </p:spPr>
        <p:txBody>
          <a:bodyPr wrap="square" rtlCol="0">
            <a:spAutoFit/>
          </a:bodyPr>
          <a:lstStyle/>
          <a:p>
            <a:r>
              <a:rPr lang="fr-CA" sz="1800" dirty="0" smtClean="0">
                <a:solidFill>
                  <a:schemeClr val="bg1"/>
                </a:solidFill>
              </a:rPr>
              <a:t>Un seul bras</a:t>
            </a:r>
            <a:endParaRPr lang="fr-CA" sz="1800" dirty="0">
              <a:solidFill>
                <a:schemeClr val="bg1"/>
              </a:solidFill>
            </a:endParaRPr>
          </a:p>
        </p:txBody>
      </p:sp>
      <p:sp>
        <p:nvSpPr>
          <p:cNvPr id="5" name="ZoneTexte 4"/>
          <p:cNvSpPr txBox="1"/>
          <p:nvPr/>
        </p:nvSpPr>
        <p:spPr>
          <a:xfrm>
            <a:off x="3469596" y="4425043"/>
            <a:ext cx="1836965" cy="369332"/>
          </a:xfrm>
          <a:prstGeom prst="rect">
            <a:avLst/>
          </a:prstGeom>
          <a:solidFill>
            <a:schemeClr val="tx1"/>
          </a:solidFill>
        </p:spPr>
        <p:txBody>
          <a:bodyPr wrap="square" rtlCol="0">
            <a:spAutoFit/>
          </a:bodyPr>
          <a:lstStyle/>
          <a:p>
            <a:r>
              <a:rPr lang="fr-CA" sz="1800" dirty="0" smtClean="0">
                <a:solidFill>
                  <a:schemeClr val="bg1"/>
                </a:solidFill>
              </a:rPr>
              <a:t>Bras blessé</a:t>
            </a:r>
            <a:endParaRPr lang="fr-CA" sz="1800" dirty="0">
              <a:solidFill>
                <a:schemeClr val="bg1"/>
              </a:solidFill>
            </a:endParaRPr>
          </a:p>
        </p:txBody>
      </p:sp>
      <p:sp>
        <p:nvSpPr>
          <p:cNvPr id="6" name="ZoneTexte 5"/>
          <p:cNvSpPr txBox="1"/>
          <p:nvPr/>
        </p:nvSpPr>
        <p:spPr>
          <a:xfrm>
            <a:off x="5720218" y="4425043"/>
            <a:ext cx="2215468" cy="369332"/>
          </a:xfrm>
          <a:prstGeom prst="rect">
            <a:avLst/>
          </a:prstGeom>
          <a:solidFill>
            <a:schemeClr val="tx1"/>
          </a:solidFill>
        </p:spPr>
        <p:txBody>
          <a:bodyPr wrap="square" rtlCol="0">
            <a:spAutoFit/>
          </a:bodyPr>
          <a:lstStyle/>
          <a:p>
            <a:r>
              <a:rPr lang="fr-CA" sz="1800" dirty="0" smtClean="0">
                <a:solidFill>
                  <a:schemeClr val="bg1"/>
                </a:solidFill>
              </a:rPr>
              <a:t>Bébé dans les bras</a:t>
            </a:r>
            <a:endParaRPr lang="fr-CA" sz="1800"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74"/>
          <p:cNvSpPr txBox="1">
            <a:spLocks noGrp="1"/>
          </p:cNvSpPr>
          <p:nvPr>
            <p:ph type="title"/>
          </p:nvPr>
        </p:nvSpPr>
        <p:spPr>
          <a:xfrm>
            <a:off x="1660500" y="1299300"/>
            <a:ext cx="65061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Concevoir avec empathie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CA" sz="2000" dirty="0" smtClean="0"/>
              <a:t>L’empathie peut nous aider à mieux percevoir et comprendre les besoins émotionnels et physiques des personnes. Cela comprend la façon dont elles voient le monde qui les entoure, le comprennent et interagissent avec lui.</a:t>
            </a:r>
            <a:r>
              <a:rPr lang="fr-CA" sz="2000" dirty="0"/>
              <a:t/>
            </a:r>
            <a:br>
              <a:rPr lang="fr-CA" sz="2000" dirty="0"/>
            </a:br>
            <a:r>
              <a:rPr lang="fr-CA" sz="2000" dirty="0"/>
              <a:t/>
            </a:r>
            <a:br>
              <a:rPr lang="fr-CA" sz="2000" dirty="0"/>
            </a:br>
            <a:endParaRPr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2" name="Google Shape;392;p75"/>
          <p:cNvPicPr preferRelativeResize="0"/>
          <p:nvPr/>
        </p:nvPicPr>
        <p:blipFill>
          <a:blip r:embed="rId3">
            <a:alphaModFix/>
          </a:blip>
          <a:stretch>
            <a:fillRect/>
          </a:stretch>
        </p:blipFill>
        <p:spPr>
          <a:xfrm>
            <a:off x="311700" y="1152475"/>
            <a:ext cx="8493361" cy="3416400"/>
          </a:xfrm>
          <a:prstGeom prst="rect">
            <a:avLst/>
          </a:prstGeom>
          <a:noFill/>
          <a:ln>
            <a:noFill/>
          </a:ln>
        </p:spPr>
      </p:pic>
      <p:sp>
        <p:nvSpPr>
          <p:cNvPr id="5" name="ZoneTexte 4"/>
          <p:cNvSpPr txBox="1"/>
          <p:nvPr/>
        </p:nvSpPr>
        <p:spPr>
          <a:xfrm>
            <a:off x="3788230" y="2537509"/>
            <a:ext cx="1496774" cy="707886"/>
          </a:xfrm>
          <a:prstGeom prst="rect">
            <a:avLst/>
          </a:prstGeom>
          <a:solidFill>
            <a:schemeClr val="tx1"/>
          </a:solidFill>
        </p:spPr>
        <p:txBody>
          <a:bodyPr wrap="square" rtlCol="0">
            <a:spAutoFit/>
          </a:bodyPr>
          <a:lstStyle/>
          <a:p>
            <a:r>
              <a:rPr lang="fr-CA" sz="2000" dirty="0" smtClean="0">
                <a:solidFill>
                  <a:schemeClr val="bg1"/>
                </a:solidFill>
              </a:rPr>
              <a:t>Expérience utilisateur</a:t>
            </a:r>
            <a:endParaRPr lang="fr-CA" sz="20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76"/>
          <p:cNvSpPr txBox="1">
            <a:spLocks noGrp="1"/>
          </p:cNvSpPr>
          <p:nvPr>
            <p:ph type="title"/>
          </p:nvPr>
        </p:nvSpPr>
        <p:spPr>
          <a:xfrm>
            <a:off x="1660500" y="2289900"/>
            <a:ext cx="6080100" cy="56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Vidéo – </a:t>
            </a:r>
            <a:r>
              <a:rPr lang="fr-CA" dirty="0"/>
              <a:t>Sinead Burke </a:t>
            </a:r>
            <a:r>
              <a:rPr lang="fr-CA" dirty="0" smtClean="0"/>
              <a:t/>
            </a:r>
            <a:br>
              <a:rPr lang="fr-CA" dirty="0" smtClean="0"/>
            </a:br>
            <a:r>
              <a:rPr lang="fr-CA" dirty="0" smtClean="0"/>
              <a:t>– </a:t>
            </a:r>
            <a:r>
              <a:rPr lang="fr-CA" i="1" dirty="0" smtClean="0"/>
              <a:t>Pourquoi la conception devrait-elle inclure tout le monde?</a:t>
            </a:r>
            <a:endParaRPr sz="2800" b="1" i="1" u="none" strike="noStrike" cap="none" dirty="0">
              <a:solidFill>
                <a:srgbClr val="000000"/>
              </a:solidFill>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7"/>
          <p:cNvSpPr txBox="1">
            <a:spLocks noGrp="1"/>
          </p:cNvSpPr>
          <p:nvPr>
            <p:ph type="title"/>
          </p:nvPr>
        </p:nvSpPr>
        <p:spPr>
          <a:xfrm>
            <a:off x="311700" y="303226"/>
            <a:ext cx="8520600" cy="2248200"/>
          </a:xfrm>
          <a:prstGeom prst="rect">
            <a:avLst/>
          </a:prstGeom>
        </p:spPr>
        <p:txBody>
          <a:bodyPr spcFirstLastPara="1" wrap="square" lIns="91425" tIns="91425" rIns="91425" bIns="91425" anchor="b" anchorCtr="0">
            <a:noAutofit/>
          </a:bodyPr>
          <a:lstStyle/>
          <a:p>
            <a:pPr marL="0" lvl="0" indent="0" algn="l" rtl="0">
              <a:spcBef>
                <a:spcPts val="2200"/>
              </a:spcBef>
              <a:spcAft>
                <a:spcPts val="0"/>
              </a:spcAft>
              <a:buNone/>
            </a:pPr>
            <a:r>
              <a:rPr lang="fr-CA" sz="1800" b="1" dirty="0" smtClean="0">
                <a:solidFill>
                  <a:schemeClr val="dk1"/>
                </a:solidFill>
                <a:latin typeface="Lato"/>
                <a:ea typeface="Lato"/>
                <a:cs typeface="Lato"/>
                <a:sym typeface="Lato"/>
              </a:rPr>
              <a:t>Ces hypothèses sur la conception sont étroites</a:t>
            </a:r>
            <a:endParaRPr sz="1800" b="1" dirty="0">
              <a:solidFill>
                <a:schemeClr val="dk1"/>
              </a:solidFill>
              <a:latin typeface="Lato"/>
              <a:ea typeface="Lato"/>
              <a:cs typeface="Lato"/>
              <a:sym typeface="Lato"/>
            </a:endParaRPr>
          </a:p>
          <a:p>
            <a:pPr marL="749300" lvl="0" indent="-342900" algn="l" rtl="0">
              <a:spcBef>
                <a:spcPts val="4400"/>
              </a:spcBef>
              <a:spcAft>
                <a:spcPts val="0"/>
              </a:spcAft>
              <a:buClr>
                <a:schemeClr val="dk1"/>
              </a:buClr>
              <a:buSzPts val="1800"/>
              <a:buFont typeface="Lato"/>
              <a:buChar char="●"/>
            </a:pPr>
            <a:r>
              <a:rPr lang="fr-CA" sz="1800" dirty="0" smtClean="0">
                <a:solidFill>
                  <a:schemeClr val="dk1"/>
                </a:solidFill>
                <a:latin typeface="Lato"/>
                <a:ea typeface="Lato"/>
                <a:cs typeface="Lato"/>
                <a:sym typeface="Lato"/>
              </a:rPr>
              <a:t>Une conception inclusive nuira à l’expérience de la majorité des utilisateurs.</a:t>
            </a:r>
            <a:endParaRPr sz="1800" dirty="0">
              <a:solidFill>
                <a:schemeClr val="dk1"/>
              </a:solidFill>
              <a:latin typeface="Lato"/>
              <a:ea typeface="Lato"/>
              <a:cs typeface="Lato"/>
              <a:sym typeface="Lato"/>
            </a:endParaRPr>
          </a:p>
          <a:p>
            <a:pPr marL="749300" lvl="0" indent="-342900" algn="l" rtl="0">
              <a:spcBef>
                <a:spcPts val="0"/>
              </a:spcBef>
              <a:spcAft>
                <a:spcPts val="0"/>
              </a:spcAft>
              <a:buClr>
                <a:schemeClr val="dk1"/>
              </a:buClr>
              <a:buSzPts val="1800"/>
              <a:buFont typeface="Lato"/>
              <a:buChar char="●"/>
            </a:pPr>
            <a:r>
              <a:rPr lang="fr-CA" sz="1800" dirty="0" smtClean="0">
                <a:solidFill>
                  <a:schemeClr val="dk1"/>
                </a:solidFill>
                <a:latin typeface="Lato"/>
                <a:ea typeface="Lato"/>
                <a:cs typeface="Lato"/>
                <a:sym typeface="Lato"/>
              </a:rPr>
              <a:t>Un handicap est un état de santé personnel </a:t>
            </a:r>
            <a:r>
              <a:rPr lang="fr-CA" sz="1800" dirty="0">
                <a:solidFill>
                  <a:schemeClr val="dk1"/>
                </a:solidFill>
                <a:latin typeface="Lato"/>
                <a:ea typeface="Lato"/>
                <a:cs typeface="Lato"/>
                <a:sym typeface="Lato"/>
              </a:rPr>
              <a:t>(</a:t>
            </a:r>
            <a:r>
              <a:rPr lang="fr-CA" sz="1800" dirty="0" smtClean="0">
                <a:solidFill>
                  <a:schemeClr val="dk1"/>
                </a:solidFill>
                <a:latin typeface="Lato"/>
                <a:ea typeface="Lato"/>
                <a:cs typeface="Lato"/>
                <a:sym typeface="Lato"/>
              </a:rPr>
              <a:t>permanent).</a:t>
            </a:r>
            <a:endParaRPr sz="1800" dirty="0">
              <a:solidFill>
                <a:schemeClr val="dk1"/>
              </a:solidFill>
              <a:latin typeface="Lato"/>
              <a:ea typeface="Lato"/>
              <a:cs typeface="Lato"/>
              <a:sym typeface="Lato"/>
            </a:endParaRPr>
          </a:p>
          <a:p>
            <a:pPr marL="749300" lvl="0" indent="-342900" algn="l" rtl="0">
              <a:spcBef>
                <a:spcPts val="0"/>
              </a:spcBef>
              <a:spcAft>
                <a:spcPts val="0"/>
              </a:spcAft>
              <a:buClr>
                <a:schemeClr val="dk1"/>
              </a:buClr>
              <a:buSzPts val="1800"/>
              <a:buFont typeface="Lato"/>
              <a:buChar char="●"/>
            </a:pPr>
            <a:r>
              <a:rPr lang="fr-CA" sz="1800" dirty="0" smtClean="0">
                <a:solidFill>
                  <a:schemeClr val="dk1"/>
                </a:solidFill>
                <a:latin typeface="Lato"/>
                <a:ea typeface="Lato"/>
                <a:cs typeface="Lato"/>
                <a:sym typeface="Lato"/>
              </a:rPr>
              <a:t>La plupart d’entre nous n’avons pas besoin d’une conception inclusive.</a:t>
            </a:r>
            <a:endParaRPr sz="1800" dirty="0">
              <a:latin typeface="Lato"/>
              <a:ea typeface="Lato"/>
              <a:cs typeface="Lato"/>
              <a:sym typeface="Lato"/>
            </a:endParaRPr>
          </a:p>
        </p:txBody>
      </p:sp>
      <p:sp>
        <p:nvSpPr>
          <p:cNvPr id="403" name="Google Shape;403;p77"/>
          <p:cNvSpPr txBox="1">
            <a:spLocks noGrp="1"/>
          </p:cNvSpPr>
          <p:nvPr>
            <p:ph type="title"/>
          </p:nvPr>
        </p:nvSpPr>
        <p:spPr>
          <a:xfrm>
            <a:off x="453950" y="3317400"/>
            <a:ext cx="8520600" cy="1826100"/>
          </a:xfrm>
          <a:prstGeom prst="rect">
            <a:avLst/>
          </a:prstGeom>
        </p:spPr>
        <p:txBody>
          <a:bodyPr spcFirstLastPara="1" wrap="square" lIns="91425" tIns="91425" rIns="91425" bIns="91425" anchor="b" anchorCtr="0">
            <a:noAutofit/>
          </a:bodyPr>
          <a:lstStyle/>
          <a:p>
            <a:pPr marL="0" lvl="0" indent="0" algn="l" rtl="0">
              <a:spcBef>
                <a:spcPts val="2200"/>
              </a:spcBef>
              <a:spcAft>
                <a:spcPts val="0"/>
              </a:spcAft>
              <a:buNone/>
            </a:pPr>
            <a:r>
              <a:rPr lang="fr-CA" sz="1800" b="1" dirty="0" smtClean="0">
                <a:solidFill>
                  <a:schemeClr val="dk1"/>
                </a:solidFill>
                <a:latin typeface="Lato"/>
                <a:ea typeface="Lato"/>
                <a:cs typeface="Lato"/>
                <a:sym typeface="Lato"/>
              </a:rPr>
              <a:t>Processus de </a:t>
            </a:r>
            <a:br>
              <a:rPr lang="fr-CA" sz="1800" b="1" dirty="0" smtClean="0">
                <a:solidFill>
                  <a:schemeClr val="dk1"/>
                </a:solidFill>
                <a:latin typeface="Lato"/>
                <a:ea typeface="Lato"/>
                <a:cs typeface="Lato"/>
                <a:sym typeface="Lato"/>
              </a:rPr>
            </a:br>
            <a:r>
              <a:rPr lang="fr-CA" sz="1800" b="1" dirty="0" smtClean="0">
                <a:solidFill>
                  <a:schemeClr val="dk1"/>
                </a:solidFill>
                <a:latin typeface="Lato"/>
                <a:ea typeface="Lato"/>
                <a:cs typeface="Lato"/>
                <a:sym typeface="Lato"/>
              </a:rPr>
              <a:t>conception inclusive</a:t>
            </a:r>
            <a:endParaRPr sz="1800" b="1" dirty="0">
              <a:solidFill>
                <a:schemeClr val="dk1"/>
              </a:solidFill>
              <a:latin typeface="Lato"/>
              <a:ea typeface="Lato"/>
              <a:cs typeface="Lato"/>
              <a:sym typeface="Lato"/>
            </a:endParaRPr>
          </a:p>
          <a:p>
            <a:pPr marL="749300" lvl="0" indent="-342900" algn="l" rtl="0">
              <a:spcBef>
                <a:spcPts val="4400"/>
              </a:spcBef>
              <a:spcAft>
                <a:spcPts val="0"/>
              </a:spcAft>
              <a:buClr>
                <a:schemeClr val="dk1"/>
              </a:buClr>
              <a:buSzPts val="1800"/>
              <a:buFont typeface="Lato"/>
              <a:buChar char="●"/>
            </a:pPr>
            <a:r>
              <a:rPr lang="fr-CA" sz="1800" dirty="0" smtClean="0">
                <a:solidFill>
                  <a:schemeClr val="dk1"/>
                </a:solidFill>
                <a:latin typeface="Lato"/>
                <a:ea typeface="Lato"/>
                <a:cs typeface="Lato"/>
                <a:sym typeface="Lato"/>
              </a:rPr>
              <a:t>Une conception inclusive nous permet d’atteindre beaucoup plus de gens.</a:t>
            </a:r>
            <a:endParaRPr sz="1800" dirty="0">
              <a:solidFill>
                <a:schemeClr val="dk1"/>
              </a:solidFill>
              <a:latin typeface="Lato"/>
              <a:ea typeface="Lato"/>
              <a:cs typeface="Lato"/>
              <a:sym typeface="Lato"/>
            </a:endParaRPr>
          </a:p>
          <a:p>
            <a:pPr marL="749300" lvl="0" indent="-342900" algn="l" rtl="0">
              <a:spcBef>
                <a:spcPts val="0"/>
              </a:spcBef>
              <a:spcAft>
                <a:spcPts val="0"/>
              </a:spcAft>
              <a:buClr>
                <a:schemeClr val="dk1"/>
              </a:buClr>
              <a:buSzPts val="1800"/>
              <a:buFont typeface="Lato"/>
              <a:buChar char="●"/>
            </a:pPr>
            <a:r>
              <a:rPr lang="fr-CA" sz="1800" dirty="0" smtClean="0">
                <a:solidFill>
                  <a:schemeClr val="dk1"/>
                </a:solidFill>
                <a:latin typeface="Lato"/>
                <a:ea typeface="Lato"/>
                <a:cs typeface="Lato"/>
                <a:sym typeface="Lato"/>
              </a:rPr>
              <a:t>Un handicap peut survenir n’importe quand et n’est pas nécessairement permanent. </a:t>
            </a:r>
            <a:endParaRPr sz="1800" dirty="0">
              <a:solidFill>
                <a:schemeClr val="dk1"/>
              </a:solidFill>
              <a:latin typeface="Lato"/>
              <a:ea typeface="Lato"/>
              <a:cs typeface="Lato"/>
              <a:sym typeface="Lato"/>
            </a:endParaRPr>
          </a:p>
          <a:p>
            <a:pPr marL="749300" lvl="0" indent="-342900" algn="l" rtl="0">
              <a:spcBef>
                <a:spcPts val="0"/>
              </a:spcBef>
              <a:spcAft>
                <a:spcPts val="0"/>
              </a:spcAft>
              <a:buClr>
                <a:schemeClr val="dk1"/>
              </a:buClr>
              <a:buSzPts val="1800"/>
              <a:buFont typeface="Lato"/>
              <a:buChar char="●"/>
            </a:pPr>
            <a:r>
              <a:rPr lang="fr-CA" sz="1800" dirty="0" smtClean="0">
                <a:solidFill>
                  <a:schemeClr val="dk1"/>
                </a:solidFill>
                <a:latin typeface="Lato"/>
                <a:ea typeface="Lato"/>
                <a:cs typeface="Lato"/>
                <a:sym typeface="Lato"/>
              </a:rPr>
              <a:t>La plupart d’entre nous bénéficions d’une conception inclusive.</a:t>
            </a:r>
            <a:endParaRPr sz="1800" dirty="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8"/>
          <p:cNvSpPr txBox="1">
            <a:spLocks noGrp="1"/>
          </p:cNvSpPr>
          <p:nvPr>
            <p:ph type="title"/>
          </p:nvPr>
        </p:nvSpPr>
        <p:spPr>
          <a:xfrm>
            <a:off x="1660500" y="1558550"/>
            <a:ext cx="71655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800" b="0" dirty="0" smtClean="0">
                <a:solidFill>
                  <a:schemeClr val="dk1"/>
                </a:solidFill>
              </a:rPr>
              <a:t>Il faut des concepteurs qui ont rencontré des obstacles. Nous ne voulons pas former un groupe homogène de personnes possédant des compétences particulières, mais un groupe de personnes qui apportent des perspectives variées et qui peuvent travailler en équipe.</a:t>
            </a:r>
            <a:endParaRPr sz="1800" b="0" dirty="0">
              <a:solidFill>
                <a:schemeClr val="dk1"/>
              </a:solidFill>
            </a:endParaRPr>
          </a:p>
          <a:p>
            <a:pPr marL="0" lvl="0" indent="0" algn="l" rtl="0">
              <a:spcBef>
                <a:spcPts val="0"/>
              </a:spcBef>
              <a:spcAft>
                <a:spcPts val="0"/>
              </a:spcAft>
              <a:buClr>
                <a:schemeClr val="dk1"/>
              </a:buClr>
              <a:buSzPts val="1100"/>
              <a:buFont typeface="Arial"/>
              <a:buNone/>
            </a:pPr>
            <a:r>
              <a:rPr lang="fr-CA" sz="1800" b="0" dirty="0">
                <a:solidFill>
                  <a:schemeClr val="dk1"/>
                </a:solidFill>
              </a:rPr>
              <a:t/>
            </a:r>
            <a:br>
              <a:rPr lang="fr-CA" sz="1800" b="0" dirty="0">
                <a:solidFill>
                  <a:schemeClr val="dk1"/>
                </a:solidFill>
              </a:rPr>
            </a:br>
            <a:r>
              <a:rPr lang="fr-CA" sz="1800" b="0" dirty="0" smtClean="0">
                <a:solidFill>
                  <a:schemeClr val="dk1"/>
                </a:solidFill>
              </a:rPr>
              <a:t>Une conception inclusive ne signifie par que vous concevez une chose pour toutes les personnes. Vous concevez une diversité de moyens de participer pour que chaque personne ait un sentiment d’appartenance. </a:t>
            </a:r>
            <a:r>
              <a:rPr lang="fr-CA" sz="1800" b="0" dirty="0">
                <a:solidFill>
                  <a:schemeClr val="dk1"/>
                </a:solidFill>
              </a:rPr>
              <a:t>- </a:t>
            </a:r>
            <a:r>
              <a:rPr lang="fr-CA" sz="1800" b="0" i="1" dirty="0">
                <a:solidFill>
                  <a:schemeClr val="dk1"/>
                </a:solidFill>
              </a:rPr>
              <a:t>Susan </a:t>
            </a:r>
            <a:r>
              <a:rPr lang="fr-CA" sz="1800" b="0" i="1" dirty="0" smtClean="0">
                <a:solidFill>
                  <a:schemeClr val="dk1"/>
                </a:solidFill>
              </a:rPr>
              <a:t>Goltsman </a:t>
            </a:r>
            <a:r>
              <a:rPr lang="fr-CA" sz="1800" b="0" dirty="0" smtClean="0">
                <a:solidFill>
                  <a:schemeClr val="dk1"/>
                </a:solidFill>
              </a:rPr>
              <a:t>(traduction)</a:t>
            </a:r>
            <a:endParaRPr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79"/>
          <p:cNvPicPr preferRelativeResize="0"/>
          <p:nvPr/>
        </p:nvPicPr>
        <p:blipFill>
          <a:blip r:embed="rId3">
            <a:alphaModFix/>
          </a:blip>
          <a:stretch>
            <a:fillRect/>
          </a:stretch>
        </p:blipFill>
        <p:spPr>
          <a:xfrm>
            <a:off x="486314" y="0"/>
            <a:ext cx="8171373" cy="5143501"/>
          </a:xfrm>
          <a:prstGeom prst="rect">
            <a:avLst/>
          </a:prstGeom>
          <a:noFill/>
          <a:ln>
            <a:noFill/>
          </a:ln>
        </p:spPr>
      </p:pic>
      <p:sp>
        <p:nvSpPr>
          <p:cNvPr id="3" name="ZoneTexte 2"/>
          <p:cNvSpPr txBox="1"/>
          <p:nvPr/>
        </p:nvSpPr>
        <p:spPr>
          <a:xfrm>
            <a:off x="5951764" y="349480"/>
            <a:ext cx="898072" cy="261610"/>
          </a:xfrm>
          <a:prstGeom prst="rect">
            <a:avLst/>
          </a:prstGeom>
          <a:solidFill>
            <a:schemeClr val="tx1"/>
          </a:solidFill>
        </p:spPr>
        <p:txBody>
          <a:bodyPr wrap="square" rtlCol="0">
            <a:spAutoFit/>
          </a:bodyPr>
          <a:lstStyle/>
          <a:p>
            <a:r>
              <a:rPr lang="fr-CA" sz="1100" dirty="0" smtClean="0">
                <a:solidFill>
                  <a:schemeClr val="bg1"/>
                </a:solidFill>
              </a:rPr>
              <a:t>concepteur</a:t>
            </a:r>
            <a:endParaRPr lang="fr-CA" sz="1100" dirty="0">
              <a:solidFill>
                <a:schemeClr val="bg1"/>
              </a:solidFill>
            </a:endParaRPr>
          </a:p>
        </p:txBody>
      </p:sp>
      <p:sp>
        <p:nvSpPr>
          <p:cNvPr id="4" name="ZoneTexte 3"/>
          <p:cNvSpPr txBox="1"/>
          <p:nvPr/>
        </p:nvSpPr>
        <p:spPr>
          <a:xfrm>
            <a:off x="3578678" y="4134986"/>
            <a:ext cx="1986644" cy="261610"/>
          </a:xfrm>
          <a:prstGeom prst="rect">
            <a:avLst/>
          </a:prstGeom>
          <a:solidFill>
            <a:schemeClr val="tx1"/>
          </a:solidFill>
        </p:spPr>
        <p:txBody>
          <a:bodyPr wrap="square" rtlCol="0">
            <a:spAutoFit/>
          </a:bodyPr>
          <a:lstStyle/>
          <a:p>
            <a:r>
              <a:rPr lang="fr-CA" sz="1100" dirty="0" smtClean="0">
                <a:solidFill>
                  <a:schemeClr val="bg1"/>
                </a:solidFill>
              </a:rPr>
              <a:t>capacité de l’utilisateur</a:t>
            </a:r>
            <a:endParaRPr lang="fr-CA" sz="1100" dirty="0">
              <a:solidFill>
                <a:schemeClr val="bg1"/>
              </a:solidFill>
            </a:endParaRPr>
          </a:p>
        </p:txBody>
      </p:sp>
      <p:sp>
        <p:nvSpPr>
          <p:cNvPr id="5" name="ZoneTexte 4"/>
          <p:cNvSpPr txBox="1"/>
          <p:nvPr/>
        </p:nvSpPr>
        <p:spPr>
          <a:xfrm>
            <a:off x="1230086" y="4387024"/>
            <a:ext cx="898072" cy="261610"/>
          </a:xfrm>
          <a:prstGeom prst="rect">
            <a:avLst/>
          </a:prstGeom>
          <a:solidFill>
            <a:schemeClr val="tx1"/>
          </a:solidFill>
        </p:spPr>
        <p:txBody>
          <a:bodyPr wrap="square" rtlCol="0">
            <a:spAutoFit/>
          </a:bodyPr>
          <a:lstStyle/>
          <a:p>
            <a:r>
              <a:rPr lang="fr-CA" sz="1100" dirty="0" smtClean="0">
                <a:solidFill>
                  <a:schemeClr val="bg1"/>
                </a:solidFill>
              </a:rPr>
              <a:t>exclus</a:t>
            </a:r>
            <a:endParaRPr lang="fr-CA" sz="1100" dirty="0">
              <a:solidFill>
                <a:schemeClr val="bg1"/>
              </a:solidFill>
            </a:endParaRPr>
          </a:p>
        </p:txBody>
      </p:sp>
      <p:sp>
        <p:nvSpPr>
          <p:cNvPr id="6" name="ZoneTexte 5"/>
          <p:cNvSpPr txBox="1"/>
          <p:nvPr/>
        </p:nvSpPr>
        <p:spPr>
          <a:xfrm>
            <a:off x="1260023" y="4722110"/>
            <a:ext cx="898072" cy="261610"/>
          </a:xfrm>
          <a:prstGeom prst="rect">
            <a:avLst/>
          </a:prstGeom>
          <a:solidFill>
            <a:schemeClr val="tx1"/>
          </a:solidFill>
        </p:spPr>
        <p:txBody>
          <a:bodyPr wrap="square" rtlCol="0">
            <a:spAutoFit/>
          </a:bodyPr>
          <a:lstStyle/>
          <a:p>
            <a:r>
              <a:rPr lang="fr-CA" sz="1100" dirty="0" smtClean="0">
                <a:solidFill>
                  <a:schemeClr val="bg1"/>
                </a:solidFill>
              </a:rPr>
              <a:t>inclus</a:t>
            </a:r>
            <a:endParaRPr lang="fr-CA" sz="11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3"/>
          <p:cNvSpPr txBox="1">
            <a:spLocks noGrp="1"/>
          </p:cNvSpPr>
          <p:nvPr>
            <p:ph type="title"/>
          </p:nvPr>
        </p:nvSpPr>
        <p:spPr>
          <a:xfrm>
            <a:off x="1660500" y="2289900"/>
            <a:ext cx="6080100" cy="56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Activité brise-glace – Incidences de l’accessibilité, de l’inclusion et de l’exclusion</a:t>
            </a:r>
            <a:endParaRPr sz="2800" b="1" i="0" u="none" strike="noStrike" cap="none" dirty="0">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7"/>
        <p:cNvGrpSpPr/>
        <p:nvPr/>
      </p:nvGrpSpPr>
      <p:grpSpPr>
        <a:xfrm>
          <a:off x="0" y="0"/>
          <a:ext cx="0" cy="0"/>
          <a:chOff x="0" y="0"/>
          <a:chExt cx="0" cy="0"/>
        </a:xfrm>
      </p:grpSpPr>
      <p:sp>
        <p:nvSpPr>
          <p:cNvPr id="418" name="Google Shape;418;p80"/>
          <p:cNvSpPr txBox="1">
            <a:spLocks noGrp="1"/>
          </p:cNvSpPr>
          <p:nvPr>
            <p:ph type="title"/>
          </p:nvPr>
        </p:nvSpPr>
        <p:spPr>
          <a:xfrm>
            <a:off x="378250" y="209950"/>
            <a:ext cx="7691700"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sym typeface="Lato"/>
              </a:rPr>
              <a:t>Deux personnes </a:t>
            </a:r>
            <a:r>
              <a:rPr lang="fr-CA" dirty="0" smtClean="0"/>
              <a:t>qui ont le même handicap ne sont jamais identiques</a:t>
            </a:r>
            <a:r>
              <a:rPr lang="fr-CA" dirty="0" smtClean="0">
                <a:sym typeface="Lato"/>
              </a:rPr>
              <a:t>		</a:t>
            </a:r>
            <a:endParaRPr lang="fr-CA" dirty="0">
              <a:sym typeface="Lato"/>
            </a:endParaRPr>
          </a:p>
        </p:txBody>
      </p:sp>
      <p:sp>
        <p:nvSpPr>
          <p:cNvPr id="419" name="Google Shape;419;p80"/>
          <p:cNvSpPr txBox="1">
            <a:spLocks noGrp="1"/>
          </p:cNvSpPr>
          <p:nvPr>
            <p:ph type="subTitle" idx="1"/>
          </p:nvPr>
        </p:nvSpPr>
        <p:spPr>
          <a:xfrm>
            <a:off x="504225" y="1506814"/>
            <a:ext cx="5801100" cy="3239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2400" dirty="0">
              <a:latin typeface="Lato"/>
              <a:ea typeface="Lato"/>
              <a:cs typeface="Lato"/>
              <a:sym typeface="Lato"/>
            </a:endParaRPr>
          </a:p>
          <a:p>
            <a:pPr marL="457200" lvl="0" indent="-381000" algn="l" rtl="0">
              <a:spcBef>
                <a:spcPts val="0"/>
              </a:spcBef>
              <a:spcAft>
                <a:spcPts val="0"/>
              </a:spcAft>
              <a:buSzPts val="2400"/>
              <a:buFont typeface="Lato"/>
              <a:buChar char="●"/>
            </a:pPr>
            <a:r>
              <a:rPr lang="fr-CA" sz="2400" dirty="0" smtClean="0">
                <a:latin typeface="Lato"/>
                <a:ea typeface="Lato"/>
                <a:cs typeface="Lato"/>
                <a:sym typeface="Lato"/>
              </a:rPr>
              <a:t>Cécité de naissance</a:t>
            </a:r>
            <a:endParaRPr sz="2400" dirty="0">
              <a:latin typeface="Lato"/>
              <a:ea typeface="Lato"/>
              <a:cs typeface="Lato"/>
              <a:sym typeface="Lato"/>
            </a:endParaRPr>
          </a:p>
          <a:p>
            <a:pPr marL="457200" lvl="0" indent="-381000" algn="l" rtl="0">
              <a:spcBef>
                <a:spcPts val="0"/>
              </a:spcBef>
              <a:spcAft>
                <a:spcPts val="0"/>
              </a:spcAft>
              <a:buSzPts val="2400"/>
              <a:buFont typeface="Lato"/>
              <a:buChar char="●"/>
            </a:pPr>
            <a:r>
              <a:rPr lang="fr-CA" sz="2400" dirty="0" smtClean="0">
                <a:latin typeface="Lato"/>
                <a:ea typeface="Lato"/>
                <a:cs typeface="Lato"/>
                <a:sym typeface="Lato"/>
              </a:rPr>
              <a:t>Cécité survenant </a:t>
            </a:r>
            <a:br>
              <a:rPr lang="fr-CA" sz="2400" dirty="0" smtClean="0">
                <a:latin typeface="Lato"/>
                <a:ea typeface="Lato"/>
                <a:cs typeface="Lato"/>
                <a:sym typeface="Lato"/>
              </a:rPr>
            </a:br>
            <a:r>
              <a:rPr lang="fr-CA" sz="2400" dirty="0" smtClean="0">
                <a:latin typeface="Lato"/>
                <a:ea typeface="Lato"/>
                <a:cs typeface="Lato"/>
                <a:sym typeface="Lato"/>
              </a:rPr>
              <a:t>au cours de la vie</a:t>
            </a:r>
            <a:endParaRPr sz="2400" dirty="0">
              <a:latin typeface="Lato"/>
              <a:ea typeface="Lato"/>
              <a:cs typeface="Lato"/>
              <a:sym typeface="Lato"/>
            </a:endParaRPr>
          </a:p>
          <a:p>
            <a:pPr marL="457200" lvl="0" indent="-381000" algn="l" rtl="0">
              <a:spcBef>
                <a:spcPts val="0"/>
              </a:spcBef>
              <a:spcAft>
                <a:spcPts val="0"/>
              </a:spcAft>
              <a:buSzPts val="2400"/>
              <a:buFont typeface="Lato"/>
              <a:buChar char="●"/>
            </a:pPr>
            <a:r>
              <a:rPr lang="fr-CA" sz="2400" dirty="0" smtClean="0">
                <a:latin typeface="Lato"/>
                <a:ea typeface="Lato"/>
                <a:cs typeface="Lato"/>
                <a:sym typeface="Lato"/>
              </a:rPr>
              <a:t>Perte de vision</a:t>
            </a:r>
            <a:endParaRPr sz="2400" dirty="0">
              <a:latin typeface="Lato"/>
              <a:ea typeface="Lato"/>
              <a:cs typeface="Lato"/>
              <a:sym typeface="Lato"/>
            </a:endParaRPr>
          </a:p>
          <a:p>
            <a:pPr marL="457200" lvl="0" indent="-381000" algn="l" rtl="0">
              <a:spcBef>
                <a:spcPts val="0"/>
              </a:spcBef>
              <a:spcAft>
                <a:spcPts val="0"/>
              </a:spcAft>
              <a:buSzPts val="2400"/>
              <a:buFont typeface="Lato"/>
              <a:buChar char="●"/>
            </a:pPr>
            <a:r>
              <a:rPr lang="fr-CA" sz="2400" dirty="0" smtClean="0">
                <a:latin typeface="Lato"/>
                <a:ea typeface="Lato"/>
                <a:cs typeface="Lato"/>
                <a:sym typeface="Lato"/>
              </a:rPr>
              <a:t>Fatigue oculaire découlant </a:t>
            </a:r>
            <a:r>
              <a:rPr lang="fr-CA" sz="2400" dirty="0"/>
              <a:t/>
            </a:r>
            <a:br>
              <a:rPr lang="fr-CA" sz="2400" dirty="0"/>
            </a:br>
            <a:r>
              <a:rPr lang="fr-CA" sz="2400" dirty="0" smtClean="0"/>
              <a:t>d’une sur</a:t>
            </a:r>
            <a:r>
              <a:rPr lang="fr-CA" sz="2400" dirty="0" smtClean="0">
                <a:sym typeface="Lato"/>
              </a:rPr>
              <a:t>stimulation</a:t>
            </a:r>
            <a:endParaRPr sz="2400" dirty="0">
              <a:latin typeface="Lato"/>
              <a:ea typeface="Lato"/>
              <a:cs typeface="Lato"/>
              <a:sym typeface="Lato"/>
            </a:endParaRPr>
          </a:p>
        </p:txBody>
      </p:sp>
      <p:sp>
        <p:nvSpPr>
          <p:cNvPr id="420" name="Google Shape;420;p80"/>
          <p:cNvSpPr txBox="1">
            <a:spLocks noGrp="1"/>
          </p:cNvSpPr>
          <p:nvPr>
            <p:ph type="body" idx="1"/>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2400" dirty="0">
              <a:latin typeface="Lato"/>
              <a:ea typeface="Lato"/>
              <a:cs typeface="Lato"/>
              <a:sym typeface="Lato"/>
            </a:endParaRPr>
          </a:p>
          <a:p>
            <a:pPr marL="457200" lvl="0" indent="-381000" algn="l" rtl="0">
              <a:spcBef>
                <a:spcPts val="0"/>
              </a:spcBef>
              <a:spcAft>
                <a:spcPts val="0"/>
              </a:spcAft>
              <a:buSzPts val="2400"/>
              <a:buFont typeface="Lato"/>
              <a:buChar char="●"/>
            </a:pPr>
            <a:r>
              <a:rPr lang="fr-CA" sz="2400" dirty="0" smtClean="0">
                <a:latin typeface="Lato"/>
                <a:ea typeface="Lato"/>
                <a:cs typeface="Lato"/>
                <a:sym typeface="Lato"/>
              </a:rPr>
              <a:t>Surdité de naissance</a:t>
            </a:r>
            <a:endParaRPr sz="2400" dirty="0">
              <a:latin typeface="Lato"/>
              <a:ea typeface="Lato"/>
              <a:cs typeface="Lato"/>
              <a:sym typeface="Lato"/>
            </a:endParaRPr>
          </a:p>
          <a:p>
            <a:pPr marL="457200" lvl="0" indent="-381000" algn="l" rtl="0">
              <a:spcBef>
                <a:spcPts val="0"/>
              </a:spcBef>
              <a:spcAft>
                <a:spcPts val="0"/>
              </a:spcAft>
              <a:buSzPts val="2400"/>
              <a:buFont typeface="Lato"/>
              <a:buChar char="●"/>
            </a:pPr>
            <a:r>
              <a:rPr lang="fr-CA" sz="2400" dirty="0" smtClean="0">
                <a:latin typeface="Lato"/>
                <a:ea typeface="Lato"/>
                <a:cs typeface="Lato"/>
                <a:sym typeface="Lato"/>
              </a:rPr>
              <a:t>Perte auditive partielle</a:t>
            </a:r>
            <a:endParaRPr sz="2400" dirty="0">
              <a:latin typeface="Lato"/>
              <a:ea typeface="Lato"/>
              <a:cs typeface="Lato"/>
              <a:sym typeface="Lato"/>
            </a:endParaRPr>
          </a:p>
          <a:p>
            <a:pPr marL="457200" lvl="0" indent="-381000" algn="l" rtl="0">
              <a:spcBef>
                <a:spcPts val="0"/>
              </a:spcBef>
              <a:spcAft>
                <a:spcPts val="0"/>
              </a:spcAft>
              <a:buSzPts val="2400"/>
              <a:buFont typeface="Lato"/>
              <a:buChar char="●"/>
            </a:pPr>
            <a:r>
              <a:rPr lang="fr-CA" sz="2400" dirty="0" smtClean="0">
                <a:latin typeface="Lato"/>
                <a:ea typeface="Lato"/>
                <a:cs typeface="Lato"/>
                <a:sym typeface="Lato"/>
              </a:rPr>
              <a:t>Perte auditive survenant au cours de la vie</a:t>
            </a:r>
            <a:endParaRPr sz="2400" dirty="0">
              <a:latin typeface="Lato"/>
              <a:ea typeface="Lato"/>
              <a:cs typeface="Lato"/>
              <a:sym typeface="Lato"/>
            </a:endParaRPr>
          </a:p>
          <a:p>
            <a:pPr marL="457200" lvl="0" indent="-381000" algn="l" rtl="0">
              <a:spcBef>
                <a:spcPts val="0"/>
              </a:spcBef>
              <a:spcAft>
                <a:spcPts val="0"/>
              </a:spcAft>
              <a:buSzPts val="2400"/>
              <a:buFont typeface="Lato"/>
              <a:buChar char="●"/>
            </a:pPr>
            <a:r>
              <a:rPr lang="fr-CA" sz="2400" dirty="0" smtClean="0">
                <a:latin typeface="Lato"/>
                <a:ea typeface="Lato"/>
                <a:cs typeface="Lato"/>
                <a:sym typeface="Lato"/>
              </a:rPr>
              <a:t>Difficulté auditive dans une salle bondée</a:t>
            </a:r>
            <a:endParaRPr sz="2400" dirty="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1"/>
          <p:cNvSpPr txBox="1">
            <a:spLocks noGrp="1"/>
          </p:cNvSpPr>
          <p:nvPr>
            <p:ph type="title"/>
          </p:nvPr>
        </p:nvSpPr>
        <p:spPr>
          <a:xfrm>
            <a:off x="1680800" y="1228950"/>
            <a:ext cx="7196100" cy="1314900"/>
          </a:xfrm>
          <a:prstGeom prst="rect">
            <a:avLst/>
          </a:prstGeom>
        </p:spPr>
        <p:txBody>
          <a:bodyPr spcFirstLastPara="1" wrap="square" lIns="91425" tIns="91425" rIns="91425" bIns="91425" anchor="t" anchorCtr="0">
            <a:noAutofit/>
          </a:bodyPr>
          <a:lstStyle/>
          <a:p>
            <a:pPr marL="0" lvl="0" indent="0" algn="l" rtl="0">
              <a:spcBef>
                <a:spcPts val="2200"/>
              </a:spcBef>
              <a:spcAft>
                <a:spcPts val="0"/>
              </a:spcAft>
              <a:buClr>
                <a:schemeClr val="dk1"/>
              </a:buClr>
              <a:buSzPts val="1100"/>
              <a:buFont typeface="Arial"/>
              <a:buNone/>
            </a:pPr>
            <a:r>
              <a:rPr lang="fr-CA" sz="1800" b="0" i="1" dirty="0" smtClean="0">
                <a:solidFill>
                  <a:schemeClr val="dk1"/>
                </a:solidFill>
              </a:rPr>
              <a:t>La conception inclusive </a:t>
            </a:r>
            <a:r>
              <a:rPr lang="fr-CA" sz="1800" i="1" dirty="0" smtClean="0">
                <a:solidFill>
                  <a:schemeClr val="dk1"/>
                </a:solidFill>
              </a:rPr>
              <a:t>prend racine dans l’accessibilité</a:t>
            </a:r>
            <a:r>
              <a:rPr lang="fr-CA" sz="1800" b="0" i="1" dirty="0" smtClean="0">
                <a:solidFill>
                  <a:schemeClr val="dk1"/>
                </a:solidFill>
              </a:rPr>
              <a:t>. Elle se définit comme un ensemble de pratiques qui peuvent être appliquées à tout processus de conception existant. L’inclusivité désigne la façon de concevoir. Elle qualifie nos outils et nos méthodes. L’accessibilité offre plutôt des moyens d’améliorer l’accès à ce qui est déjà conçu.</a:t>
            </a:r>
            <a:endParaRPr sz="1800" b="0" i="1" dirty="0">
              <a:solidFill>
                <a:schemeClr val="dk1"/>
              </a:solidFill>
            </a:endParaRPr>
          </a:p>
          <a:p>
            <a:pPr marL="0" lvl="0" indent="0" algn="l" rtl="0">
              <a:spcBef>
                <a:spcPts val="0"/>
              </a:spcBef>
              <a:spcAft>
                <a:spcPts val="0"/>
              </a:spcAft>
              <a:buClr>
                <a:schemeClr val="dk1"/>
              </a:buClr>
              <a:buSzPts val="1100"/>
              <a:buFont typeface="Arial"/>
              <a:buNone/>
            </a:pPr>
            <a:r>
              <a:rPr lang="fr-CA" sz="1800" b="0" i="1" dirty="0" smtClean="0">
                <a:solidFill>
                  <a:schemeClr val="dk1"/>
                </a:solidFill>
              </a:rPr>
              <a:t>Un plan incliné ne supprime pas la bordure du trottoir, mais il la rend plus  accessible</a:t>
            </a:r>
            <a:r>
              <a:rPr lang="fr-CA" sz="1800" b="0" i="1" dirty="0">
                <a:solidFill>
                  <a:schemeClr val="dk1"/>
                </a:solidFill>
              </a:rPr>
              <a:t>. </a:t>
            </a:r>
            <a:r>
              <a:rPr lang="fr-CA" sz="1800" b="0" i="1" dirty="0" smtClean="0">
                <a:solidFill>
                  <a:schemeClr val="dk1"/>
                </a:solidFill>
              </a:rPr>
              <a:t>La conception inclusive nous donne des moyens de concevoir en fonction de l’évolution continue des motivations et des besoins des humains, et de concevoir des systèmes qui peuvent être modifiés </a:t>
            </a:r>
            <a:r>
              <a:rPr lang="fr-CA" sz="1800" i="1" dirty="0" smtClean="0">
                <a:solidFill>
                  <a:schemeClr val="dk1"/>
                </a:solidFill>
              </a:rPr>
              <a:t>pour satisfaire à ces divers besoins</a:t>
            </a:r>
            <a:r>
              <a:rPr lang="fr-CA" sz="1800" b="0" i="1" dirty="0" smtClean="0">
                <a:solidFill>
                  <a:schemeClr val="dk1"/>
                </a:solidFill>
              </a:rPr>
              <a:t>.</a:t>
            </a:r>
            <a:endParaRPr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82"/>
          <p:cNvSpPr txBox="1">
            <a:spLocks noGrp="1"/>
          </p:cNvSpPr>
          <p:nvPr>
            <p:ph type="title"/>
          </p:nvPr>
        </p:nvSpPr>
        <p:spPr>
          <a:xfrm>
            <a:off x="1660500" y="2289900"/>
            <a:ext cx="6080100" cy="56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Vidéo – Élise </a:t>
            </a:r>
            <a:r>
              <a:rPr lang="fr-CA" dirty="0"/>
              <a:t>Roy </a:t>
            </a:r>
            <a:r>
              <a:rPr lang="fr-CA" dirty="0" smtClean="0"/>
              <a:t>– Quand notre conception tient compte du handicap, tout le monde en profite (pensée conceptuelle)</a:t>
            </a:r>
            <a:endParaRPr sz="2800" b="1" i="0" u="none" strike="noStrike" cap="none" dirty="0">
              <a:solidFill>
                <a:srgbClr val="000000"/>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83"/>
          <p:cNvSpPr txBox="1">
            <a:spLocks noGrp="1"/>
          </p:cNvSpPr>
          <p:nvPr>
            <p:ph type="title"/>
          </p:nvPr>
        </p:nvSpPr>
        <p:spPr>
          <a:xfrm>
            <a:off x="378249" y="209950"/>
            <a:ext cx="8765751" cy="47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ts val="1100"/>
              <a:buFont typeface="Arial"/>
              <a:buNone/>
            </a:pPr>
            <a:r>
              <a:rPr lang="fr-CA" sz="2800" dirty="0" smtClean="0">
                <a:solidFill>
                  <a:schemeClr val="dk1"/>
                </a:solidFill>
              </a:rPr>
              <a:t>Comment pouvons-nous résoudre une incompatibilité?</a:t>
            </a:r>
            <a:r>
              <a:rPr lang="fr-CA" sz="2800" dirty="0">
                <a:solidFill>
                  <a:schemeClr val="dk1"/>
                </a:solidFill>
              </a:rPr>
              <a:t>		</a:t>
            </a:r>
            <a:endParaRPr sz="2800" dirty="0">
              <a:solidFill>
                <a:schemeClr val="dk1"/>
              </a:solidFill>
            </a:endParaRPr>
          </a:p>
          <a:p>
            <a:pPr marL="0" lvl="0" indent="0" algn="l" rtl="0">
              <a:spcBef>
                <a:spcPts val="0"/>
              </a:spcBef>
              <a:spcAft>
                <a:spcPts val="0"/>
              </a:spcAft>
              <a:buNone/>
            </a:pPr>
            <a:endParaRPr dirty="0"/>
          </a:p>
        </p:txBody>
      </p:sp>
      <p:pic>
        <p:nvPicPr>
          <p:cNvPr id="436" name="Google Shape;436;p83"/>
          <p:cNvPicPr preferRelativeResize="0"/>
          <p:nvPr/>
        </p:nvPicPr>
        <p:blipFill>
          <a:blip r:embed="rId3">
            <a:alphaModFix/>
          </a:blip>
          <a:stretch>
            <a:fillRect/>
          </a:stretch>
        </p:blipFill>
        <p:spPr>
          <a:xfrm>
            <a:off x="13250" y="1148196"/>
            <a:ext cx="9144001" cy="3526008"/>
          </a:xfrm>
          <a:prstGeom prst="rect">
            <a:avLst/>
          </a:prstGeom>
          <a:noFill/>
          <a:ln>
            <a:noFill/>
          </a:ln>
        </p:spPr>
      </p:pic>
      <p:sp>
        <p:nvSpPr>
          <p:cNvPr id="4" name="ZoneTexte 3"/>
          <p:cNvSpPr txBox="1"/>
          <p:nvPr/>
        </p:nvSpPr>
        <p:spPr>
          <a:xfrm>
            <a:off x="550171" y="1513195"/>
            <a:ext cx="1902279" cy="461665"/>
          </a:xfrm>
          <a:prstGeom prst="rect">
            <a:avLst/>
          </a:prstGeom>
          <a:solidFill>
            <a:schemeClr val="bg1"/>
          </a:solidFill>
        </p:spPr>
        <p:txBody>
          <a:bodyPr wrap="square" rtlCol="0">
            <a:spAutoFit/>
          </a:bodyPr>
          <a:lstStyle/>
          <a:p>
            <a:r>
              <a:rPr lang="fr-CA" sz="2400" b="1" dirty="0">
                <a:solidFill>
                  <a:schemeClr val="tx1"/>
                </a:solidFill>
              </a:rPr>
              <a:t>HANDICAP</a:t>
            </a:r>
          </a:p>
        </p:txBody>
      </p:sp>
      <p:sp>
        <p:nvSpPr>
          <p:cNvPr id="5" name="ZoneTexte 4"/>
          <p:cNvSpPr txBox="1"/>
          <p:nvPr/>
        </p:nvSpPr>
        <p:spPr>
          <a:xfrm>
            <a:off x="6523706" y="1404338"/>
            <a:ext cx="1902279" cy="461665"/>
          </a:xfrm>
          <a:prstGeom prst="rect">
            <a:avLst/>
          </a:prstGeom>
          <a:solidFill>
            <a:schemeClr val="bg1"/>
          </a:solidFill>
        </p:spPr>
        <p:txBody>
          <a:bodyPr wrap="square" rtlCol="0">
            <a:spAutoFit/>
          </a:bodyPr>
          <a:lstStyle/>
          <a:p>
            <a:r>
              <a:rPr lang="fr-CA" sz="2400" b="1" dirty="0">
                <a:solidFill>
                  <a:schemeClr val="tx1"/>
                </a:solidFill>
              </a:rPr>
              <a:t>HANDICAP</a:t>
            </a:r>
          </a:p>
        </p:txBody>
      </p:sp>
      <p:sp>
        <p:nvSpPr>
          <p:cNvPr id="6" name="ZoneTexte 5"/>
          <p:cNvSpPr txBox="1"/>
          <p:nvPr/>
        </p:nvSpPr>
        <p:spPr>
          <a:xfrm>
            <a:off x="6017080" y="3165102"/>
            <a:ext cx="2781742" cy="1200329"/>
          </a:xfrm>
          <a:prstGeom prst="rect">
            <a:avLst/>
          </a:prstGeom>
          <a:solidFill>
            <a:schemeClr val="bg1"/>
          </a:solidFill>
        </p:spPr>
        <p:txBody>
          <a:bodyPr wrap="square" rtlCol="0">
            <a:spAutoFit/>
          </a:bodyPr>
          <a:lstStyle/>
          <a:p>
            <a:pPr algn="ctr"/>
            <a:r>
              <a:rPr lang="fr-CA" sz="2400" b="1" dirty="0" smtClean="0">
                <a:solidFill>
                  <a:schemeClr val="tx1"/>
                </a:solidFill>
              </a:rPr>
              <a:t>INTERACTIONS HUMAINES INCOMPATIBLES</a:t>
            </a:r>
            <a:endParaRPr lang="fr-CA" sz="2400" b="1" dirty="0">
              <a:solidFill>
                <a:schemeClr val="tx1"/>
              </a:solidFill>
            </a:endParaRPr>
          </a:p>
        </p:txBody>
      </p:sp>
      <p:sp>
        <p:nvSpPr>
          <p:cNvPr id="7" name="ZoneTexte 6"/>
          <p:cNvSpPr txBox="1"/>
          <p:nvPr/>
        </p:nvSpPr>
        <p:spPr>
          <a:xfrm>
            <a:off x="110439" y="3319287"/>
            <a:ext cx="2781742" cy="1200329"/>
          </a:xfrm>
          <a:prstGeom prst="rect">
            <a:avLst/>
          </a:prstGeom>
          <a:solidFill>
            <a:schemeClr val="bg1"/>
          </a:solidFill>
        </p:spPr>
        <p:txBody>
          <a:bodyPr wrap="square" rtlCol="0">
            <a:spAutoFit/>
          </a:bodyPr>
          <a:lstStyle/>
          <a:p>
            <a:pPr algn="ctr"/>
            <a:r>
              <a:rPr lang="fr-CA" sz="2400" b="1" dirty="0" smtClean="0">
                <a:solidFill>
                  <a:schemeClr val="tx1"/>
                </a:solidFill>
              </a:rPr>
              <a:t>ÉTAT DE SANTÉ PERSONNEL</a:t>
            </a:r>
          </a:p>
          <a:p>
            <a:pPr algn="ctr"/>
            <a:endParaRPr lang="fr-CA" sz="2400" b="1"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84"/>
          <p:cNvSpPr txBox="1">
            <a:spLocks noGrp="1"/>
          </p:cNvSpPr>
          <p:nvPr>
            <p:ph type="title"/>
          </p:nvPr>
        </p:nvSpPr>
        <p:spPr>
          <a:xfrm>
            <a:off x="378250" y="209950"/>
            <a:ext cx="7691700"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Exemples de bonne conception inclusive</a:t>
            </a:r>
            <a:endParaRPr dirty="0"/>
          </a:p>
        </p:txBody>
      </p:sp>
      <p:pic>
        <p:nvPicPr>
          <p:cNvPr id="442" name="Google Shape;442;p84"/>
          <p:cNvPicPr preferRelativeResize="0"/>
          <p:nvPr/>
        </p:nvPicPr>
        <p:blipFill>
          <a:blip r:embed="rId3">
            <a:alphaModFix/>
          </a:blip>
          <a:stretch>
            <a:fillRect/>
          </a:stretch>
        </p:blipFill>
        <p:spPr>
          <a:xfrm>
            <a:off x="3" y="1284350"/>
            <a:ext cx="5494423" cy="3416400"/>
          </a:xfrm>
          <a:prstGeom prst="rect">
            <a:avLst/>
          </a:prstGeom>
          <a:noFill/>
          <a:ln>
            <a:noFill/>
          </a:ln>
        </p:spPr>
      </p:pic>
      <p:pic>
        <p:nvPicPr>
          <p:cNvPr id="443" name="Google Shape;443;p84"/>
          <p:cNvPicPr preferRelativeResize="0"/>
          <p:nvPr/>
        </p:nvPicPr>
        <p:blipFill>
          <a:blip r:embed="rId4">
            <a:alphaModFix/>
          </a:blip>
          <a:stretch>
            <a:fillRect/>
          </a:stretch>
        </p:blipFill>
        <p:spPr>
          <a:xfrm>
            <a:off x="5106425" y="1284350"/>
            <a:ext cx="4037564" cy="3416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85"/>
          <p:cNvSpPr txBox="1">
            <a:spLocks noGrp="1"/>
          </p:cNvSpPr>
          <p:nvPr>
            <p:ph type="title"/>
          </p:nvPr>
        </p:nvSpPr>
        <p:spPr>
          <a:xfrm>
            <a:off x="378249" y="209950"/>
            <a:ext cx="8123545"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Exemple de « mauvaise » conception inclusive</a:t>
            </a:r>
            <a:endParaRPr dirty="0"/>
          </a:p>
        </p:txBody>
      </p:sp>
      <p:pic>
        <p:nvPicPr>
          <p:cNvPr id="449" name="Google Shape;449;p85"/>
          <p:cNvPicPr preferRelativeResize="0"/>
          <p:nvPr/>
        </p:nvPicPr>
        <p:blipFill>
          <a:blip r:embed="rId3">
            <a:alphaModFix/>
          </a:blip>
          <a:stretch>
            <a:fillRect/>
          </a:stretch>
        </p:blipFill>
        <p:spPr>
          <a:xfrm>
            <a:off x="685800" y="1297981"/>
            <a:ext cx="7815995" cy="3845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8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CA" dirty="0" smtClean="0"/>
              <a:t>Aspects pratiques à considérer</a:t>
            </a:r>
            <a:endParaRPr dirty="0"/>
          </a:p>
        </p:txBody>
      </p:sp>
      <p:sp>
        <p:nvSpPr>
          <p:cNvPr id="455" name="Google Shape;455;p8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dirty="0">
              <a:solidFill>
                <a:schemeClr val="dk1"/>
              </a:solidFill>
              <a:latin typeface="Lato"/>
              <a:ea typeface="Lato"/>
              <a:cs typeface="Lato"/>
              <a:sym typeface="Lato"/>
            </a:endParaRPr>
          </a:p>
          <a:p>
            <a:pPr marL="0" lvl="0" indent="0" algn="l" rtl="0">
              <a:spcBef>
                <a:spcPts val="0"/>
              </a:spcBef>
              <a:spcAft>
                <a:spcPts val="0"/>
              </a:spcAft>
              <a:buNone/>
            </a:pPr>
            <a:r>
              <a:rPr lang="fr-CA" sz="1800" dirty="0" smtClean="0">
                <a:solidFill>
                  <a:schemeClr val="dk1"/>
                </a:solidFill>
                <a:latin typeface="Lato"/>
                <a:ea typeface="Lato"/>
                <a:cs typeface="Lato"/>
                <a:sym typeface="Lato"/>
              </a:rPr>
              <a:t>Bonnes pratiques pour établir des expériences et des services inclusifs en prenant en compte divers besoins</a:t>
            </a:r>
            <a:endParaRPr sz="1800" dirty="0">
              <a:solidFill>
                <a:schemeClr val="dk1"/>
              </a:solidFill>
              <a:latin typeface="Lato"/>
              <a:ea typeface="Lato"/>
              <a:cs typeface="Lato"/>
              <a:sym typeface="Lato"/>
            </a:endParaRPr>
          </a:p>
          <a:p>
            <a:pPr marL="457200" lvl="0" indent="0" algn="l" rtl="0">
              <a:spcBef>
                <a:spcPts val="0"/>
              </a:spcBef>
              <a:spcAft>
                <a:spcPts val="0"/>
              </a:spcAft>
              <a:buNone/>
            </a:pPr>
            <a:endParaRPr dirty="0"/>
          </a:p>
        </p:txBody>
      </p:sp>
      <p:sp>
        <p:nvSpPr>
          <p:cNvPr id="456" name="Google Shape;456;p8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61950" algn="l" rtl="0">
              <a:spcBef>
                <a:spcPts val="0"/>
              </a:spcBef>
              <a:spcAft>
                <a:spcPts val="0"/>
              </a:spcAft>
              <a:buSzPts val="2100"/>
              <a:buAutoNum type="arabicPeriod"/>
            </a:pPr>
            <a:r>
              <a:rPr lang="fr-CA" sz="2100" dirty="0" smtClean="0">
                <a:solidFill>
                  <a:schemeClr val="dk1"/>
                </a:solidFill>
              </a:rPr>
              <a:t>Reconnaître les préjugés</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Faire de la recherche en conception</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Suivre les pratiques éthiques</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Faire de l’écoute active</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Faire la mise à l’essai avec les utilisateurs</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Considérer divers besoins</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Bâtir des profils inclusifs</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Effectuer des inspections cognitives</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Offrir diverses façons de participer</a:t>
            </a:r>
            <a:endParaRPr sz="2100" dirty="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8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CA" dirty="0" smtClean="0"/>
              <a:t>Éléments à considérer</a:t>
            </a:r>
            <a:endParaRPr dirty="0"/>
          </a:p>
        </p:txBody>
      </p:sp>
      <p:sp>
        <p:nvSpPr>
          <p:cNvPr id="462" name="Google Shape;462;p8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dirty="0" smtClean="0"/>
              <a:t>pour « réussir » une conception inclusive</a:t>
            </a:r>
            <a:endParaRPr dirty="0"/>
          </a:p>
        </p:txBody>
      </p:sp>
      <p:sp>
        <p:nvSpPr>
          <p:cNvPr id="463" name="Google Shape;463;p8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fr-CA" dirty="0" smtClean="0"/>
              <a:t>Orientation</a:t>
            </a:r>
            <a:endParaRPr dirty="0"/>
          </a:p>
          <a:p>
            <a:pPr marL="457200" lvl="0" indent="-317500" algn="l" rtl="0">
              <a:spcBef>
                <a:spcPts val="0"/>
              </a:spcBef>
              <a:spcAft>
                <a:spcPts val="0"/>
              </a:spcAft>
              <a:buSzPts val="1400"/>
              <a:buAutoNum type="arabicPeriod"/>
            </a:pPr>
            <a:r>
              <a:rPr lang="fr-CA" dirty="0" smtClean="0"/>
              <a:t>Portée</a:t>
            </a:r>
            <a:endParaRPr dirty="0"/>
          </a:p>
          <a:p>
            <a:pPr marL="457200" lvl="0" indent="-317500" algn="l" rtl="0">
              <a:spcBef>
                <a:spcPts val="0"/>
              </a:spcBef>
              <a:spcAft>
                <a:spcPts val="0"/>
              </a:spcAft>
              <a:buSzPts val="1400"/>
              <a:buAutoNum type="arabicPeriod"/>
            </a:pPr>
            <a:r>
              <a:rPr lang="fr-CA" dirty="0" smtClean="0"/>
              <a:t>Itération</a:t>
            </a:r>
            <a:endParaRPr dirty="0"/>
          </a:p>
          <a:p>
            <a:pPr marL="457200" lvl="0" indent="-317500" algn="l" rtl="0">
              <a:spcBef>
                <a:spcPts val="0"/>
              </a:spcBef>
              <a:spcAft>
                <a:spcPts val="0"/>
              </a:spcAft>
              <a:buSzPts val="1400"/>
              <a:buAutoNum type="arabicPeriod"/>
            </a:pPr>
            <a:r>
              <a:rPr lang="fr-CA" dirty="0" smtClean="0"/>
              <a:t>Idéation</a:t>
            </a:r>
            <a:endParaRPr dirty="0"/>
          </a:p>
          <a:p>
            <a:pPr marL="457200" lvl="0" indent="-317500" algn="l" rtl="0">
              <a:spcBef>
                <a:spcPts val="0"/>
              </a:spcBef>
              <a:spcAft>
                <a:spcPts val="0"/>
              </a:spcAft>
              <a:buSzPts val="1400"/>
              <a:buAutoNum type="arabicPeriod"/>
            </a:pPr>
            <a:r>
              <a:rPr lang="fr-CA" dirty="0" smtClean="0"/>
              <a:t>Optimisation </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8"/>
          <p:cNvSpPr txBox="1">
            <a:spLocks noGrp="1"/>
          </p:cNvSpPr>
          <p:nvPr>
            <p:ph type="title"/>
          </p:nvPr>
        </p:nvSpPr>
        <p:spPr>
          <a:xfrm>
            <a:off x="1660500" y="2289900"/>
            <a:ext cx="6080100" cy="56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Activité 2 : Boîte à outils pour la conception inclusive</a:t>
            </a:r>
            <a:endParaRPr sz="2800" b="1" i="0" u="none" strike="noStrike" cap="none" dirty="0">
              <a:solidFill>
                <a:srgbClr val="000000"/>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9"/>
          <p:cNvSpPr txBox="1">
            <a:spLocks noGrp="1"/>
          </p:cNvSpPr>
          <p:nvPr>
            <p:ph type="title"/>
          </p:nvPr>
        </p:nvSpPr>
        <p:spPr>
          <a:xfrm>
            <a:off x="1660500" y="2289900"/>
            <a:ext cx="6080100" cy="56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Qu’est-ce que l’accessibilité</a:t>
            </a:r>
            <a:endParaRPr sz="2800" b="1" i="0" u="none" strike="noStrike" cap="none" dirty="0">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4"/>
          <p:cNvSpPr txBox="1">
            <a:spLocks noGrp="1"/>
          </p:cNvSpPr>
          <p:nvPr>
            <p:ph type="title"/>
          </p:nvPr>
        </p:nvSpPr>
        <p:spPr>
          <a:xfrm>
            <a:off x="1660500" y="1698625"/>
            <a:ext cx="6059700" cy="660600"/>
          </a:xfrm>
          <a:prstGeom prst="rect">
            <a:avLst/>
          </a:prstGeom>
          <a:noFill/>
          <a:ln>
            <a:noFill/>
          </a:ln>
        </p:spPr>
        <p:txBody>
          <a:bodyPr spcFirstLastPara="1" wrap="square" lIns="91425" tIns="91425" rIns="91425" bIns="91425" anchor="t" anchorCtr="0">
            <a:noAutofit/>
          </a:bodyPr>
          <a:lstStyle/>
          <a:p>
            <a:pPr lvl="0"/>
            <a:r>
              <a:rPr lang="fr-CA" dirty="0" smtClean="0"/>
              <a:t>Activité 1 : Pensez à une occasion o</a:t>
            </a:r>
            <a:r>
              <a:rPr lang="fr-CA" dirty="0">
                <a:latin typeface="Calibri" panose="020F0502020204030204" pitchFamily="34" charset="0"/>
                <a:cs typeface="Calibri" panose="020F0502020204030204" pitchFamily="34" charset="0"/>
              </a:rPr>
              <a:t>ù l’accessibilité, l’inclusion ou l’exclusion </a:t>
            </a:r>
            <a:r>
              <a:rPr lang="fr-CA" dirty="0" smtClean="0">
                <a:latin typeface="Calibri" panose="020F0502020204030204" pitchFamily="34" charset="0"/>
                <a:cs typeface="Calibri" panose="020F0502020204030204" pitchFamily="34" charset="0"/>
              </a:rPr>
              <a:t>ont directement touché une personne que vous connaissez, ou vous-même</a:t>
            </a:r>
            <a:r>
              <a:rPr lang="fr-CA" dirty="0" smtClean="0"/>
              <a:t>. </a:t>
            </a:r>
            <a:endParaRPr sz="2800" b="1" i="0" u="none" strike="noStrike" cap="none" dirty="0">
              <a:solidFill>
                <a:srgbClr val="0000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90"/>
          <p:cNvSpPr txBox="1">
            <a:spLocks noGrp="1"/>
          </p:cNvSpPr>
          <p:nvPr>
            <p:ph type="title"/>
          </p:nvPr>
        </p:nvSpPr>
        <p:spPr>
          <a:xfrm>
            <a:off x="1660500" y="1393829"/>
            <a:ext cx="50610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Accessibilité</a:t>
            </a:r>
            <a:endParaRPr sz="2800" b="1" i="0" u="none" strike="noStrike" cap="none" dirty="0">
              <a:solidFill>
                <a:srgbClr val="000000"/>
              </a:solidFill>
              <a:latin typeface="Lato"/>
              <a:ea typeface="Lato"/>
              <a:cs typeface="Lato"/>
              <a:sym typeface="Lato"/>
            </a:endParaRPr>
          </a:p>
        </p:txBody>
      </p:sp>
      <p:sp>
        <p:nvSpPr>
          <p:cNvPr id="479" name="Google Shape;479;p90"/>
          <p:cNvSpPr txBox="1">
            <a:spLocks noGrp="1"/>
          </p:cNvSpPr>
          <p:nvPr>
            <p:ph type="subTitle" idx="1"/>
          </p:nvPr>
        </p:nvSpPr>
        <p:spPr>
          <a:xfrm>
            <a:off x="1671000" y="2041900"/>
            <a:ext cx="5542200" cy="12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800" dirty="0" smtClean="0">
                <a:solidFill>
                  <a:srgbClr val="292A2C"/>
                </a:solidFill>
                <a:highlight>
                  <a:srgbClr val="FFFFFF"/>
                </a:highlight>
                <a:latin typeface="Arial"/>
                <a:ea typeface="Arial"/>
                <a:cs typeface="Arial"/>
                <a:sym typeface="Arial"/>
              </a:rPr>
              <a:t>L’accessibilité vise à faire en sorte que tout ce que nous concevons – produits, </a:t>
            </a:r>
            <a:r>
              <a:rPr lang="fr-CA" sz="1800" dirty="0">
                <a:solidFill>
                  <a:srgbClr val="292A2C"/>
                </a:solidFill>
                <a:highlight>
                  <a:srgbClr val="FFFFFF"/>
                </a:highlight>
                <a:latin typeface="Arial"/>
                <a:ea typeface="Arial"/>
                <a:cs typeface="Arial"/>
                <a:sym typeface="Arial"/>
              </a:rPr>
              <a:t>services, </a:t>
            </a:r>
            <a:r>
              <a:rPr lang="fr-CA" sz="1800" dirty="0" smtClean="0">
                <a:solidFill>
                  <a:srgbClr val="292A2C"/>
                </a:solidFill>
                <a:highlight>
                  <a:srgbClr val="FFFFFF"/>
                </a:highlight>
                <a:latin typeface="Arial"/>
                <a:ea typeface="Arial"/>
                <a:cs typeface="Arial"/>
                <a:sym typeface="Arial"/>
              </a:rPr>
              <a:t>appareils ou environnements – soit accessible aux personnes, peu importent les handicaps.</a:t>
            </a:r>
            <a:endParaRPr sz="1800" dirty="0">
              <a:solidFill>
                <a:schemeClr val="dk1"/>
              </a:solidFill>
              <a:latin typeface="Arial"/>
              <a:ea typeface="Arial"/>
              <a:cs typeface="Arial"/>
              <a:sym typeface="Arial"/>
            </a:endParaRPr>
          </a:p>
          <a:p>
            <a:pPr marL="0" marR="0" lvl="0" indent="0" algn="l" rtl="0">
              <a:lnSpc>
                <a:spcPct val="100000"/>
              </a:lnSpc>
              <a:spcBef>
                <a:spcPts val="1100"/>
              </a:spcBef>
              <a:spcAft>
                <a:spcPts val="0"/>
              </a:spcAft>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91"/>
          <p:cNvSpPr txBox="1">
            <a:spLocks noGrp="1"/>
          </p:cNvSpPr>
          <p:nvPr>
            <p:ph type="title"/>
          </p:nvPr>
        </p:nvSpPr>
        <p:spPr>
          <a:xfrm>
            <a:off x="1660500" y="1558550"/>
            <a:ext cx="60903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1100"/>
              </a:spcAft>
              <a:buClr>
                <a:schemeClr val="dk1"/>
              </a:buClr>
              <a:buSzPts val="1100"/>
              <a:buFont typeface="Arial"/>
              <a:buNone/>
            </a:pPr>
            <a:r>
              <a:rPr lang="fr-CA" sz="1800" b="0" dirty="0" smtClean="0">
                <a:solidFill>
                  <a:srgbClr val="292A2C"/>
                </a:solidFill>
                <a:highlight>
                  <a:schemeClr val="lt1"/>
                </a:highlight>
                <a:latin typeface="Arial"/>
                <a:ea typeface="Arial"/>
                <a:cs typeface="Arial"/>
                <a:sym typeface="Arial"/>
              </a:rPr>
              <a:t>L’accessibilité est une caractéristique, tandis que la conception inclusive est une méthode. L’exercice de la conception inclusive devrait améliorer l’accessibilité des produits, mais il ne s’agit pas d’un processus visant à respecter toutes les normes en matière d’accessibilité. Idéalement, les efforts d’amélioration de l’accessibilité et de conception inclusive s’unissent pour offrir des expériences qui sont réellement utilisables par tous et ouvertes à tous, en plus d’être conformes aux normes.</a:t>
            </a:r>
            <a:r>
              <a:rPr lang="fr-CA" sz="1800" b="0" dirty="0">
                <a:solidFill>
                  <a:srgbClr val="292A2C"/>
                </a:solidFill>
                <a:highlight>
                  <a:schemeClr val="lt1"/>
                </a:highlight>
                <a:latin typeface="Arial"/>
                <a:ea typeface="Arial"/>
                <a:cs typeface="Arial"/>
                <a:sym typeface="Arial"/>
              </a:rPr>
              <a:t/>
            </a:r>
            <a:br>
              <a:rPr lang="fr-CA" sz="1800" b="0" dirty="0">
                <a:solidFill>
                  <a:srgbClr val="292A2C"/>
                </a:solidFill>
                <a:highlight>
                  <a:schemeClr val="lt1"/>
                </a:highlight>
                <a:latin typeface="Arial"/>
                <a:ea typeface="Arial"/>
                <a:cs typeface="Arial"/>
                <a:sym typeface="Arial"/>
              </a:rPr>
            </a:br>
            <a:r>
              <a:rPr lang="fr-CA" sz="1800" b="0" dirty="0">
                <a:solidFill>
                  <a:srgbClr val="292A2C"/>
                </a:solidFill>
                <a:highlight>
                  <a:schemeClr val="lt1"/>
                </a:highlight>
                <a:latin typeface="Arial"/>
                <a:ea typeface="Arial"/>
                <a:cs typeface="Arial"/>
                <a:sym typeface="Arial"/>
              </a:rPr>
              <a:t/>
            </a:r>
            <a:br>
              <a:rPr lang="fr-CA" sz="1800" b="0" dirty="0">
                <a:solidFill>
                  <a:srgbClr val="292A2C"/>
                </a:solidFill>
                <a:highlight>
                  <a:schemeClr val="lt1"/>
                </a:highlight>
                <a:latin typeface="Arial"/>
                <a:ea typeface="Arial"/>
                <a:cs typeface="Arial"/>
                <a:sym typeface="Arial"/>
              </a:rPr>
            </a:br>
            <a:r>
              <a:rPr lang="fr-CA" sz="1800" b="0" dirty="0">
                <a:solidFill>
                  <a:srgbClr val="292A2C"/>
                </a:solidFill>
                <a:highlight>
                  <a:schemeClr val="lt1"/>
                </a:highlight>
                <a:latin typeface="Arial"/>
                <a:ea typeface="Arial"/>
                <a:cs typeface="Arial"/>
                <a:sym typeface="Arial"/>
              </a:rPr>
              <a:t>- </a:t>
            </a:r>
            <a:r>
              <a:rPr lang="fr-CA" sz="1800" b="0" dirty="0" smtClean="0">
                <a:solidFill>
                  <a:srgbClr val="292A2C"/>
                </a:solidFill>
                <a:highlight>
                  <a:schemeClr val="lt1"/>
                </a:highlight>
                <a:latin typeface="Arial"/>
                <a:ea typeface="Arial"/>
                <a:cs typeface="Arial"/>
                <a:sym typeface="Arial"/>
              </a:rPr>
              <a:t>Boîte à outils de conception inclusive de Microsoft (traduction)</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92"/>
          <p:cNvSpPr txBox="1">
            <a:spLocks noGrp="1"/>
          </p:cNvSpPr>
          <p:nvPr>
            <p:ph type="title"/>
          </p:nvPr>
        </p:nvSpPr>
        <p:spPr>
          <a:xfrm>
            <a:off x="1262100" y="1596400"/>
            <a:ext cx="6619800" cy="63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CA" dirty="0" smtClean="0">
                <a:solidFill>
                  <a:schemeClr val="lt1"/>
                </a:solidFill>
              </a:rPr>
              <a:t>L’accessibilité est notre responsabilité à tous</a:t>
            </a:r>
            <a:endParaRPr dirty="0">
              <a:solidFill>
                <a:schemeClr val="lt1"/>
              </a:solidFill>
            </a:endParaRPr>
          </a:p>
          <a:p>
            <a:pPr marL="0" marR="0" lvl="0" indent="0" algn="ctr" rtl="0">
              <a:lnSpc>
                <a:spcPct val="100000"/>
              </a:lnSpc>
              <a:spcBef>
                <a:spcPts val="0"/>
              </a:spcBef>
              <a:spcAft>
                <a:spcPts val="0"/>
              </a:spcAft>
              <a:buClr>
                <a:schemeClr val="dk1"/>
              </a:buClr>
              <a:buSzPts val="1100"/>
              <a:buFont typeface="Arial"/>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BFFFF">
            <a:alpha val="35770"/>
          </a:srgbClr>
        </a:solidFill>
        <a:effectLst/>
      </p:bgPr>
    </p:bg>
    <p:spTree>
      <p:nvGrpSpPr>
        <p:cNvPr id="1" name="Shape 493"/>
        <p:cNvGrpSpPr/>
        <p:nvPr/>
      </p:nvGrpSpPr>
      <p:grpSpPr>
        <a:xfrm>
          <a:off x="0" y="0"/>
          <a:ext cx="0" cy="0"/>
          <a:chOff x="0" y="0"/>
          <a:chExt cx="0" cy="0"/>
        </a:xfrm>
      </p:grpSpPr>
      <p:pic>
        <p:nvPicPr>
          <p:cNvPr id="494" name="Google Shape;494;p93"/>
          <p:cNvPicPr preferRelativeResize="0"/>
          <p:nvPr/>
        </p:nvPicPr>
        <p:blipFill>
          <a:blip r:embed="rId3">
            <a:alphaModFix/>
          </a:blip>
          <a:stretch>
            <a:fillRect/>
          </a:stretch>
        </p:blipFill>
        <p:spPr>
          <a:xfrm>
            <a:off x="0" y="0"/>
            <a:ext cx="9180351" cy="5143500"/>
          </a:xfrm>
          <a:prstGeom prst="rect">
            <a:avLst/>
          </a:prstGeom>
          <a:noFill/>
          <a:ln>
            <a:noFill/>
          </a:ln>
        </p:spPr>
      </p:pic>
      <p:sp>
        <p:nvSpPr>
          <p:cNvPr id="495" name="Google Shape;495;p93"/>
          <p:cNvSpPr txBox="1">
            <a:spLocks noGrp="1"/>
          </p:cNvSpPr>
          <p:nvPr>
            <p:ph type="title"/>
          </p:nvPr>
        </p:nvSpPr>
        <p:spPr>
          <a:xfrm>
            <a:off x="0" y="1147275"/>
            <a:ext cx="8016300" cy="11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4800" dirty="0">
              <a:solidFill>
                <a:srgbClr val="000000"/>
              </a:solidFill>
              <a:highlight>
                <a:srgbClr val="FFFFFF"/>
              </a:highlight>
              <a:latin typeface="Lato"/>
              <a:ea typeface="Lato"/>
              <a:cs typeface="Lato"/>
              <a:sym typeface="Lato"/>
            </a:endParaRPr>
          </a:p>
          <a:p>
            <a:pPr marL="0" lvl="0" indent="0" algn="l" rtl="0">
              <a:spcBef>
                <a:spcPts val="0"/>
              </a:spcBef>
              <a:spcAft>
                <a:spcPts val="0"/>
              </a:spcAft>
              <a:buNone/>
            </a:pPr>
            <a:r>
              <a:rPr lang="fr-CA" sz="3600" dirty="0" smtClean="0">
                <a:solidFill>
                  <a:srgbClr val="000000"/>
                </a:solidFill>
                <a:highlight>
                  <a:srgbClr val="FFE030"/>
                </a:highlight>
                <a:latin typeface="Lato"/>
                <a:ea typeface="Lato"/>
                <a:cs typeface="Lato"/>
                <a:sym typeface="Lato"/>
              </a:rPr>
              <a:t>Que pouvons-nous faire pour nous assurer de créer des services inclusifs et </a:t>
            </a:r>
            <a:r>
              <a:rPr lang="fr-CA" sz="3600" dirty="0" smtClean="0">
                <a:highlight>
                  <a:srgbClr val="FFE030"/>
                </a:highlight>
                <a:latin typeface="Lato"/>
                <a:ea typeface="Lato"/>
                <a:cs typeface="Lato"/>
                <a:sym typeface="Lato"/>
              </a:rPr>
              <a:t>accessibles</a:t>
            </a:r>
            <a:r>
              <a:rPr lang="fr-CA" sz="3600" dirty="0" smtClean="0">
                <a:solidFill>
                  <a:srgbClr val="000000"/>
                </a:solidFill>
                <a:highlight>
                  <a:srgbClr val="FFE030"/>
                </a:highlight>
                <a:latin typeface="Lato"/>
                <a:ea typeface="Lato"/>
                <a:cs typeface="Lato"/>
                <a:sym typeface="Lato"/>
              </a:rPr>
              <a:t>?</a:t>
            </a:r>
            <a:endParaRPr sz="3600" dirty="0">
              <a:solidFill>
                <a:srgbClr val="000000"/>
              </a:solidFill>
              <a:highlight>
                <a:srgbClr val="FFE030"/>
              </a:highlight>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94"/>
          <p:cNvSpPr txBox="1">
            <a:spLocks noGrp="1"/>
          </p:cNvSpPr>
          <p:nvPr>
            <p:ph type="title"/>
          </p:nvPr>
        </p:nvSpPr>
        <p:spPr>
          <a:xfrm>
            <a:off x="378250" y="209950"/>
            <a:ext cx="8765700"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Liens entre la conception inclusive et l’accessibilité</a:t>
            </a:r>
            <a:endParaRPr dirty="0"/>
          </a:p>
        </p:txBody>
      </p:sp>
      <p:pic>
        <p:nvPicPr>
          <p:cNvPr id="501" name="Google Shape;501;p94"/>
          <p:cNvPicPr preferRelativeResize="0"/>
          <p:nvPr/>
        </p:nvPicPr>
        <p:blipFill>
          <a:blip r:embed="rId3">
            <a:alphaModFix/>
          </a:blip>
          <a:stretch>
            <a:fillRect/>
          </a:stretch>
        </p:blipFill>
        <p:spPr>
          <a:xfrm>
            <a:off x="1166675" y="1295150"/>
            <a:ext cx="6401476" cy="3867550"/>
          </a:xfrm>
          <a:prstGeom prst="rect">
            <a:avLst/>
          </a:prstGeom>
          <a:noFill/>
          <a:ln>
            <a:noFill/>
          </a:ln>
        </p:spPr>
      </p:pic>
      <p:sp>
        <p:nvSpPr>
          <p:cNvPr id="4" name="ZoneTexte 3"/>
          <p:cNvSpPr txBox="1"/>
          <p:nvPr/>
        </p:nvSpPr>
        <p:spPr>
          <a:xfrm>
            <a:off x="4678136" y="1998666"/>
            <a:ext cx="2245178" cy="677108"/>
          </a:xfrm>
          <a:prstGeom prst="rect">
            <a:avLst/>
          </a:prstGeom>
          <a:solidFill>
            <a:schemeClr val="bg1"/>
          </a:solidFill>
        </p:spPr>
        <p:txBody>
          <a:bodyPr wrap="square" rtlCol="0">
            <a:spAutoFit/>
          </a:bodyPr>
          <a:lstStyle/>
          <a:p>
            <a:r>
              <a:rPr lang="fr-CA" sz="2000" dirty="0" smtClean="0">
                <a:solidFill>
                  <a:srgbClr val="85B76B"/>
                </a:solidFill>
              </a:rPr>
              <a:t>Accessibilité</a:t>
            </a:r>
          </a:p>
          <a:p>
            <a:r>
              <a:rPr lang="fr-CA" sz="900" dirty="0" smtClean="0">
                <a:solidFill>
                  <a:srgbClr val="85B76B"/>
                </a:solidFill>
              </a:rPr>
              <a:t>S’applique à un sous-ensemble donné de personnes</a:t>
            </a:r>
            <a:endParaRPr lang="fr-CA" sz="900" dirty="0">
              <a:solidFill>
                <a:srgbClr val="85B76B"/>
              </a:solidFill>
            </a:endParaRPr>
          </a:p>
        </p:txBody>
      </p:sp>
      <p:sp>
        <p:nvSpPr>
          <p:cNvPr id="5" name="ZoneTexte 4"/>
          <p:cNvSpPr txBox="1"/>
          <p:nvPr/>
        </p:nvSpPr>
        <p:spPr>
          <a:xfrm>
            <a:off x="4678135" y="2992608"/>
            <a:ext cx="2798989" cy="677108"/>
          </a:xfrm>
          <a:prstGeom prst="rect">
            <a:avLst/>
          </a:prstGeom>
          <a:solidFill>
            <a:schemeClr val="bg1"/>
          </a:solidFill>
        </p:spPr>
        <p:txBody>
          <a:bodyPr wrap="square" rtlCol="0">
            <a:spAutoFit/>
          </a:bodyPr>
          <a:lstStyle/>
          <a:p>
            <a:r>
              <a:rPr lang="fr-CA" sz="2000" dirty="0" smtClean="0">
                <a:solidFill>
                  <a:srgbClr val="77B05A"/>
                </a:solidFill>
              </a:rPr>
              <a:t>Conception inclusive</a:t>
            </a:r>
          </a:p>
          <a:p>
            <a:r>
              <a:rPr lang="fr-CA" sz="900" dirty="0" smtClean="0">
                <a:solidFill>
                  <a:srgbClr val="77B05A"/>
                </a:solidFill>
              </a:rPr>
              <a:t>S’applique à autant de personnes qu’il est raisonnablement possible</a:t>
            </a:r>
            <a:endParaRPr lang="fr-CA" sz="900" dirty="0">
              <a:solidFill>
                <a:srgbClr val="77B05A"/>
              </a:solidFill>
            </a:endParaRPr>
          </a:p>
        </p:txBody>
      </p:sp>
      <p:sp>
        <p:nvSpPr>
          <p:cNvPr id="6" name="ZoneTexte 5"/>
          <p:cNvSpPr txBox="1"/>
          <p:nvPr/>
        </p:nvSpPr>
        <p:spPr>
          <a:xfrm>
            <a:off x="4682904" y="4065823"/>
            <a:ext cx="2798989" cy="538609"/>
          </a:xfrm>
          <a:prstGeom prst="rect">
            <a:avLst/>
          </a:prstGeom>
          <a:solidFill>
            <a:schemeClr val="bg1"/>
          </a:solidFill>
        </p:spPr>
        <p:txBody>
          <a:bodyPr wrap="square" rtlCol="0">
            <a:spAutoFit/>
          </a:bodyPr>
          <a:lstStyle/>
          <a:p>
            <a:r>
              <a:rPr lang="fr-CA" sz="2000" dirty="0" smtClean="0">
                <a:solidFill>
                  <a:srgbClr val="92D050"/>
                </a:solidFill>
              </a:rPr>
              <a:t>Conception universelle</a:t>
            </a:r>
          </a:p>
          <a:p>
            <a:r>
              <a:rPr lang="fr-CA" sz="900" dirty="0" smtClean="0">
                <a:solidFill>
                  <a:srgbClr val="92D050"/>
                </a:solidFill>
              </a:rPr>
              <a:t>S’applique à tout le monde</a:t>
            </a:r>
            <a:endParaRPr lang="fr-CA" sz="900" dirty="0">
              <a:solidFill>
                <a:srgbClr val="92D05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95"/>
          <p:cNvSpPr txBox="1">
            <a:spLocks noGrp="1"/>
          </p:cNvSpPr>
          <p:nvPr>
            <p:ph type="title"/>
          </p:nvPr>
        </p:nvSpPr>
        <p:spPr>
          <a:xfrm>
            <a:off x="1505250" y="1052825"/>
            <a:ext cx="6772800" cy="193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CA" dirty="0" smtClean="0"/>
              <a:t>Ces principes sont le fondement des liens entre l’accessibilité, l’inclusion et la diversité.</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96"/>
          <p:cNvSpPr txBox="1">
            <a:spLocks noGrp="1"/>
          </p:cNvSpPr>
          <p:nvPr>
            <p:ph type="title"/>
          </p:nvPr>
        </p:nvSpPr>
        <p:spPr>
          <a:xfrm>
            <a:off x="1660500" y="2015750"/>
            <a:ext cx="60498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Les produits et services du gouvernement du Canada doivent-ils être accessibles? </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7"/>
          <p:cNvSpPr txBox="1">
            <a:spLocks noGrp="1"/>
          </p:cNvSpPr>
          <p:nvPr>
            <p:ph type="title"/>
          </p:nvPr>
        </p:nvSpPr>
        <p:spPr>
          <a:xfrm>
            <a:off x="1660500" y="1634750"/>
            <a:ext cx="63438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4500"/>
              </a:spcAft>
              <a:buClr>
                <a:schemeClr val="dk1"/>
              </a:buClr>
              <a:buSzPts val="1100"/>
              <a:buFont typeface="Arial"/>
              <a:buNone/>
            </a:pPr>
            <a:r>
              <a:rPr lang="fr-CA" sz="1800" b="0" dirty="0" smtClean="0"/>
              <a:t>Les Règles pour l’accessibilité des contenus Web ou </a:t>
            </a:r>
            <a:r>
              <a:rPr lang="fr-CA" sz="1800" b="0" dirty="0"/>
              <a:t>WCAG </a:t>
            </a:r>
            <a:r>
              <a:rPr lang="fr-CA" sz="1800" b="0" dirty="0" smtClean="0"/>
              <a:t>constituent un ensemble de lignes directrices à suivre pour que le contenu soit accessible à tout le monde, y compris les personnes handicapées. </a:t>
            </a:r>
            <a:r>
              <a:rPr lang="fr-CA" sz="1800" b="0" dirty="0"/>
              <a:t/>
            </a:r>
            <a:br>
              <a:rPr lang="fr-CA" sz="1800" b="0" dirty="0"/>
            </a:br>
            <a:r>
              <a:rPr lang="fr-CA" sz="1800" b="0" dirty="0"/>
              <a:t/>
            </a:r>
            <a:br>
              <a:rPr lang="fr-CA" sz="1800" b="0" dirty="0"/>
            </a:br>
            <a:r>
              <a:rPr lang="fr-CA" sz="1800" b="0" dirty="0" smtClean="0"/>
              <a:t>Depuis 2012, le gouvernement du Canada doit suivre les règles  WCAG </a:t>
            </a:r>
            <a:r>
              <a:rPr lang="fr-CA" sz="1800" b="0" dirty="0"/>
              <a:t>2.0 </a:t>
            </a:r>
            <a:r>
              <a:rPr lang="fr-CA" sz="1800" b="0" dirty="0" smtClean="0"/>
              <a:t>AA, à la suite d’une décision de la Cour fédérale relative à la cause Donna </a:t>
            </a:r>
            <a:r>
              <a:rPr lang="fr-CA" sz="1800" b="0" dirty="0"/>
              <a:t>Jodhan </a:t>
            </a:r>
            <a:r>
              <a:rPr lang="fr-CA" sz="1800" b="0" dirty="0" smtClean="0"/>
              <a:t>c. le Procureur général du Canada.</a:t>
            </a:r>
            <a:endParaRPr sz="1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98"/>
          <p:cNvSpPr txBox="1">
            <a:spLocks noGrp="1"/>
          </p:cNvSpPr>
          <p:nvPr>
            <p:ph type="title"/>
          </p:nvPr>
        </p:nvSpPr>
        <p:spPr>
          <a:xfrm>
            <a:off x="944880" y="884475"/>
            <a:ext cx="721614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b="0" dirty="0" smtClean="0">
                <a:solidFill>
                  <a:schemeClr val="dk1"/>
                </a:solidFill>
              </a:rPr>
              <a:t>Règles pour l’accessibilité des contenus Web</a:t>
            </a:r>
            <a:endParaRPr b="0" dirty="0">
              <a:solidFill>
                <a:schemeClr val="dk1"/>
              </a:solidFill>
            </a:endParaRPr>
          </a:p>
          <a:p>
            <a:pPr marL="457200" lvl="0" indent="-342900">
              <a:spcBef>
                <a:spcPts val="4500"/>
              </a:spcBef>
              <a:buClr>
                <a:schemeClr val="dk1"/>
              </a:buClr>
              <a:buSzPts val="1800"/>
              <a:buChar char="●"/>
            </a:pPr>
            <a:r>
              <a:rPr lang="fr-CA" sz="1800" b="0" dirty="0" smtClean="0">
                <a:solidFill>
                  <a:schemeClr val="dk1"/>
                </a:solidFill>
              </a:rPr>
              <a:t>Décrivent les pratiques exemplaires pour que le contenu Web soit universellement </a:t>
            </a:r>
            <a:r>
              <a:rPr lang="fr-CA" sz="1800" b="0" dirty="0">
                <a:solidFill>
                  <a:schemeClr val="dk1"/>
                </a:solidFill>
                <a:latin typeface="Arial"/>
                <a:ea typeface="Arial"/>
                <a:cs typeface="Arial"/>
                <a:sym typeface="Arial"/>
              </a:rPr>
              <a:t>perceptible, utilisable, compréhensible et </a:t>
            </a:r>
            <a:r>
              <a:rPr lang="fr-CA" sz="1800" b="0" dirty="0" smtClean="0">
                <a:solidFill>
                  <a:schemeClr val="dk1"/>
                </a:solidFill>
                <a:latin typeface="Arial"/>
                <a:ea typeface="Arial"/>
                <a:cs typeface="Arial"/>
                <a:sym typeface="Arial"/>
              </a:rPr>
              <a:t>robuste</a:t>
            </a:r>
            <a:r>
              <a:rPr lang="fr-CA" sz="1800" b="0" dirty="0" smtClean="0">
                <a:solidFill>
                  <a:schemeClr val="dk1"/>
                </a:solidFill>
              </a:rPr>
              <a:t>.</a:t>
            </a:r>
            <a:endParaRPr sz="1800" b="0" dirty="0">
              <a:solidFill>
                <a:schemeClr val="dk1"/>
              </a:solidFill>
            </a:endParaRPr>
          </a:p>
          <a:p>
            <a:pPr marL="457200" lvl="0" indent="-342900" algn="l" rtl="0">
              <a:spcBef>
                <a:spcPts val="0"/>
              </a:spcBef>
              <a:spcAft>
                <a:spcPts val="0"/>
              </a:spcAft>
              <a:buClr>
                <a:schemeClr val="dk1"/>
              </a:buClr>
              <a:buSzPts val="1800"/>
              <a:buChar char="●"/>
            </a:pPr>
            <a:r>
              <a:rPr lang="fr-CA" sz="1800" b="0" dirty="0" smtClean="0">
                <a:solidFill>
                  <a:schemeClr val="dk1"/>
                </a:solidFill>
              </a:rPr>
              <a:t>Définissent les critères de réussite d’une conception Web inclusive, selon des niveaux ascendants de conformité (A</a:t>
            </a:r>
            <a:r>
              <a:rPr lang="fr-CA" sz="1800" b="0" dirty="0">
                <a:solidFill>
                  <a:schemeClr val="dk1"/>
                </a:solidFill>
              </a:rPr>
              <a:t>, </a:t>
            </a:r>
            <a:r>
              <a:rPr lang="fr-CA" sz="1800" b="0" dirty="0" smtClean="0">
                <a:solidFill>
                  <a:schemeClr val="dk1"/>
                </a:solidFill>
              </a:rPr>
              <a:t>AA et AAA</a:t>
            </a:r>
            <a:r>
              <a:rPr lang="fr-CA" sz="1800" b="0" dirty="0">
                <a:solidFill>
                  <a:schemeClr val="dk1"/>
                </a:solidFill>
              </a:rPr>
              <a:t>).</a:t>
            </a:r>
            <a:endParaRPr sz="1800" b="0" dirty="0">
              <a:solidFill>
                <a:schemeClr val="dk1"/>
              </a:solidFill>
            </a:endParaRPr>
          </a:p>
          <a:p>
            <a:pPr marL="457200" lvl="0" indent="-342900" algn="l" rtl="0">
              <a:spcBef>
                <a:spcPts val="0"/>
              </a:spcBef>
              <a:spcAft>
                <a:spcPts val="0"/>
              </a:spcAft>
              <a:buClr>
                <a:schemeClr val="dk1"/>
              </a:buClr>
              <a:buSzPts val="1800"/>
              <a:buChar char="●"/>
            </a:pPr>
            <a:r>
              <a:rPr lang="fr-CA" sz="1800" b="0" dirty="0" smtClean="0">
                <a:solidFill>
                  <a:schemeClr val="dk1"/>
                </a:solidFill>
              </a:rPr>
              <a:t>Rédigées et examinées par une collectivité mondiale d’experts du numérique.</a:t>
            </a:r>
            <a:endParaRPr sz="1800" b="0" dirty="0">
              <a:solidFill>
                <a:schemeClr val="dk1"/>
              </a:solidFill>
            </a:endParaRPr>
          </a:p>
          <a:p>
            <a:pPr marL="457200" lvl="0" indent="-342900" algn="l" rtl="0">
              <a:spcBef>
                <a:spcPts val="0"/>
              </a:spcBef>
              <a:spcAft>
                <a:spcPts val="0"/>
              </a:spcAft>
              <a:buClr>
                <a:schemeClr val="dk1"/>
              </a:buClr>
              <a:buSzPts val="1800"/>
              <a:buFont typeface="Lato"/>
              <a:buChar char="●"/>
            </a:pPr>
            <a:r>
              <a:rPr lang="fr-CA" sz="1800" b="0" dirty="0" smtClean="0">
                <a:solidFill>
                  <a:schemeClr val="dk1"/>
                </a:solidFill>
              </a:rPr>
              <a:t>Relient le monde au moyen de normes communes en matière de technologie de l’information et d’expérience utilisateur.</a:t>
            </a:r>
            <a:endParaRPr sz="1800" b="0" dirty="0">
              <a:solidFill>
                <a:schemeClr val="dk1"/>
              </a:solidFill>
            </a:endParaRPr>
          </a:p>
          <a:p>
            <a:pPr marL="0" lvl="0" indent="0" algn="l" rtl="0">
              <a:spcBef>
                <a:spcPts val="0"/>
              </a:spcBef>
              <a:spcAft>
                <a:spcPts val="0"/>
              </a:spcAft>
              <a:buNone/>
            </a:pPr>
            <a:endParaRPr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99" descr="71% of people with disabilities leave a website immediately if it is not accessible."/>
          <p:cNvPicPr preferRelativeResize="0"/>
          <p:nvPr/>
        </p:nvPicPr>
        <p:blipFill>
          <a:blip r:embed="rId3">
            <a:alphaModFix/>
          </a:blip>
          <a:stretch>
            <a:fillRect/>
          </a:stretch>
        </p:blipFill>
        <p:spPr>
          <a:xfrm>
            <a:off x="1524000" y="690750"/>
            <a:ext cx="5943600" cy="1828800"/>
          </a:xfrm>
          <a:prstGeom prst="rect">
            <a:avLst/>
          </a:prstGeom>
          <a:noFill/>
          <a:ln>
            <a:noFill/>
          </a:ln>
        </p:spPr>
      </p:pic>
      <p:pic>
        <p:nvPicPr>
          <p:cNvPr id="527" name="Google Shape;527;p99" descr="30% of working professionals have a disability"/>
          <p:cNvPicPr preferRelativeResize="0"/>
          <p:nvPr/>
        </p:nvPicPr>
        <p:blipFill>
          <a:blip r:embed="rId4">
            <a:alphaModFix/>
          </a:blip>
          <a:stretch>
            <a:fillRect/>
          </a:stretch>
        </p:blipFill>
        <p:spPr>
          <a:xfrm>
            <a:off x="1740013" y="2580425"/>
            <a:ext cx="5727575" cy="1680250"/>
          </a:xfrm>
          <a:prstGeom prst="rect">
            <a:avLst/>
          </a:prstGeom>
          <a:noFill/>
          <a:ln>
            <a:noFill/>
          </a:ln>
        </p:spPr>
      </p:pic>
      <p:sp>
        <p:nvSpPr>
          <p:cNvPr id="2" name="ZoneTexte 1"/>
          <p:cNvSpPr txBox="1"/>
          <p:nvPr/>
        </p:nvSpPr>
        <p:spPr>
          <a:xfrm>
            <a:off x="3901440" y="1310640"/>
            <a:ext cx="3665208" cy="1323439"/>
          </a:xfrm>
          <a:prstGeom prst="rect">
            <a:avLst/>
          </a:prstGeom>
          <a:solidFill>
            <a:schemeClr val="bg1"/>
          </a:solidFill>
        </p:spPr>
        <p:txBody>
          <a:bodyPr wrap="square" rtlCol="0">
            <a:spAutoFit/>
          </a:bodyPr>
          <a:lstStyle/>
          <a:p>
            <a:r>
              <a:rPr lang="fr-CA" sz="2000" b="1" dirty="0" smtClean="0"/>
              <a:t>des personnes handicapées quittent un site Web immédiatement s’il n’est pas accessible.</a:t>
            </a:r>
            <a:endParaRPr lang="fr-CA" sz="2000" b="1" dirty="0"/>
          </a:p>
        </p:txBody>
      </p:sp>
      <p:sp>
        <p:nvSpPr>
          <p:cNvPr id="5" name="ZoneTexte 4"/>
          <p:cNvSpPr txBox="1"/>
          <p:nvPr/>
        </p:nvSpPr>
        <p:spPr>
          <a:xfrm>
            <a:off x="3970020" y="3066607"/>
            <a:ext cx="3314700" cy="707886"/>
          </a:xfrm>
          <a:prstGeom prst="rect">
            <a:avLst/>
          </a:prstGeom>
          <a:solidFill>
            <a:schemeClr val="bg1"/>
          </a:solidFill>
        </p:spPr>
        <p:txBody>
          <a:bodyPr wrap="square" rtlCol="0">
            <a:spAutoFit/>
          </a:bodyPr>
          <a:lstStyle/>
          <a:p>
            <a:r>
              <a:rPr lang="fr-CA" sz="2000" b="1" dirty="0" smtClean="0"/>
              <a:t>des professionnels actifs ont un handicap.</a:t>
            </a:r>
            <a:endParaRPr lang="fr-CA" sz="2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55"/>
          <p:cNvSpPr txBox="1">
            <a:spLocks noGrp="1"/>
          </p:cNvSpPr>
          <p:nvPr>
            <p:ph type="title"/>
          </p:nvPr>
        </p:nvSpPr>
        <p:spPr>
          <a:xfrm>
            <a:off x="1660500" y="2289900"/>
            <a:ext cx="6241554" cy="56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Qu’est-ce que la conception inclusive?</a:t>
            </a:r>
            <a:endParaRPr sz="2800" b="1" i="0" u="none" strike="noStrike" cap="none" dirty="0">
              <a:solidFill>
                <a:srgbClr val="000000"/>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00"/>
          <p:cNvSpPr txBox="1">
            <a:spLocks noGrp="1"/>
          </p:cNvSpPr>
          <p:nvPr>
            <p:ph type="title"/>
          </p:nvPr>
        </p:nvSpPr>
        <p:spPr>
          <a:xfrm>
            <a:off x="1660500" y="1863339"/>
            <a:ext cx="50610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smtClean="0"/>
              <a:t>Idées fausses – Concevoir pour l’accessibilité</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101"/>
          <p:cNvPicPr preferRelativeResize="0"/>
          <p:nvPr/>
        </p:nvPicPr>
        <p:blipFill rotWithShape="1">
          <a:blip r:embed="rId3">
            <a:alphaModFix/>
          </a:blip>
          <a:srcRect t="9309" b="9317"/>
          <a:stretch/>
        </p:blipFill>
        <p:spPr>
          <a:xfrm>
            <a:off x="4671075" y="0"/>
            <a:ext cx="4472923" cy="5143499"/>
          </a:xfrm>
          <a:prstGeom prst="rect">
            <a:avLst/>
          </a:prstGeom>
          <a:noFill/>
          <a:ln>
            <a:noFill/>
          </a:ln>
        </p:spPr>
      </p:pic>
      <p:sp>
        <p:nvSpPr>
          <p:cNvPr id="538" name="Google Shape;538;p101"/>
          <p:cNvSpPr txBox="1">
            <a:spLocks noGrp="1"/>
          </p:cNvSpPr>
          <p:nvPr>
            <p:ph type="title"/>
          </p:nvPr>
        </p:nvSpPr>
        <p:spPr>
          <a:xfrm>
            <a:off x="378250" y="209950"/>
            <a:ext cx="6236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CA" dirty="0" smtClean="0"/>
              <a:t>Introspection</a:t>
            </a:r>
            <a:endParaRPr sz="3000" b="1" i="0" u="none" strike="noStrike" cap="none" dirty="0">
              <a:solidFill>
                <a:srgbClr val="000000"/>
              </a:solidFill>
              <a:latin typeface="Lato"/>
              <a:ea typeface="Lato"/>
              <a:cs typeface="Lato"/>
              <a:sym typeface="Lato"/>
            </a:endParaRPr>
          </a:p>
        </p:txBody>
      </p:sp>
      <p:sp>
        <p:nvSpPr>
          <p:cNvPr id="539" name="Google Shape;539;p101"/>
          <p:cNvSpPr txBox="1">
            <a:spLocks noGrp="1"/>
          </p:cNvSpPr>
          <p:nvPr>
            <p:ph type="subTitle" idx="1"/>
          </p:nvPr>
        </p:nvSpPr>
        <p:spPr>
          <a:xfrm>
            <a:off x="378250" y="1750050"/>
            <a:ext cx="3104090" cy="2405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fr-CA" sz="1400" b="0" dirty="0" smtClean="0">
                <a:solidFill>
                  <a:schemeClr val="dk1"/>
                </a:solidFill>
                <a:latin typeface="Arial"/>
                <a:ea typeface="Arial"/>
                <a:cs typeface="Arial"/>
                <a:sym typeface="Arial"/>
              </a:rPr>
              <a:t>Les principes directeurs pour la création de services accessibles et inclusifs forment un ensemble cohérent de lignes directrices pour rendre le contenu accessible aux personnes handicapées</a:t>
            </a:r>
            <a:r>
              <a:rPr lang="fr-CA" sz="1400" b="0" dirty="0" smtClean="0">
                <a:solidFill>
                  <a:srgbClr val="333333"/>
                </a:solidFill>
                <a:highlight>
                  <a:srgbClr val="FFFFFF"/>
                </a:highlight>
                <a:latin typeface="Arial"/>
                <a:ea typeface="Arial"/>
                <a:cs typeface="Arial"/>
                <a:sym typeface="Arial"/>
              </a:rPr>
              <a:t>. Ces principes sont les suivants : </a:t>
            </a:r>
            <a:r>
              <a:rPr lang="fr-CA" sz="1400" b="0" dirty="0" smtClean="0">
                <a:solidFill>
                  <a:schemeClr val="dk1"/>
                </a:solidFill>
                <a:latin typeface="Arial"/>
                <a:ea typeface="Arial"/>
                <a:cs typeface="Arial"/>
                <a:sym typeface="Arial"/>
              </a:rPr>
              <a:t>perceptible, utilisable, compréhensible et robuste. </a:t>
            </a:r>
            <a:endParaRPr sz="1400" b="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400" b="0" i="1"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CA" sz="1400" b="0" dirty="0" smtClean="0">
                <a:solidFill>
                  <a:schemeClr val="dk1"/>
                </a:solidFill>
                <a:latin typeface="Arial"/>
                <a:ea typeface="Arial"/>
                <a:cs typeface="Arial"/>
                <a:sym typeface="Arial"/>
              </a:rPr>
              <a:t>Ces principes visent à créer des expériences bien structurées, simples et intuitives.</a:t>
            </a:r>
            <a:endParaRPr sz="1400" b="0" u="none" strike="noStrike" cap="none" dirty="0">
              <a:solidFill>
                <a:srgbClr val="000000"/>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02"/>
          <p:cNvSpPr/>
          <p:nvPr/>
        </p:nvSpPr>
        <p:spPr>
          <a:xfrm>
            <a:off x="6016892" y="2457014"/>
            <a:ext cx="2868900" cy="2345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CA" sz="1400" b="0" i="0" u="none" strike="noStrike" cap="none" dirty="0">
                <a:solidFill>
                  <a:schemeClr val="dk1"/>
                </a:solidFill>
                <a:latin typeface="Arial"/>
                <a:ea typeface="Arial"/>
                <a:cs typeface="Arial"/>
                <a:sym typeface="Arial"/>
              </a:rPr>
              <a:t>An image is worth 1,000 words. And it can </a:t>
            </a:r>
            <a:r>
              <a:rPr lang="fr-CA" sz="1400" b="0" i="0" u="none" strike="noStrike" cap="none" dirty="0" err="1">
                <a:solidFill>
                  <a:schemeClr val="dk1"/>
                </a:solidFill>
                <a:latin typeface="Arial"/>
                <a:ea typeface="Arial"/>
                <a:cs typeface="Arial"/>
                <a:sym typeface="Arial"/>
              </a:rPr>
              <a:t>cover</a:t>
            </a:r>
            <a:r>
              <a:rPr lang="fr-CA" sz="1400" b="0" i="0" u="none" strike="noStrike" cap="none" dirty="0">
                <a:solidFill>
                  <a:schemeClr val="dk1"/>
                </a:solidFill>
                <a:latin typeface="Arial"/>
                <a:ea typeface="Arial"/>
                <a:cs typeface="Arial"/>
                <a:sym typeface="Arial"/>
              </a:rPr>
              <a:t> the </a:t>
            </a:r>
            <a:r>
              <a:rPr lang="fr-CA" sz="1400" b="0" i="0" u="none" strike="noStrike" cap="none" dirty="0" err="1">
                <a:solidFill>
                  <a:schemeClr val="dk1"/>
                </a:solidFill>
                <a:latin typeface="Arial"/>
                <a:ea typeface="Arial"/>
                <a:cs typeface="Arial"/>
                <a:sym typeface="Arial"/>
              </a:rPr>
              <a:t>whole</a:t>
            </a:r>
            <a:r>
              <a:rPr lang="fr-CA" sz="1400" b="0" i="0" u="none" strike="noStrike" cap="none" dirty="0">
                <a:solidFill>
                  <a:schemeClr val="dk1"/>
                </a:solidFill>
                <a:latin typeface="Arial"/>
                <a:ea typeface="Arial"/>
                <a:cs typeface="Arial"/>
                <a:sym typeface="Arial"/>
              </a:rPr>
              <a:t> slide </a:t>
            </a:r>
            <a:endParaRPr sz="1400" b="0" i="0" u="none" strike="noStrike" cap="none" dirty="0">
              <a:solidFill>
                <a:schemeClr val="dk1"/>
              </a:solidFill>
              <a:latin typeface="Arial"/>
              <a:ea typeface="Arial"/>
              <a:cs typeface="Arial"/>
              <a:sym typeface="Arial"/>
            </a:endParaRPr>
          </a:p>
        </p:txBody>
      </p:sp>
      <p:pic>
        <p:nvPicPr>
          <p:cNvPr id="545" name="Google Shape;545;p102"/>
          <p:cNvPicPr preferRelativeResize="0"/>
          <p:nvPr/>
        </p:nvPicPr>
        <p:blipFill>
          <a:blip r:embed="rId3">
            <a:alphaModFix/>
          </a:blip>
          <a:stretch>
            <a:fillRect/>
          </a:stretch>
        </p:blipFill>
        <p:spPr>
          <a:xfrm>
            <a:off x="1465125" y="0"/>
            <a:ext cx="7715224" cy="5143500"/>
          </a:xfrm>
          <a:prstGeom prst="rect">
            <a:avLst/>
          </a:prstGeom>
          <a:noFill/>
          <a:ln>
            <a:noFill/>
          </a:ln>
        </p:spPr>
      </p:pic>
      <p:sp>
        <p:nvSpPr>
          <p:cNvPr id="546" name="Google Shape;546;p102"/>
          <p:cNvSpPr/>
          <p:nvPr/>
        </p:nvSpPr>
        <p:spPr>
          <a:xfrm>
            <a:off x="0" y="0"/>
            <a:ext cx="1465200" cy="5143500"/>
          </a:xfrm>
          <a:prstGeom prst="rect">
            <a:avLst/>
          </a:prstGeom>
          <a:solidFill>
            <a:srgbClr val="FFE030"/>
          </a:solidFill>
          <a:ln w="9525" cap="flat" cmpd="sng">
            <a:solidFill>
              <a:srgbClr val="FFE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103"/>
          <p:cNvSpPr txBox="1">
            <a:spLocks noGrp="1"/>
          </p:cNvSpPr>
          <p:nvPr>
            <p:ph type="title"/>
          </p:nvPr>
        </p:nvSpPr>
        <p:spPr>
          <a:xfrm>
            <a:off x="1660500" y="1393825"/>
            <a:ext cx="587568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solidFill>
                  <a:schemeClr val="dk1"/>
                </a:solidFill>
              </a:rPr>
              <a:t>Les personnes d’abord : </a:t>
            </a:r>
            <a:br>
              <a:rPr lang="fr-CA" dirty="0" smtClean="0">
                <a:solidFill>
                  <a:schemeClr val="dk1"/>
                </a:solidFill>
              </a:rPr>
            </a:br>
            <a:r>
              <a:rPr lang="fr-CA" dirty="0" smtClean="0">
                <a:solidFill>
                  <a:schemeClr val="dk1"/>
                </a:solidFill>
              </a:rPr>
              <a:t>suivre les principes de conception inclusive pour assurer un accès égal en donnant un expérience comparable aux personnes ayant des capacités diverses</a:t>
            </a:r>
            <a:endParaRPr dirty="0">
              <a:solidFill>
                <a:schemeClr val="dk1"/>
              </a:solidFill>
            </a:endParaRPr>
          </a:p>
          <a:p>
            <a:pPr marL="0" marR="0" lvl="0" indent="0" algn="l" rtl="0">
              <a:lnSpc>
                <a:spcPct val="100000"/>
              </a:lnSpc>
              <a:spcBef>
                <a:spcPts val="0"/>
              </a:spcBef>
              <a:spcAft>
                <a:spcPts val="0"/>
              </a:spcAft>
              <a:buClr>
                <a:srgbClr val="000000"/>
              </a:buClr>
              <a:buSzPts val="2800"/>
              <a:buFont typeface="Arial"/>
              <a:buNone/>
            </a:pPr>
            <a:r>
              <a:rPr lang="fr-CA" i="0" u="none" strike="noStrike" cap="none" dirty="0">
                <a:solidFill>
                  <a:srgbClr val="000000"/>
                </a:solidFill>
              </a:rPr>
              <a:t> </a:t>
            </a:r>
            <a:endParaRPr i="0" u="none" strike="noStrike" cap="none" dirty="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04"/>
          <p:cNvSpPr txBox="1">
            <a:spLocks noGrp="1"/>
          </p:cNvSpPr>
          <p:nvPr>
            <p:ph type="title"/>
          </p:nvPr>
        </p:nvSpPr>
        <p:spPr>
          <a:xfrm>
            <a:off x="1660500" y="1393825"/>
            <a:ext cx="60546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dirty="0">
              <a:solidFill>
                <a:schemeClr val="dk1"/>
              </a:solidFill>
            </a:endParaRPr>
          </a:p>
          <a:p>
            <a:pPr marL="0" marR="0" lvl="0" indent="0" algn="l" rtl="0">
              <a:lnSpc>
                <a:spcPct val="100000"/>
              </a:lnSpc>
              <a:spcBef>
                <a:spcPts val="0"/>
              </a:spcBef>
              <a:spcAft>
                <a:spcPts val="0"/>
              </a:spcAft>
              <a:buClr>
                <a:srgbClr val="000000"/>
              </a:buClr>
              <a:buSzPts val="2800"/>
              <a:buFont typeface="Arial"/>
              <a:buNone/>
            </a:pPr>
            <a:r>
              <a:rPr lang="fr-CA" i="0" u="none" strike="noStrike" cap="none" dirty="0">
                <a:solidFill>
                  <a:srgbClr val="000000"/>
                </a:solidFill>
              </a:rPr>
              <a:t> </a:t>
            </a:r>
            <a:endParaRPr i="0" u="none" strike="noStrike" cap="none" dirty="0">
              <a:solidFill>
                <a:srgbClr val="000000"/>
              </a:solidFill>
            </a:endParaRPr>
          </a:p>
        </p:txBody>
      </p:sp>
      <p:pic>
        <p:nvPicPr>
          <p:cNvPr id="557" name="Google Shape;557;p104"/>
          <p:cNvPicPr preferRelativeResize="0"/>
          <p:nvPr/>
        </p:nvPicPr>
        <p:blipFill>
          <a:blip r:embed="rId3">
            <a:alphaModFix/>
          </a:blip>
          <a:stretch>
            <a:fillRect/>
          </a:stretch>
        </p:blipFill>
        <p:spPr>
          <a:xfrm>
            <a:off x="-15901" y="0"/>
            <a:ext cx="7715275" cy="5143501"/>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558" name="Google Shape;558;p104"/>
          <p:cNvSpPr/>
          <p:nvPr/>
        </p:nvSpPr>
        <p:spPr>
          <a:xfrm>
            <a:off x="5776700" y="0"/>
            <a:ext cx="3367200" cy="5499900"/>
          </a:xfrm>
          <a:prstGeom prst="rect">
            <a:avLst/>
          </a:prstGeom>
          <a:solidFill>
            <a:srgbClr val="FFE030"/>
          </a:solidFill>
          <a:ln w="9525" cap="flat" cmpd="sng">
            <a:solidFill>
              <a:srgbClr val="FFE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05"/>
          <p:cNvSpPr txBox="1">
            <a:spLocks noGrp="1"/>
          </p:cNvSpPr>
          <p:nvPr>
            <p:ph type="title"/>
          </p:nvPr>
        </p:nvSpPr>
        <p:spPr>
          <a:xfrm>
            <a:off x="1660500" y="2289900"/>
            <a:ext cx="5772300" cy="56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fr-CA" dirty="0" smtClean="0">
                <a:solidFill>
                  <a:schemeClr val="dk1"/>
                </a:solidFill>
              </a:rPr>
              <a:t>Inclure l’accessibilité dès le début de la conception d’un service</a:t>
            </a:r>
            <a:endParaRPr sz="2800" b="1" i="0" u="none" strike="noStrike" cap="none" dirty="0">
              <a:solidFill>
                <a:srgbClr val="000000"/>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106"/>
          <p:cNvPicPr preferRelativeResize="0"/>
          <p:nvPr/>
        </p:nvPicPr>
        <p:blipFill>
          <a:blip r:embed="rId3">
            <a:alphaModFix/>
          </a:blip>
          <a:stretch>
            <a:fillRect/>
          </a:stretch>
        </p:blipFill>
        <p:spPr>
          <a:xfrm>
            <a:off x="0" y="1297425"/>
            <a:ext cx="9144000" cy="2368300"/>
          </a:xfrm>
          <a:prstGeom prst="rect">
            <a:avLst/>
          </a:prstGeom>
          <a:noFill/>
          <a:ln>
            <a:noFill/>
          </a:ln>
        </p:spPr>
      </p:pic>
      <p:sp>
        <p:nvSpPr>
          <p:cNvPr id="3" name="ZoneTexte 2"/>
          <p:cNvSpPr txBox="1"/>
          <p:nvPr/>
        </p:nvSpPr>
        <p:spPr>
          <a:xfrm>
            <a:off x="2850423" y="2945575"/>
            <a:ext cx="1150077" cy="369332"/>
          </a:xfrm>
          <a:prstGeom prst="rect">
            <a:avLst/>
          </a:prstGeom>
          <a:solidFill>
            <a:srgbClr val="C8E0EF"/>
          </a:solidFill>
        </p:spPr>
        <p:txBody>
          <a:bodyPr wrap="square" rtlCol="0">
            <a:spAutoFit/>
          </a:bodyPr>
          <a:lstStyle/>
          <a:p>
            <a:r>
              <a:rPr lang="fr-CA" sz="1800" b="1" dirty="0" smtClean="0">
                <a:solidFill>
                  <a:srgbClr val="2B7BB6"/>
                </a:solidFill>
              </a:rPr>
              <a:t>Audition</a:t>
            </a:r>
            <a:endParaRPr lang="fr-CA" sz="2000" b="1" dirty="0">
              <a:solidFill>
                <a:srgbClr val="2B7BB6"/>
              </a:solidFill>
            </a:endParaRPr>
          </a:p>
        </p:txBody>
      </p:sp>
      <p:sp>
        <p:nvSpPr>
          <p:cNvPr id="4" name="ZoneTexte 3"/>
          <p:cNvSpPr txBox="1"/>
          <p:nvPr/>
        </p:nvSpPr>
        <p:spPr>
          <a:xfrm>
            <a:off x="4907823" y="2945575"/>
            <a:ext cx="1515837" cy="369332"/>
          </a:xfrm>
          <a:prstGeom prst="rect">
            <a:avLst/>
          </a:prstGeom>
          <a:solidFill>
            <a:srgbClr val="F3E3D5"/>
          </a:solidFill>
        </p:spPr>
        <p:txBody>
          <a:bodyPr wrap="square" rtlCol="0">
            <a:spAutoFit/>
          </a:bodyPr>
          <a:lstStyle/>
          <a:p>
            <a:pPr algn="ctr"/>
            <a:r>
              <a:rPr lang="fr-CA" sz="1800" b="1" dirty="0" smtClean="0">
                <a:solidFill>
                  <a:srgbClr val="D07C37"/>
                </a:solidFill>
              </a:rPr>
              <a:t>Motricité</a:t>
            </a:r>
            <a:endParaRPr lang="fr-CA" sz="2000" b="1" dirty="0">
              <a:solidFill>
                <a:srgbClr val="D07C37"/>
              </a:solidFill>
            </a:endParaRPr>
          </a:p>
        </p:txBody>
      </p:sp>
      <p:sp>
        <p:nvSpPr>
          <p:cNvPr id="5" name="ZoneTexte 4"/>
          <p:cNvSpPr txBox="1"/>
          <p:nvPr/>
        </p:nvSpPr>
        <p:spPr>
          <a:xfrm>
            <a:off x="7338060" y="2954981"/>
            <a:ext cx="1333500" cy="369332"/>
          </a:xfrm>
          <a:prstGeom prst="rect">
            <a:avLst/>
          </a:prstGeom>
          <a:solidFill>
            <a:srgbClr val="E5DBEB"/>
          </a:solidFill>
        </p:spPr>
        <p:txBody>
          <a:bodyPr wrap="square" rtlCol="0">
            <a:spAutoFit/>
          </a:bodyPr>
          <a:lstStyle/>
          <a:p>
            <a:r>
              <a:rPr lang="fr-CA" sz="1800" b="1" dirty="0" smtClean="0">
                <a:solidFill>
                  <a:srgbClr val="6A3490"/>
                </a:solidFill>
              </a:rPr>
              <a:t>Cognition</a:t>
            </a:r>
            <a:endParaRPr lang="fr-CA" sz="2000" b="1" dirty="0">
              <a:solidFill>
                <a:srgbClr val="6A349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07"/>
          <p:cNvSpPr txBox="1">
            <a:spLocks noGrp="1"/>
          </p:cNvSpPr>
          <p:nvPr>
            <p:ph type="title"/>
          </p:nvPr>
        </p:nvSpPr>
        <p:spPr>
          <a:xfrm>
            <a:off x="1660500" y="2518500"/>
            <a:ext cx="5772300" cy="56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A" dirty="0" smtClean="0">
                <a:solidFill>
                  <a:schemeClr val="dk1"/>
                </a:solidFill>
              </a:rPr>
              <a:t>S’efforcer d’avoir un but clair et des objectifs bien définis</a:t>
            </a:r>
            <a:endParaRPr dirty="0">
              <a:solidFill>
                <a:schemeClr val="dk1"/>
              </a:solidFill>
            </a:endParaRPr>
          </a:p>
          <a:p>
            <a:pPr marL="0" lvl="0" indent="0" algn="l" rtl="0">
              <a:spcBef>
                <a:spcPts val="0"/>
              </a:spcBef>
              <a:spcAft>
                <a:spcPts val="0"/>
              </a:spcAft>
              <a:buClr>
                <a:schemeClr val="dk1"/>
              </a:buClr>
              <a:buSzPts val="2800"/>
              <a:buFont typeface="Arial"/>
              <a:buNone/>
            </a:pPr>
            <a:endParaRPr dirty="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08"/>
          <p:cNvSpPr txBox="1">
            <a:spLocks noGrp="1"/>
          </p:cNvSpPr>
          <p:nvPr>
            <p:ph type="title"/>
          </p:nvPr>
        </p:nvSpPr>
        <p:spPr>
          <a:xfrm>
            <a:off x="1660500" y="2518500"/>
            <a:ext cx="5772300" cy="56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A" dirty="0" smtClean="0">
                <a:solidFill>
                  <a:schemeClr val="dk1"/>
                </a:solidFill>
              </a:rPr>
              <a:t>Veiller à ce que le contenu soit clair, utiliser une langue claire</a:t>
            </a:r>
            <a:endParaRPr dirty="0">
              <a:solidFill>
                <a:schemeClr val="dk1"/>
              </a:solidFill>
            </a:endParaRPr>
          </a:p>
          <a:p>
            <a:pPr marL="0" lvl="0" indent="0" algn="l" rtl="0">
              <a:spcBef>
                <a:spcPts val="0"/>
              </a:spcBef>
              <a:spcAft>
                <a:spcPts val="0"/>
              </a:spcAft>
              <a:buClr>
                <a:schemeClr val="dk1"/>
              </a:buClr>
              <a:buSzPts val="2800"/>
              <a:buFont typeface="Arial"/>
              <a:buNone/>
            </a:pPr>
            <a:endParaRPr dirty="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109"/>
          <p:cNvPicPr preferRelativeResize="0"/>
          <p:nvPr/>
        </p:nvPicPr>
        <p:blipFill>
          <a:blip r:embed="rId3">
            <a:alphaModFix/>
          </a:blip>
          <a:stretch>
            <a:fillRect/>
          </a:stretch>
        </p:blipFill>
        <p:spPr>
          <a:xfrm>
            <a:off x="152400" y="36020"/>
            <a:ext cx="8839200" cy="3038475"/>
          </a:xfrm>
          <a:prstGeom prst="rect">
            <a:avLst/>
          </a:prstGeom>
          <a:solidFill>
            <a:srgbClr val="489EAD"/>
          </a:solidFill>
          <a:ln>
            <a:noFill/>
          </a:ln>
        </p:spPr>
      </p:pic>
      <p:sp>
        <p:nvSpPr>
          <p:cNvPr id="3" name="ZoneTexte 2"/>
          <p:cNvSpPr txBox="1"/>
          <p:nvPr/>
        </p:nvSpPr>
        <p:spPr>
          <a:xfrm>
            <a:off x="470806" y="616163"/>
            <a:ext cx="3611337" cy="769441"/>
          </a:xfrm>
          <a:prstGeom prst="rect">
            <a:avLst/>
          </a:prstGeom>
          <a:solidFill>
            <a:srgbClr val="489EAD"/>
          </a:solidFill>
        </p:spPr>
        <p:txBody>
          <a:bodyPr wrap="square" rtlCol="0">
            <a:spAutoFit/>
          </a:bodyPr>
          <a:lstStyle/>
          <a:p>
            <a:r>
              <a:rPr lang="fr-CA" sz="4400" b="1" dirty="0" smtClean="0">
                <a:solidFill>
                  <a:schemeClr val="bg1"/>
                </a:solidFill>
              </a:rPr>
              <a:t>clair+simple</a:t>
            </a:r>
            <a:endParaRPr lang="fr-CA" sz="44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1"/>
        <p:cNvGrpSpPr/>
        <p:nvPr/>
      </p:nvGrpSpPr>
      <p:grpSpPr>
        <a:xfrm>
          <a:off x="0" y="0"/>
          <a:ext cx="0" cy="0"/>
          <a:chOff x="0" y="0"/>
          <a:chExt cx="0" cy="0"/>
        </a:xfrm>
      </p:grpSpPr>
      <p:sp>
        <p:nvSpPr>
          <p:cNvPr id="272" name="Google Shape;272;p56"/>
          <p:cNvSpPr/>
          <p:nvPr/>
        </p:nvSpPr>
        <p:spPr>
          <a:xfrm>
            <a:off x="2474600" y="1020350"/>
            <a:ext cx="3462300" cy="3462300"/>
          </a:xfrm>
          <a:prstGeom prst="ellipse">
            <a:avLst/>
          </a:prstGeom>
          <a:solidFill>
            <a:srgbClr val="0B539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
        <p:nvSpPr>
          <p:cNvPr id="273" name="Google Shape;273;p56"/>
          <p:cNvSpPr/>
          <p:nvPr/>
        </p:nvSpPr>
        <p:spPr>
          <a:xfrm>
            <a:off x="4176900" y="2256000"/>
            <a:ext cx="1580100" cy="15801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
        <p:nvSpPr>
          <p:cNvPr id="274" name="Google Shape;274;p56"/>
          <p:cNvSpPr txBox="1"/>
          <p:nvPr/>
        </p:nvSpPr>
        <p:spPr>
          <a:xfrm>
            <a:off x="3101900" y="1267250"/>
            <a:ext cx="6948600" cy="8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dirty="0">
              <a:latin typeface="Lato"/>
              <a:ea typeface="Lato"/>
              <a:cs typeface="Lato"/>
              <a:sym typeface="Lato"/>
            </a:endParaRPr>
          </a:p>
          <a:p>
            <a:pPr marL="0" lvl="0" indent="0" algn="l" rtl="0">
              <a:spcBef>
                <a:spcPts val="0"/>
              </a:spcBef>
              <a:spcAft>
                <a:spcPts val="0"/>
              </a:spcAft>
              <a:buNone/>
            </a:pPr>
            <a:r>
              <a:rPr lang="fr-CA" sz="1600" dirty="0" smtClean="0">
                <a:solidFill>
                  <a:srgbClr val="FFFFFF"/>
                </a:solidFill>
                <a:latin typeface="Lato"/>
                <a:ea typeface="Lato"/>
                <a:cs typeface="Lato"/>
                <a:sym typeface="Lato"/>
              </a:rPr>
              <a:t>lieu</a:t>
            </a:r>
            <a:endParaRPr sz="1600" dirty="0">
              <a:solidFill>
                <a:srgbClr val="FFFFFF"/>
              </a:solidFill>
              <a:latin typeface="Lato"/>
              <a:ea typeface="Lato"/>
              <a:cs typeface="Lato"/>
              <a:sym typeface="Lato"/>
            </a:endParaRPr>
          </a:p>
          <a:p>
            <a:pPr marL="0" lvl="0" indent="0" algn="l" rtl="0">
              <a:spcBef>
                <a:spcPts val="0"/>
              </a:spcBef>
              <a:spcAft>
                <a:spcPts val="0"/>
              </a:spcAft>
              <a:buNone/>
            </a:pPr>
            <a:endParaRPr sz="1600" dirty="0">
              <a:solidFill>
                <a:srgbClr val="FFFFFF"/>
              </a:solidFill>
              <a:latin typeface="Lato"/>
              <a:ea typeface="Lato"/>
              <a:cs typeface="Lato"/>
              <a:sym typeface="Lato"/>
            </a:endParaRPr>
          </a:p>
          <a:p>
            <a:pPr marL="0" lvl="0" indent="0" algn="l" rtl="0">
              <a:spcBef>
                <a:spcPts val="0"/>
              </a:spcBef>
              <a:spcAft>
                <a:spcPts val="0"/>
              </a:spcAft>
              <a:buNone/>
            </a:pPr>
            <a:r>
              <a:rPr lang="fr-CA" sz="1600" dirty="0" smtClean="0">
                <a:solidFill>
                  <a:srgbClr val="FFFFFF"/>
                </a:solidFill>
                <a:latin typeface="Lato"/>
                <a:ea typeface="Lato"/>
                <a:cs typeface="Lato"/>
                <a:sym typeface="Lato"/>
              </a:rPr>
              <a:t>genre</a:t>
            </a:r>
            <a:endParaRPr sz="1600" dirty="0">
              <a:solidFill>
                <a:srgbClr val="FFFFFF"/>
              </a:solidFill>
              <a:latin typeface="Lato"/>
              <a:ea typeface="Lato"/>
              <a:cs typeface="Lato"/>
              <a:sym typeface="Lato"/>
            </a:endParaRPr>
          </a:p>
          <a:p>
            <a:pPr marL="0" lvl="0" indent="0" algn="l" rtl="0">
              <a:spcBef>
                <a:spcPts val="0"/>
              </a:spcBef>
              <a:spcAft>
                <a:spcPts val="0"/>
              </a:spcAft>
              <a:buNone/>
            </a:pPr>
            <a:endParaRPr sz="1600" dirty="0">
              <a:solidFill>
                <a:srgbClr val="FFFFFF"/>
              </a:solidFill>
              <a:latin typeface="Lato"/>
              <a:ea typeface="Lato"/>
              <a:cs typeface="Lato"/>
              <a:sym typeface="Lato"/>
            </a:endParaRPr>
          </a:p>
          <a:p>
            <a:pPr marL="0" lvl="0" indent="0" algn="l" rtl="0">
              <a:spcBef>
                <a:spcPts val="0"/>
              </a:spcBef>
              <a:spcAft>
                <a:spcPts val="0"/>
              </a:spcAft>
              <a:buNone/>
            </a:pPr>
            <a:r>
              <a:rPr lang="fr-CA" sz="1600" dirty="0" smtClean="0">
                <a:solidFill>
                  <a:srgbClr val="FFFFFF"/>
                </a:solidFill>
                <a:latin typeface="Lato"/>
                <a:ea typeface="Lato"/>
                <a:cs typeface="Lato"/>
                <a:sym typeface="Lato"/>
              </a:rPr>
              <a:t>langue</a:t>
            </a:r>
            <a:endParaRPr sz="1600" dirty="0">
              <a:solidFill>
                <a:srgbClr val="FFFFFF"/>
              </a:solidFill>
              <a:latin typeface="Lato"/>
              <a:ea typeface="Lato"/>
              <a:cs typeface="Lato"/>
              <a:sym typeface="Lato"/>
            </a:endParaRPr>
          </a:p>
          <a:p>
            <a:pPr marL="0" lvl="0" indent="0" algn="l" rtl="0">
              <a:spcBef>
                <a:spcPts val="0"/>
              </a:spcBef>
              <a:spcAft>
                <a:spcPts val="0"/>
              </a:spcAft>
              <a:buNone/>
            </a:pPr>
            <a:endParaRPr sz="1600" dirty="0">
              <a:solidFill>
                <a:srgbClr val="FFFFFF"/>
              </a:solidFill>
              <a:latin typeface="Lato"/>
              <a:ea typeface="Lato"/>
              <a:cs typeface="Lato"/>
              <a:sym typeface="Lato"/>
            </a:endParaRPr>
          </a:p>
          <a:p>
            <a:pPr marL="0" lvl="0" indent="0" algn="l" rtl="0">
              <a:spcBef>
                <a:spcPts val="0"/>
              </a:spcBef>
              <a:spcAft>
                <a:spcPts val="0"/>
              </a:spcAft>
              <a:buNone/>
            </a:pPr>
            <a:r>
              <a:rPr lang="fr-CA" sz="1600" dirty="0" smtClean="0">
                <a:solidFill>
                  <a:srgbClr val="FFFFFF"/>
                </a:solidFill>
                <a:latin typeface="Lato"/>
                <a:ea typeface="Lato"/>
                <a:cs typeface="Lato"/>
                <a:sym typeface="Lato"/>
              </a:rPr>
              <a:t>éducation</a:t>
            </a:r>
            <a:endParaRPr sz="1600" dirty="0">
              <a:solidFill>
                <a:srgbClr val="FFFFFF"/>
              </a:solidFill>
              <a:latin typeface="Lato"/>
              <a:ea typeface="Lato"/>
              <a:cs typeface="Lato"/>
              <a:sym typeface="Lato"/>
            </a:endParaRPr>
          </a:p>
          <a:p>
            <a:pPr marL="0" lvl="0" indent="0" algn="l" rtl="0">
              <a:spcBef>
                <a:spcPts val="0"/>
              </a:spcBef>
              <a:spcAft>
                <a:spcPts val="0"/>
              </a:spcAft>
              <a:buNone/>
            </a:pPr>
            <a:endParaRPr sz="1600" dirty="0">
              <a:solidFill>
                <a:srgbClr val="FFFFFF"/>
              </a:solidFill>
              <a:latin typeface="Lato"/>
              <a:ea typeface="Lato"/>
              <a:cs typeface="Lato"/>
              <a:sym typeface="Lato"/>
            </a:endParaRPr>
          </a:p>
          <a:p>
            <a:pPr marL="0" lvl="0" indent="0" algn="l" rtl="0">
              <a:spcBef>
                <a:spcPts val="0"/>
              </a:spcBef>
              <a:spcAft>
                <a:spcPts val="0"/>
              </a:spcAft>
              <a:buNone/>
            </a:pPr>
            <a:r>
              <a:rPr lang="fr-CA" sz="1600" dirty="0">
                <a:solidFill>
                  <a:srgbClr val="FFFFFF"/>
                </a:solidFill>
                <a:latin typeface="Lato"/>
                <a:ea typeface="Lato"/>
                <a:cs typeface="Lato"/>
                <a:sym typeface="Lato"/>
              </a:rPr>
              <a:t>culture</a:t>
            </a:r>
            <a:endParaRPr sz="1600" dirty="0">
              <a:solidFill>
                <a:srgbClr val="FFFFFF"/>
              </a:solidFill>
              <a:latin typeface="Lato"/>
              <a:ea typeface="Lato"/>
              <a:cs typeface="Lato"/>
              <a:sym typeface="Lato"/>
            </a:endParaRPr>
          </a:p>
        </p:txBody>
      </p:sp>
      <p:sp>
        <p:nvSpPr>
          <p:cNvPr id="275" name="Google Shape;275;p56"/>
          <p:cNvSpPr txBox="1"/>
          <p:nvPr/>
        </p:nvSpPr>
        <p:spPr>
          <a:xfrm>
            <a:off x="4589500" y="2476800"/>
            <a:ext cx="6948600" cy="8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dirty="0">
                <a:latin typeface="Lato"/>
                <a:ea typeface="Lato"/>
                <a:cs typeface="Lato"/>
                <a:sym typeface="Lato"/>
              </a:rPr>
              <a:t>vision</a:t>
            </a:r>
            <a:endParaRPr dirty="0">
              <a:latin typeface="Lato"/>
              <a:ea typeface="Lato"/>
              <a:cs typeface="Lato"/>
              <a:sym typeface="Lato"/>
            </a:endParaRPr>
          </a:p>
          <a:p>
            <a:pPr marL="0" lvl="0" indent="0" algn="l" rtl="0">
              <a:spcBef>
                <a:spcPts val="0"/>
              </a:spcBef>
              <a:spcAft>
                <a:spcPts val="0"/>
              </a:spcAft>
              <a:buNone/>
            </a:pPr>
            <a:r>
              <a:rPr lang="fr-CA" dirty="0" smtClean="0">
                <a:latin typeface="Lato"/>
                <a:ea typeface="Lato"/>
                <a:cs typeface="Lato"/>
                <a:sym typeface="Lato"/>
              </a:rPr>
              <a:t>ouïe</a:t>
            </a:r>
            <a:endParaRPr dirty="0">
              <a:latin typeface="Lato"/>
              <a:ea typeface="Lato"/>
              <a:cs typeface="Lato"/>
              <a:sym typeface="Lato"/>
            </a:endParaRPr>
          </a:p>
          <a:p>
            <a:pPr marL="0" lvl="0" indent="0" algn="l" rtl="0">
              <a:spcBef>
                <a:spcPts val="0"/>
              </a:spcBef>
              <a:spcAft>
                <a:spcPts val="0"/>
              </a:spcAft>
              <a:buNone/>
            </a:pPr>
            <a:r>
              <a:rPr lang="fr-CA" dirty="0" smtClean="0">
                <a:latin typeface="Lato"/>
                <a:ea typeface="Lato"/>
                <a:cs typeface="Lato"/>
                <a:sym typeface="Lato"/>
              </a:rPr>
              <a:t>cognition</a:t>
            </a:r>
            <a:endParaRPr dirty="0">
              <a:latin typeface="Lato"/>
              <a:ea typeface="Lato"/>
              <a:cs typeface="Lato"/>
              <a:sym typeface="Lato"/>
            </a:endParaRPr>
          </a:p>
          <a:p>
            <a:pPr marL="0" lvl="0" indent="0" algn="l" rtl="0">
              <a:spcBef>
                <a:spcPts val="0"/>
              </a:spcBef>
              <a:spcAft>
                <a:spcPts val="0"/>
              </a:spcAft>
              <a:buNone/>
            </a:pPr>
            <a:r>
              <a:rPr lang="fr-CA" dirty="0" smtClean="0">
                <a:latin typeface="Lato"/>
                <a:ea typeface="Lato"/>
                <a:cs typeface="Lato"/>
                <a:sym typeface="Lato"/>
              </a:rPr>
              <a:t>mobilité</a:t>
            </a:r>
            <a:endParaRPr dirty="0">
              <a:latin typeface="Lato"/>
              <a:ea typeface="Lato"/>
              <a:cs typeface="Lato"/>
              <a:sym typeface="Lato"/>
            </a:endParaRPr>
          </a:p>
        </p:txBody>
      </p:sp>
      <p:sp>
        <p:nvSpPr>
          <p:cNvPr id="276" name="Google Shape;276;p56"/>
          <p:cNvSpPr txBox="1"/>
          <p:nvPr/>
        </p:nvSpPr>
        <p:spPr>
          <a:xfrm>
            <a:off x="4719175" y="1369200"/>
            <a:ext cx="6948600" cy="8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000" u="sng" dirty="0">
                <a:solidFill>
                  <a:srgbClr val="E69138"/>
                </a:solidFill>
                <a:latin typeface="Lato"/>
                <a:ea typeface="Lato"/>
                <a:cs typeface="Lato"/>
                <a:sym typeface="Lato"/>
              </a:rPr>
              <a:t>                   </a:t>
            </a:r>
            <a:r>
              <a:rPr lang="fr-CA" sz="2000" u="sng" dirty="0" smtClean="0">
                <a:solidFill>
                  <a:srgbClr val="E69138"/>
                </a:solidFill>
                <a:latin typeface="Lato"/>
                <a:ea typeface="Lato"/>
                <a:cs typeface="Lato"/>
                <a:sym typeface="Lato"/>
              </a:rPr>
              <a:t>Conception inclusive</a:t>
            </a:r>
            <a:endParaRPr sz="2000" u="sng" dirty="0">
              <a:solidFill>
                <a:srgbClr val="E69138"/>
              </a:solidFill>
              <a:latin typeface="Lato"/>
              <a:ea typeface="Lato"/>
              <a:cs typeface="Lato"/>
              <a:sym typeface="Lato"/>
            </a:endParaRPr>
          </a:p>
        </p:txBody>
      </p:sp>
      <p:sp>
        <p:nvSpPr>
          <p:cNvPr id="277" name="Google Shape;277;p56"/>
          <p:cNvSpPr txBox="1"/>
          <p:nvPr/>
        </p:nvSpPr>
        <p:spPr>
          <a:xfrm>
            <a:off x="5408300" y="2279800"/>
            <a:ext cx="73347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000" u="sng" dirty="0">
                <a:solidFill>
                  <a:srgbClr val="FFAB40"/>
                </a:solidFill>
                <a:latin typeface="Lato"/>
                <a:ea typeface="Lato"/>
                <a:cs typeface="Lato"/>
                <a:sym typeface="Lato"/>
              </a:rPr>
              <a:t>              </a:t>
            </a:r>
            <a:r>
              <a:rPr lang="fr-CA" sz="2000" u="sng" dirty="0" smtClean="0">
                <a:solidFill>
                  <a:srgbClr val="FFAB40"/>
                </a:solidFill>
                <a:latin typeface="Lato"/>
                <a:ea typeface="Lato"/>
                <a:cs typeface="Lato"/>
                <a:sym typeface="Lato"/>
              </a:rPr>
              <a:t>Accessibilité</a:t>
            </a:r>
            <a:endParaRPr sz="2000" u="sng" dirty="0">
              <a:solidFill>
                <a:srgbClr val="FFAB40"/>
              </a:solidFill>
              <a:latin typeface="Lato"/>
              <a:ea typeface="Lato"/>
              <a:cs typeface="Lato"/>
              <a:sym typeface="Lato"/>
            </a:endParaRPr>
          </a:p>
        </p:txBody>
      </p:sp>
      <p:sp>
        <p:nvSpPr>
          <p:cNvPr id="278" name="Google Shape;278;p56"/>
          <p:cNvSpPr txBox="1"/>
          <p:nvPr/>
        </p:nvSpPr>
        <p:spPr>
          <a:xfrm>
            <a:off x="378250" y="209950"/>
            <a:ext cx="6236700" cy="47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A" sz="2400" b="1" dirty="0" smtClean="0">
                <a:latin typeface="Lato"/>
                <a:ea typeface="Lato"/>
                <a:cs typeface="Lato"/>
                <a:sym typeface="Lato"/>
              </a:rPr>
              <a:t>Qu’est-ce qu’une conception inclusive?</a:t>
            </a:r>
            <a:endParaRPr sz="2400" b="1" dirty="0">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10"/>
          <p:cNvSpPr txBox="1">
            <a:spLocks noGrp="1"/>
          </p:cNvSpPr>
          <p:nvPr>
            <p:ph type="title"/>
          </p:nvPr>
        </p:nvSpPr>
        <p:spPr>
          <a:xfrm>
            <a:off x="1660500" y="2518500"/>
            <a:ext cx="5772300" cy="56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A" dirty="0" smtClean="0">
                <a:solidFill>
                  <a:schemeClr val="dk1"/>
                </a:solidFill>
              </a:rPr>
              <a:t>Donner une orientation utile </a:t>
            </a:r>
            <a:r>
              <a:rPr lang="fr-CA" dirty="0">
                <a:solidFill>
                  <a:srgbClr val="222222"/>
                </a:solidFill>
                <a:highlight>
                  <a:srgbClr val="FFFFFF"/>
                </a:highlight>
              </a:rPr>
              <a:t>—</a:t>
            </a:r>
            <a:r>
              <a:rPr lang="fr-CA" dirty="0">
                <a:solidFill>
                  <a:schemeClr val="dk1"/>
                </a:solidFill>
              </a:rPr>
              <a:t> </a:t>
            </a:r>
            <a:r>
              <a:rPr lang="fr-CA" i="1" dirty="0" smtClean="0">
                <a:solidFill>
                  <a:schemeClr val="dk1"/>
                </a:solidFill>
              </a:rPr>
              <a:t>aider les personnes à naviguer vers le contenu pertinent</a:t>
            </a:r>
            <a:endParaRPr dirty="0">
              <a:solidFill>
                <a:schemeClr val="dk1"/>
              </a:solidFill>
            </a:endParaRPr>
          </a:p>
          <a:p>
            <a:pPr marL="0" lvl="0" indent="0" algn="l" rtl="0">
              <a:spcBef>
                <a:spcPts val="0"/>
              </a:spcBef>
              <a:spcAft>
                <a:spcPts val="0"/>
              </a:spcAft>
              <a:buClr>
                <a:schemeClr val="dk1"/>
              </a:buClr>
              <a:buSzPts val="2800"/>
              <a:buFont typeface="Arial"/>
              <a:buNone/>
            </a:pPr>
            <a:endParaRPr dirty="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11"/>
          <p:cNvSpPr txBox="1">
            <a:spLocks noGrp="1"/>
          </p:cNvSpPr>
          <p:nvPr>
            <p:ph type="title"/>
          </p:nvPr>
        </p:nvSpPr>
        <p:spPr>
          <a:xfrm>
            <a:off x="1660500" y="1774825"/>
            <a:ext cx="5746140" cy="66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CA" dirty="0" smtClean="0">
                <a:solidFill>
                  <a:schemeClr val="dk1"/>
                </a:solidFill>
              </a:rPr>
              <a:t>Répondre à un éventail de besoins des personnes en offrant des choix et de la flexibilité</a:t>
            </a:r>
            <a:endParaRPr dirty="0">
              <a:solidFill>
                <a:schemeClr val="dk1"/>
              </a:solidFill>
            </a:endParaRPr>
          </a:p>
          <a:p>
            <a:pPr marL="0" marR="0" lvl="0" indent="0" algn="l" rtl="0">
              <a:lnSpc>
                <a:spcPct val="100000"/>
              </a:lnSpc>
              <a:spcBef>
                <a:spcPts val="0"/>
              </a:spcBef>
              <a:spcAft>
                <a:spcPts val="0"/>
              </a:spcAft>
              <a:buClr>
                <a:srgbClr val="000000"/>
              </a:buClr>
              <a:buSzPts val="2800"/>
              <a:buFont typeface="Arial"/>
              <a:buNone/>
            </a:pPr>
            <a:endParaRPr dirty="0">
              <a:solidFill>
                <a:schemeClr val="dk1"/>
              </a:solidFill>
            </a:endParaRPr>
          </a:p>
          <a:p>
            <a:pPr marL="0" marR="0" lvl="0" indent="0" algn="l" rtl="0">
              <a:lnSpc>
                <a:spcPct val="100000"/>
              </a:lnSpc>
              <a:spcBef>
                <a:spcPts val="0"/>
              </a:spcBef>
              <a:spcAft>
                <a:spcPts val="0"/>
              </a:spcAft>
              <a:buClr>
                <a:srgbClr val="000000"/>
              </a:buClr>
              <a:buSzPts val="2800"/>
              <a:buFont typeface="Arial"/>
              <a:buNone/>
            </a:pPr>
            <a:r>
              <a:rPr lang="fr-CA" i="0" u="none" strike="noStrike" cap="none" dirty="0">
                <a:solidFill>
                  <a:srgbClr val="000000"/>
                </a:solidFill>
              </a:rPr>
              <a:t> </a:t>
            </a:r>
            <a:endParaRPr i="0" u="none" strike="noStrike" cap="none" dirty="0">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7"/>
        <p:cNvGrpSpPr/>
        <p:nvPr/>
      </p:nvGrpSpPr>
      <p:grpSpPr>
        <a:xfrm>
          <a:off x="0" y="0"/>
          <a:ext cx="0" cy="0"/>
          <a:chOff x="0" y="0"/>
          <a:chExt cx="0" cy="0"/>
        </a:xfrm>
      </p:grpSpPr>
      <p:pic>
        <p:nvPicPr>
          <p:cNvPr id="598" name="Google Shape;598;p112"/>
          <p:cNvPicPr preferRelativeResize="0"/>
          <p:nvPr/>
        </p:nvPicPr>
        <p:blipFill>
          <a:blip r:embed="rId3">
            <a:alphaModFix/>
          </a:blip>
          <a:stretch>
            <a:fillRect/>
          </a:stretch>
        </p:blipFill>
        <p:spPr>
          <a:xfrm>
            <a:off x="1144308" y="0"/>
            <a:ext cx="6858017"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13"/>
          <p:cNvSpPr txBox="1">
            <a:spLocks noGrp="1"/>
          </p:cNvSpPr>
          <p:nvPr>
            <p:ph type="title"/>
          </p:nvPr>
        </p:nvSpPr>
        <p:spPr>
          <a:xfrm>
            <a:off x="1660500" y="1774825"/>
            <a:ext cx="6054600" cy="66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CA" dirty="0" smtClean="0">
                <a:solidFill>
                  <a:schemeClr val="dk1"/>
                </a:solidFill>
              </a:rPr>
              <a:t>Inclure des personnes handicapées dans la recherche sur les utilisateurs, la conception et la mise à l’essai des services</a:t>
            </a:r>
            <a:endParaRPr dirty="0">
              <a:solidFill>
                <a:schemeClr val="dk1"/>
              </a:solidFill>
            </a:endParaRPr>
          </a:p>
          <a:p>
            <a:pPr marL="0" marR="0" lvl="0" indent="0" algn="l" rtl="0">
              <a:lnSpc>
                <a:spcPct val="100000"/>
              </a:lnSpc>
              <a:spcBef>
                <a:spcPts val="0"/>
              </a:spcBef>
              <a:spcAft>
                <a:spcPts val="0"/>
              </a:spcAft>
              <a:buClr>
                <a:srgbClr val="000000"/>
              </a:buClr>
              <a:buSzPts val="2800"/>
              <a:buFont typeface="Arial"/>
              <a:buNone/>
            </a:pPr>
            <a:endParaRPr dirty="0">
              <a:solidFill>
                <a:schemeClr val="dk1"/>
              </a:solidFill>
            </a:endParaRPr>
          </a:p>
          <a:p>
            <a:pPr marL="0" marR="0" lvl="0" indent="0" algn="l" rtl="0">
              <a:lnSpc>
                <a:spcPct val="100000"/>
              </a:lnSpc>
              <a:spcBef>
                <a:spcPts val="0"/>
              </a:spcBef>
              <a:spcAft>
                <a:spcPts val="0"/>
              </a:spcAft>
              <a:buClr>
                <a:srgbClr val="000000"/>
              </a:buClr>
              <a:buSzPts val="2800"/>
              <a:buFont typeface="Arial"/>
              <a:buNone/>
            </a:pPr>
            <a:r>
              <a:rPr lang="fr-CA" i="0" u="none" strike="noStrike" cap="none" dirty="0">
                <a:solidFill>
                  <a:srgbClr val="000000"/>
                </a:solidFill>
              </a:rPr>
              <a:t> </a:t>
            </a:r>
            <a:endParaRPr i="0" u="none" strike="noStrike" cap="none" dirty="0">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114"/>
          <p:cNvPicPr preferRelativeResize="0"/>
          <p:nvPr/>
        </p:nvPicPr>
        <p:blipFill>
          <a:blip r:embed="rId3">
            <a:alphaModFix/>
          </a:blip>
          <a:stretch>
            <a:fillRect/>
          </a:stretch>
        </p:blipFill>
        <p:spPr>
          <a:xfrm>
            <a:off x="433375" y="248100"/>
            <a:ext cx="8277225" cy="4657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15"/>
          <p:cNvSpPr txBox="1">
            <a:spLocks noGrp="1"/>
          </p:cNvSpPr>
          <p:nvPr>
            <p:ph type="title"/>
          </p:nvPr>
        </p:nvSpPr>
        <p:spPr>
          <a:xfrm>
            <a:off x="1636006" y="1803468"/>
            <a:ext cx="5221993" cy="1314900"/>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fr-CA" dirty="0" smtClean="0">
                <a:solidFill>
                  <a:schemeClr val="dk1"/>
                </a:solidFill>
              </a:rPr>
              <a:t>Utiliser une structure solide en s’appuyant sur les normes : s’efforcer de respecter les </a:t>
            </a:r>
            <a:r>
              <a:rPr lang="fr-CA" dirty="0" smtClean="0"/>
              <a:t>Règles </a:t>
            </a:r>
            <a:r>
              <a:rPr lang="fr-CA" dirty="0"/>
              <a:t>pour l’accessibilité des contenus Web (</a:t>
            </a:r>
            <a:r>
              <a:rPr lang="fr-CA" dirty="0" smtClean="0"/>
              <a:t>WCAG 2.1)</a:t>
            </a:r>
            <a:endParaRPr sz="2800" b="1" i="0" u="none" strike="noStrike" cap="none" dirty="0">
              <a:solidFill>
                <a:srgbClr val="000000"/>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16"/>
          <p:cNvSpPr txBox="1">
            <a:spLocks noGrp="1"/>
          </p:cNvSpPr>
          <p:nvPr>
            <p:ph type="title"/>
          </p:nvPr>
        </p:nvSpPr>
        <p:spPr>
          <a:xfrm>
            <a:off x="1660500" y="1774825"/>
            <a:ext cx="6054600" cy="66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dirty="0" smtClean="0">
                <a:solidFill>
                  <a:schemeClr val="dk1"/>
                </a:solidFill>
              </a:rPr>
              <a:t>Faire l’essai des éléments en ligne d’un service pour vérifier leur compatibilité avec les technologies d’assistance</a:t>
            </a:r>
            <a:endParaRPr dirty="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117"/>
          <p:cNvPicPr preferRelativeResize="0"/>
          <p:nvPr/>
        </p:nvPicPr>
        <p:blipFill>
          <a:blip r:embed="rId3">
            <a:alphaModFix/>
          </a:blip>
          <a:stretch>
            <a:fillRect/>
          </a:stretch>
        </p:blipFill>
        <p:spPr>
          <a:xfrm>
            <a:off x="0" y="0"/>
            <a:ext cx="527918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18"/>
          <p:cNvSpPr txBox="1">
            <a:spLocks noGrp="1"/>
          </p:cNvSpPr>
          <p:nvPr>
            <p:ph type="title"/>
          </p:nvPr>
        </p:nvSpPr>
        <p:spPr>
          <a:xfrm>
            <a:off x="1660500" y="1787150"/>
            <a:ext cx="5723700" cy="131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CA" dirty="0" smtClean="0">
                <a:solidFill>
                  <a:schemeClr val="dk1"/>
                </a:solidFill>
              </a:rPr>
              <a:t>Avoir des champions de l’accessibilité dans les équipes de produits et les équipes de soutien interne</a:t>
            </a:r>
            <a:endParaRPr sz="2800" b="1" i="0" u="none" strike="noStrike" cap="none" dirty="0">
              <a:solidFill>
                <a:srgbClr val="000000"/>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19"/>
          <p:cNvSpPr txBox="1">
            <a:spLocks noGrp="1"/>
          </p:cNvSpPr>
          <p:nvPr>
            <p:ph type="title"/>
          </p:nvPr>
        </p:nvSpPr>
        <p:spPr>
          <a:xfrm>
            <a:off x="1660500" y="1546225"/>
            <a:ext cx="5989980" cy="66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dirty="0" smtClean="0">
                <a:solidFill>
                  <a:schemeClr val="dk1"/>
                </a:solidFill>
              </a:rPr>
              <a:t>Assurer la compatibilité des ressources avec les outils actuels et à venir, et inclure des modalités redondantes  en offrant des choix</a:t>
            </a:r>
            <a:endParaRPr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7"/>
          <p:cNvSpPr txBox="1">
            <a:spLocks noGrp="1"/>
          </p:cNvSpPr>
          <p:nvPr>
            <p:ph type="title"/>
          </p:nvPr>
        </p:nvSpPr>
        <p:spPr>
          <a:xfrm>
            <a:off x="1660500" y="1393829"/>
            <a:ext cx="50610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smtClean="0"/>
              <a:t>Diversité</a:t>
            </a:r>
            <a:endParaRPr sz="2800" b="1" i="0" u="none" strike="noStrike" cap="none" dirty="0">
              <a:solidFill>
                <a:srgbClr val="000000"/>
              </a:solidFill>
              <a:latin typeface="Lato"/>
              <a:ea typeface="Lato"/>
              <a:cs typeface="Lato"/>
              <a:sym typeface="Lato"/>
            </a:endParaRPr>
          </a:p>
        </p:txBody>
      </p:sp>
      <p:sp>
        <p:nvSpPr>
          <p:cNvPr id="284" name="Google Shape;284;p57"/>
          <p:cNvSpPr txBox="1">
            <a:spLocks noGrp="1"/>
          </p:cNvSpPr>
          <p:nvPr>
            <p:ph type="subTitle" idx="1"/>
          </p:nvPr>
        </p:nvSpPr>
        <p:spPr>
          <a:xfrm>
            <a:off x="1671000" y="2041900"/>
            <a:ext cx="5542200" cy="12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800" dirty="0" smtClean="0">
                <a:solidFill>
                  <a:srgbClr val="292A2C"/>
                </a:solidFill>
                <a:highlight>
                  <a:schemeClr val="lt1"/>
                </a:highlight>
                <a:latin typeface="Arial"/>
                <a:ea typeface="Arial"/>
                <a:cs typeface="Arial"/>
                <a:sym typeface="Arial"/>
              </a:rPr>
              <a:t>Comme dit Jutta Treviranus, du centre de recherche en conception inclusive*, la diversité est le plus précieux atout de notre monde, et l’inclusion, notre plus grand défi.</a:t>
            </a:r>
            <a:endParaRPr sz="1800" dirty="0">
              <a:solidFill>
                <a:schemeClr val="dk1"/>
              </a:solidFill>
              <a:latin typeface="Arial"/>
              <a:ea typeface="Arial"/>
              <a:cs typeface="Arial"/>
              <a:sym typeface="Arial"/>
            </a:endParaRPr>
          </a:p>
          <a:p>
            <a:pPr marL="0" marR="0" lvl="0" indent="0" algn="l" rtl="0">
              <a:lnSpc>
                <a:spcPct val="100000"/>
              </a:lnSpc>
              <a:spcBef>
                <a:spcPts val="1100"/>
              </a:spcBef>
              <a:spcAft>
                <a:spcPts val="0"/>
              </a:spcAft>
              <a:buNone/>
            </a:pPr>
            <a:endParaRPr dirty="0"/>
          </a:p>
        </p:txBody>
      </p:sp>
      <p:sp>
        <p:nvSpPr>
          <p:cNvPr id="2" name="ZoneTexte 1"/>
          <p:cNvSpPr txBox="1"/>
          <p:nvPr/>
        </p:nvSpPr>
        <p:spPr>
          <a:xfrm>
            <a:off x="1420586" y="4759779"/>
            <a:ext cx="4645478" cy="307777"/>
          </a:xfrm>
          <a:prstGeom prst="rect">
            <a:avLst/>
          </a:prstGeom>
          <a:noFill/>
        </p:spPr>
        <p:txBody>
          <a:bodyPr wrap="square" rtlCol="0">
            <a:spAutoFit/>
          </a:bodyPr>
          <a:lstStyle/>
          <a:p>
            <a:r>
              <a:rPr lang="fr-CA" dirty="0" smtClean="0"/>
              <a:t>*de l’Université de l’École d’art et de design de l’Ontario</a:t>
            </a:r>
            <a:endParaRPr lang="fr-CA"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2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CA" dirty="0" smtClean="0"/>
              <a:t>Aspects pratiques à considérer</a:t>
            </a:r>
            <a:endParaRPr dirty="0"/>
          </a:p>
        </p:txBody>
      </p:sp>
      <p:sp>
        <p:nvSpPr>
          <p:cNvPr id="639" name="Google Shape;639;p120"/>
          <p:cNvSpPr txBox="1">
            <a:spLocks noGrp="1"/>
          </p:cNvSpPr>
          <p:nvPr>
            <p:ph type="subTitle" idx="1"/>
          </p:nvPr>
        </p:nvSpPr>
        <p:spPr>
          <a:xfrm>
            <a:off x="265500" y="2803075"/>
            <a:ext cx="3887400" cy="12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dirty="0">
              <a:solidFill>
                <a:schemeClr val="dk1"/>
              </a:solidFill>
              <a:latin typeface="Lato"/>
              <a:ea typeface="Lato"/>
              <a:cs typeface="Lato"/>
              <a:sym typeface="Lato"/>
            </a:endParaRPr>
          </a:p>
          <a:p>
            <a:pPr marL="0" lvl="0" indent="0" algn="l" rtl="0">
              <a:spcBef>
                <a:spcPts val="0"/>
              </a:spcBef>
              <a:spcAft>
                <a:spcPts val="0"/>
              </a:spcAft>
              <a:buNone/>
            </a:pPr>
            <a:r>
              <a:rPr lang="fr-CA" sz="1800" dirty="0" smtClean="0">
                <a:solidFill>
                  <a:schemeClr val="dk1"/>
                </a:solidFill>
                <a:latin typeface="Lato"/>
                <a:ea typeface="Lato"/>
                <a:cs typeface="Lato"/>
                <a:sym typeface="Lato"/>
              </a:rPr>
              <a:t>Bonnes pratiques pour rendre le contenu Web universellement perceptible, utilisable, compréhensible et robuste</a:t>
            </a:r>
            <a:endParaRPr sz="1800" dirty="0">
              <a:solidFill>
                <a:schemeClr val="dk1"/>
              </a:solidFill>
              <a:latin typeface="Lato"/>
              <a:ea typeface="Lato"/>
              <a:cs typeface="Lato"/>
              <a:sym typeface="Lato"/>
            </a:endParaRPr>
          </a:p>
          <a:p>
            <a:pPr marL="457200" lvl="0" indent="0" algn="l" rtl="0">
              <a:spcBef>
                <a:spcPts val="0"/>
              </a:spcBef>
              <a:spcAft>
                <a:spcPts val="0"/>
              </a:spcAft>
              <a:buNone/>
            </a:pPr>
            <a:endParaRPr dirty="0"/>
          </a:p>
        </p:txBody>
      </p:sp>
      <p:sp>
        <p:nvSpPr>
          <p:cNvPr id="640" name="Google Shape;640;p12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61950" algn="l" rtl="0">
              <a:spcBef>
                <a:spcPts val="0"/>
              </a:spcBef>
              <a:spcAft>
                <a:spcPts val="0"/>
              </a:spcAft>
              <a:buClr>
                <a:schemeClr val="dk1"/>
              </a:buClr>
              <a:buSzPts val="2100"/>
              <a:buAutoNum type="arabicPeriod"/>
            </a:pPr>
            <a:r>
              <a:rPr lang="fr-CA" sz="2100" dirty="0" smtClean="0">
                <a:solidFill>
                  <a:schemeClr val="dk1"/>
                </a:solidFill>
              </a:rPr>
              <a:t>Équivalents textuels</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Adaptabilité</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Perception facilitée</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Accessibilité au clavier</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Temps</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Sécurité neurologique</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Navigabilité</a:t>
            </a:r>
            <a:endParaRPr sz="2100" dirty="0">
              <a:solidFill>
                <a:schemeClr val="dk1"/>
              </a:solidFill>
            </a:endParaRPr>
          </a:p>
          <a:p>
            <a:pPr marL="457200" lvl="0" indent="-361950" algn="l" rtl="0">
              <a:spcBef>
                <a:spcPts val="0"/>
              </a:spcBef>
              <a:spcAft>
                <a:spcPts val="0"/>
              </a:spcAft>
              <a:buClr>
                <a:schemeClr val="dk1"/>
              </a:buClr>
              <a:buSzPts val="2100"/>
              <a:buAutoNum type="arabicPeriod"/>
            </a:pPr>
            <a:r>
              <a:rPr lang="fr-CA" sz="2100" dirty="0" smtClean="0">
                <a:solidFill>
                  <a:schemeClr val="dk1"/>
                </a:solidFill>
              </a:rPr>
              <a:t>Lisibilité</a:t>
            </a:r>
            <a:endParaRPr sz="2100" dirty="0">
              <a:solidFill>
                <a:schemeClr val="dk1"/>
              </a:solidFill>
            </a:endParaRPr>
          </a:p>
          <a:p>
            <a:pPr marL="457200" lvl="0" indent="-361950" algn="l" rtl="0">
              <a:spcBef>
                <a:spcPts val="0"/>
              </a:spcBef>
              <a:spcAft>
                <a:spcPts val="0"/>
              </a:spcAft>
              <a:buSzPts val="2100"/>
              <a:buAutoNum type="arabicPeriod"/>
            </a:pPr>
            <a:r>
              <a:rPr lang="fr-CA" sz="2100" dirty="0" smtClean="0"/>
              <a:t>Assistance à la saisie</a:t>
            </a:r>
            <a:endParaRPr sz="2100" dirty="0"/>
          </a:p>
          <a:p>
            <a:pPr marL="457200" lvl="0" indent="-361950" algn="l" rtl="0">
              <a:spcBef>
                <a:spcPts val="0"/>
              </a:spcBef>
              <a:spcAft>
                <a:spcPts val="0"/>
              </a:spcAft>
              <a:buSzPts val="2100"/>
              <a:buAutoNum type="arabicPeriod"/>
            </a:pPr>
            <a:r>
              <a:rPr lang="fr-CA" sz="2100" dirty="0" smtClean="0"/>
              <a:t>Compatibilité</a:t>
            </a:r>
            <a:endParaRPr sz="21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21"/>
          <p:cNvSpPr txBox="1">
            <a:spLocks noGrp="1"/>
          </p:cNvSpPr>
          <p:nvPr>
            <p:ph type="title"/>
          </p:nvPr>
        </p:nvSpPr>
        <p:spPr>
          <a:xfrm>
            <a:off x="0" y="1796550"/>
            <a:ext cx="9144000" cy="63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dirty="0" smtClean="0"/>
              <a:t>Ensemble, nous pouvons accroître l’inclusivité et l’accessibilité des services. </a:t>
            </a:r>
            <a:endParaRPr sz="3600" b="1" i="0" u="none" strike="noStrike" cap="none" dirty="0">
              <a:solidFill>
                <a:srgbClr val="FFFFFF"/>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9"/>
        <p:cNvGrpSpPr/>
        <p:nvPr/>
      </p:nvGrpSpPr>
      <p:grpSpPr>
        <a:xfrm>
          <a:off x="0" y="0"/>
          <a:ext cx="0" cy="0"/>
          <a:chOff x="0" y="0"/>
          <a:chExt cx="0" cy="0"/>
        </a:xfrm>
      </p:grpSpPr>
      <p:sp>
        <p:nvSpPr>
          <p:cNvPr id="650" name="Google Shape;650;p122"/>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fr-CA" sz="3600" b="1" i="0" u="none" strike="noStrike" cap="none" dirty="0">
                <a:solidFill>
                  <a:srgbClr val="FFFFFF"/>
                </a:solidFill>
                <a:latin typeface="Lato"/>
                <a:ea typeface="Lato"/>
                <a:cs typeface="Lato"/>
                <a:sym typeface="Lato"/>
              </a:rPr>
              <a:t>Questions?</a:t>
            </a:r>
            <a:endParaRPr sz="3600" b="1" i="0" u="none" strike="noStrike" cap="none" dirty="0">
              <a:solidFill>
                <a:srgbClr val="FFFFFF"/>
              </a:solidFill>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23"/>
          <p:cNvSpPr txBox="1">
            <a:spLocks noGrp="1"/>
          </p:cNvSpPr>
          <p:nvPr>
            <p:ph type="title"/>
          </p:nvPr>
        </p:nvSpPr>
        <p:spPr>
          <a:xfrm>
            <a:off x="0" y="2253750"/>
            <a:ext cx="9144000" cy="63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CA" dirty="0" smtClean="0"/>
              <a:t>Feuille de route pour l’accessibilité</a:t>
            </a:r>
            <a:endParaRPr sz="3600" b="1" i="0" u="none" strike="noStrike" cap="none" dirty="0">
              <a:solidFill>
                <a:srgbClr val="FFFFFF"/>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24"/>
          <p:cNvSpPr txBox="1">
            <a:spLocks noGrp="1"/>
          </p:cNvSpPr>
          <p:nvPr>
            <p:ph type="title"/>
          </p:nvPr>
        </p:nvSpPr>
        <p:spPr>
          <a:xfrm>
            <a:off x="1660500" y="740170"/>
            <a:ext cx="5883300" cy="6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fr-CA" dirty="0" smtClean="0">
                <a:solidFill>
                  <a:schemeClr val="dk1"/>
                </a:solidFill>
              </a:rPr>
              <a:t>Feuille de route pour l’accessibilité</a:t>
            </a:r>
            <a:endParaRPr dirty="0">
              <a:solidFill>
                <a:schemeClr val="dk1"/>
              </a:solidFill>
            </a:endParaRPr>
          </a:p>
          <a:p>
            <a:pPr marL="0" marR="0" lvl="0" indent="0" algn="l" rtl="0">
              <a:lnSpc>
                <a:spcPct val="100000"/>
              </a:lnSpc>
              <a:spcBef>
                <a:spcPts val="0"/>
              </a:spcBef>
              <a:spcAft>
                <a:spcPts val="0"/>
              </a:spcAft>
              <a:buClr>
                <a:srgbClr val="000000"/>
              </a:buClr>
              <a:buSzPts val="2800"/>
              <a:buFont typeface="Arial"/>
              <a:buNone/>
            </a:pPr>
            <a:endParaRPr dirty="0"/>
          </a:p>
        </p:txBody>
      </p:sp>
      <p:sp>
        <p:nvSpPr>
          <p:cNvPr id="661" name="Google Shape;661;p124"/>
          <p:cNvSpPr txBox="1">
            <a:spLocks noGrp="1"/>
          </p:cNvSpPr>
          <p:nvPr>
            <p:ph type="subTitle" idx="1"/>
          </p:nvPr>
        </p:nvSpPr>
        <p:spPr>
          <a:xfrm>
            <a:off x="1660500" y="1457938"/>
            <a:ext cx="5959500" cy="10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00" dirty="0">
              <a:solidFill>
                <a:srgbClr val="444444"/>
              </a:solidFill>
              <a:latin typeface="Roboto"/>
              <a:ea typeface="Roboto"/>
              <a:cs typeface="Roboto"/>
              <a:sym typeface="Roboto"/>
            </a:endParaRPr>
          </a:p>
          <a:p>
            <a:pPr marL="457200" marR="0" lvl="0" indent="-317500" algn="l" rtl="0">
              <a:lnSpc>
                <a:spcPct val="100000"/>
              </a:lnSpc>
              <a:spcBef>
                <a:spcPts val="0"/>
              </a:spcBef>
              <a:spcAft>
                <a:spcPts val="0"/>
              </a:spcAft>
              <a:buClr>
                <a:schemeClr val="dk1"/>
              </a:buClr>
              <a:buSzPts val="1400"/>
              <a:buFont typeface="Lato"/>
              <a:buChar char="●"/>
            </a:pPr>
            <a:r>
              <a:rPr lang="fr-CA" dirty="0" smtClean="0">
                <a:solidFill>
                  <a:srgbClr val="444444"/>
                </a:solidFill>
              </a:rPr>
              <a:t>Être pragmatique : aller de l’avant en matière d’accessibilité</a:t>
            </a:r>
            <a:endParaRPr dirty="0">
              <a:solidFill>
                <a:srgbClr val="444444"/>
              </a:solidFill>
            </a:endParaRPr>
          </a:p>
          <a:p>
            <a:pPr marL="457200" marR="0" lvl="0" indent="-317500" algn="l" rtl="0">
              <a:lnSpc>
                <a:spcPct val="100000"/>
              </a:lnSpc>
              <a:spcBef>
                <a:spcPts val="0"/>
              </a:spcBef>
              <a:spcAft>
                <a:spcPts val="0"/>
              </a:spcAft>
              <a:buClr>
                <a:schemeClr val="dk1"/>
              </a:buClr>
              <a:buSzPts val="1400"/>
              <a:buFont typeface="Lato"/>
              <a:buChar char="●"/>
            </a:pPr>
            <a:r>
              <a:rPr lang="fr-CA" dirty="0" smtClean="0">
                <a:solidFill>
                  <a:srgbClr val="444444"/>
                </a:solidFill>
              </a:rPr>
              <a:t>Renforcer la capacité d’inclusion</a:t>
            </a:r>
            <a:endParaRPr dirty="0">
              <a:solidFill>
                <a:srgbClr val="444444"/>
              </a:solidFill>
            </a:endParaRPr>
          </a:p>
          <a:p>
            <a:pPr marL="457200" marR="0" lvl="0" indent="-317500" algn="l" rtl="0">
              <a:lnSpc>
                <a:spcPct val="100000"/>
              </a:lnSpc>
              <a:spcBef>
                <a:spcPts val="0"/>
              </a:spcBef>
              <a:spcAft>
                <a:spcPts val="0"/>
              </a:spcAft>
              <a:buClr>
                <a:schemeClr val="dk1"/>
              </a:buClr>
              <a:buSzPts val="1400"/>
              <a:buFont typeface="Lato"/>
              <a:buChar char="●"/>
            </a:pPr>
            <a:r>
              <a:rPr lang="fr-CA" dirty="0" smtClean="0">
                <a:solidFill>
                  <a:srgbClr val="444444"/>
                </a:solidFill>
              </a:rPr>
              <a:t>Prioriser le changement</a:t>
            </a:r>
            <a:endParaRPr dirty="0">
              <a:solidFill>
                <a:srgbClr val="444444"/>
              </a:solidFill>
            </a:endParaRPr>
          </a:p>
          <a:p>
            <a:pPr marL="457200" marR="0" lvl="0" indent="-317500" algn="l" rtl="0">
              <a:lnSpc>
                <a:spcPct val="100000"/>
              </a:lnSpc>
              <a:spcBef>
                <a:spcPts val="0"/>
              </a:spcBef>
              <a:spcAft>
                <a:spcPts val="0"/>
              </a:spcAft>
              <a:buClr>
                <a:srgbClr val="444444"/>
              </a:buClr>
              <a:buSzPts val="1400"/>
              <a:buFont typeface="Arial"/>
              <a:buChar char="●"/>
            </a:pPr>
            <a:r>
              <a:rPr lang="fr-CA" dirty="0" smtClean="0">
                <a:solidFill>
                  <a:srgbClr val="444444"/>
                </a:solidFill>
              </a:rPr>
              <a:t>Inclure des personnes handicapées</a:t>
            </a:r>
            <a:endParaRPr dirty="0">
              <a:solidFill>
                <a:srgbClr val="444444"/>
              </a:solidFill>
            </a:endParaRPr>
          </a:p>
          <a:p>
            <a:pPr marL="457200" marR="0" lvl="0" indent="-317500" algn="l" rtl="0">
              <a:lnSpc>
                <a:spcPct val="100000"/>
              </a:lnSpc>
              <a:spcBef>
                <a:spcPts val="0"/>
              </a:spcBef>
              <a:spcAft>
                <a:spcPts val="0"/>
              </a:spcAft>
              <a:buClr>
                <a:schemeClr val="dk1"/>
              </a:buClr>
              <a:buSzPts val="1400"/>
              <a:buFont typeface="Lato"/>
              <a:buChar char="●"/>
            </a:pPr>
            <a:r>
              <a:rPr lang="fr-CA" dirty="0" smtClean="0">
                <a:solidFill>
                  <a:srgbClr val="444444"/>
                </a:solidFill>
              </a:rPr>
              <a:t>Attribuer un budget</a:t>
            </a:r>
            <a:endParaRPr dirty="0">
              <a:solidFill>
                <a:srgbClr val="444444"/>
              </a:solidFill>
            </a:endParaRPr>
          </a:p>
          <a:p>
            <a:pPr marL="457200" marR="0" lvl="0" indent="-317500" algn="l" rtl="0">
              <a:lnSpc>
                <a:spcPct val="100000"/>
              </a:lnSpc>
              <a:spcBef>
                <a:spcPts val="0"/>
              </a:spcBef>
              <a:spcAft>
                <a:spcPts val="0"/>
              </a:spcAft>
              <a:buClr>
                <a:schemeClr val="dk1"/>
              </a:buClr>
              <a:buSzPts val="1400"/>
              <a:buFont typeface="Lato"/>
              <a:buChar char="●"/>
            </a:pPr>
            <a:r>
              <a:rPr lang="fr-CA" dirty="0" smtClean="0">
                <a:solidFill>
                  <a:srgbClr val="444444"/>
                </a:solidFill>
              </a:rPr>
              <a:t>Exploiter l’expertise d’autres secteurs</a:t>
            </a:r>
            <a:endParaRPr dirty="0">
              <a:solidFill>
                <a:srgbClr val="444444"/>
              </a:solidFill>
            </a:endParaRPr>
          </a:p>
          <a:p>
            <a:pPr marL="457200" marR="0" lvl="0" indent="-317500" algn="l" rtl="0">
              <a:lnSpc>
                <a:spcPct val="100000"/>
              </a:lnSpc>
              <a:spcBef>
                <a:spcPts val="0"/>
              </a:spcBef>
              <a:spcAft>
                <a:spcPts val="0"/>
              </a:spcAft>
              <a:buClr>
                <a:schemeClr val="dk1"/>
              </a:buClr>
              <a:buSzPts val="1400"/>
              <a:buFont typeface="Lato"/>
              <a:buChar char="●"/>
            </a:pPr>
            <a:r>
              <a:rPr lang="fr-CA" dirty="0" smtClean="0">
                <a:solidFill>
                  <a:srgbClr val="444444"/>
                </a:solidFill>
              </a:rPr>
              <a:t>Les services accessibles coûtent moins cher</a:t>
            </a:r>
            <a:endParaRPr dirty="0">
              <a:solidFill>
                <a:srgbClr val="444444"/>
              </a:solidFill>
            </a:endParaRPr>
          </a:p>
          <a:p>
            <a:pPr marL="457200" marR="0" lvl="0" indent="-317500" algn="l" rtl="0">
              <a:lnSpc>
                <a:spcPct val="100000"/>
              </a:lnSpc>
              <a:spcBef>
                <a:spcPts val="0"/>
              </a:spcBef>
              <a:spcAft>
                <a:spcPts val="0"/>
              </a:spcAft>
              <a:buClr>
                <a:schemeClr val="dk1"/>
              </a:buClr>
              <a:buSzPts val="1400"/>
              <a:buFont typeface="Lato"/>
              <a:buChar char="●"/>
            </a:pPr>
            <a:r>
              <a:rPr lang="fr-CA" dirty="0" smtClean="0">
                <a:solidFill>
                  <a:srgbClr val="444444"/>
                </a:solidFill>
              </a:rPr>
              <a:t>Planifier en vue d’une amélioration continue</a:t>
            </a:r>
            <a:endParaRPr dirty="0">
              <a:solidFill>
                <a:srgbClr val="444444"/>
              </a:solidFill>
            </a:endParaRPr>
          </a:p>
          <a:p>
            <a:pPr marL="457200" marR="0" lvl="0" indent="-317500" algn="l" rtl="0">
              <a:lnSpc>
                <a:spcPct val="100000"/>
              </a:lnSpc>
              <a:spcBef>
                <a:spcPts val="0"/>
              </a:spcBef>
              <a:spcAft>
                <a:spcPts val="0"/>
              </a:spcAft>
              <a:buClr>
                <a:schemeClr val="dk1"/>
              </a:buClr>
              <a:buSzPts val="1400"/>
              <a:buFont typeface="Lato"/>
              <a:buChar char="●"/>
            </a:pPr>
            <a:r>
              <a:rPr lang="fr-CA" dirty="0" smtClean="0">
                <a:solidFill>
                  <a:srgbClr val="444444"/>
                </a:solidFill>
              </a:rPr>
              <a:t>La tâche semble colossale : il faut commencer par commencer</a:t>
            </a:r>
            <a:endParaRPr dirty="0">
              <a:solidFill>
                <a:srgbClr val="444444"/>
              </a:solidFill>
            </a:endParaRPr>
          </a:p>
          <a:p>
            <a:pPr marL="457200" marR="0" lvl="0" indent="0" algn="l" rtl="0">
              <a:lnSpc>
                <a:spcPct val="100000"/>
              </a:lnSpc>
              <a:spcBef>
                <a:spcPts val="0"/>
              </a:spcBef>
              <a:spcAft>
                <a:spcPts val="0"/>
              </a:spcAft>
              <a:buNone/>
            </a:pPr>
            <a:endParaRPr dirty="0">
              <a:solidFill>
                <a:srgbClr val="444444"/>
              </a:solidFill>
            </a:endParaRPr>
          </a:p>
          <a:p>
            <a:pPr marL="0" marR="0" lvl="0" indent="0" algn="l" rtl="0">
              <a:lnSpc>
                <a:spcPct val="100000"/>
              </a:lnSpc>
              <a:spcBef>
                <a:spcPts val="0"/>
              </a:spcBef>
              <a:spcAft>
                <a:spcPts val="0"/>
              </a:spcAft>
              <a:buNone/>
            </a:pPr>
            <a:r>
              <a:rPr lang="fr-CA" b="1" dirty="0">
                <a:solidFill>
                  <a:srgbClr val="444444"/>
                </a:solidFill>
              </a:rPr>
              <a:t>  </a:t>
            </a:r>
            <a:r>
              <a:rPr lang="fr-CA" b="1" dirty="0" smtClean="0">
                <a:solidFill>
                  <a:srgbClr val="444444"/>
                </a:solidFill>
              </a:rPr>
              <a:t>But : </a:t>
            </a:r>
            <a:r>
              <a:rPr lang="fr-CA" i="1" dirty="0" smtClean="0">
                <a:solidFill>
                  <a:srgbClr val="444444"/>
                </a:solidFill>
              </a:rPr>
              <a:t>Chercher à faire mieux qu’hier</a:t>
            </a:r>
            <a:endParaRPr i="1" dirty="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6"/>
        <p:cNvGrpSpPr/>
        <p:nvPr/>
      </p:nvGrpSpPr>
      <p:grpSpPr>
        <a:xfrm>
          <a:off x="0" y="0"/>
          <a:ext cx="0" cy="0"/>
          <a:chOff x="0" y="0"/>
          <a:chExt cx="0" cy="0"/>
        </a:xfrm>
      </p:grpSpPr>
      <p:sp>
        <p:nvSpPr>
          <p:cNvPr id="667" name="Google Shape;667;p125"/>
          <p:cNvSpPr txBox="1"/>
          <p:nvPr/>
        </p:nvSpPr>
        <p:spPr>
          <a:xfrm>
            <a:off x="334733" y="2758074"/>
            <a:ext cx="3190308" cy="423433"/>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None/>
            </a:pPr>
            <a:r>
              <a:rPr lang="fr-CA" sz="2400" b="1" dirty="0" smtClean="0">
                <a:solidFill>
                  <a:srgbClr val="FFFFFF"/>
                </a:solidFill>
              </a:rPr>
              <a:t>numerique</a:t>
            </a:r>
            <a:r>
              <a:rPr lang="fr-CA" sz="2400" b="1" i="0" u="none" strike="noStrike" cap="none" dirty="0" smtClean="0">
                <a:solidFill>
                  <a:srgbClr val="FFFFFF"/>
                </a:solidFill>
                <a:latin typeface="Arial"/>
                <a:ea typeface="Arial"/>
                <a:cs typeface="Arial"/>
                <a:sym typeface="Arial"/>
              </a:rPr>
              <a:t>.canada.ca</a:t>
            </a:r>
            <a:endParaRPr sz="2400" b="1" i="0" u="none" strike="noStrike" cap="none" dirty="0">
              <a:solidFill>
                <a:srgbClr val="FFFFFF"/>
              </a:solidFill>
              <a:latin typeface="Arial"/>
              <a:ea typeface="Arial"/>
              <a:cs typeface="Arial"/>
              <a:sym typeface="Arial"/>
            </a:endParaRPr>
          </a:p>
        </p:txBody>
      </p:sp>
      <p:pic>
        <p:nvPicPr>
          <p:cNvPr id="668" name="Google Shape;668;p125" descr="Image"/>
          <p:cNvPicPr preferRelativeResize="0"/>
          <p:nvPr/>
        </p:nvPicPr>
        <p:blipFill rotWithShape="1">
          <a:blip r:embed="rId3">
            <a:alphaModFix/>
          </a:blip>
          <a:srcRect/>
          <a:stretch/>
        </p:blipFill>
        <p:spPr>
          <a:xfrm>
            <a:off x="1348670" y="1303690"/>
            <a:ext cx="1256106" cy="1256110"/>
          </a:xfrm>
          <a:prstGeom prst="rect">
            <a:avLst/>
          </a:prstGeom>
          <a:noFill/>
          <a:ln>
            <a:noFill/>
          </a:ln>
        </p:spPr>
      </p:pic>
      <p:sp>
        <p:nvSpPr>
          <p:cNvPr id="669" name="Google Shape;669;p125"/>
          <p:cNvSpPr txBox="1"/>
          <p:nvPr/>
        </p:nvSpPr>
        <p:spPr>
          <a:xfrm>
            <a:off x="3813371" y="2758074"/>
            <a:ext cx="1637868" cy="423433"/>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None/>
            </a:pPr>
            <a:r>
              <a:rPr lang="fr-CA" sz="2400" b="1" i="0" u="none" strike="noStrike" cap="none" dirty="0">
                <a:solidFill>
                  <a:srgbClr val="FFFFFF"/>
                </a:solidFill>
                <a:latin typeface="Arial"/>
                <a:ea typeface="Arial"/>
                <a:cs typeface="Arial"/>
                <a:sym typeface="Arial"/>
              </a:rPr>
              <a:t>@CDS_GC</a:t>
            </a:r>
            <a:endParaRPr dirty="0"/>
          </a:p>
        </p:txBody>
      </p:sp>
      <p:pic>
        <p:nvPicPr>
          <p:cNvPr id="670" name="Google Shape;670;p125" descr="Image"/>
          <p:cNvPicPr preferRelativeResize="0"/>
          <p:nvPr/>
        </p:nvPicPr>
        <p:blipFill rotWithShape="1">
          <a:blip r:embed="rId4">
            <a:alphaModFix/>
          </a:blip>
          <a:srcRect/>
          <a:stretch/>
        </p:blipFill>
        <p:spPr>
          <a:xfrm>
            <a:off x="3856783" y="1303690"/>
            <a:ext cx="1256090" cy="1256090"/>
          </a:xfrm>
          <a:prstGeom prst="rect">
            <a:avLst/>
          </a:prstGeom>
          <a:noFill/>
          <a:ln>
            <a:noFill/>
          </a:ln>
        </p:spPr>
      </p:pic>
      <p:sp>
        <p:nvSpPr>
          <p:cNvPr id="671" name="Google Shape;671;p125"/>
          <p:cNvSpPr txBox="1"/>
          <p:nvPr/>
        </p:nvSpPr>
        <p:spPr>
          <a:xfrm>
            <a:off x="5929402" y="2758074"/>
            <a:ext cx="2958743" cy="423433"/>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None/>
            </a:pPr>
            <a:r>
              <a:rPr lang="fr-CA" sz="2400" b="1" i="0" u="none" strike="noStrike" cap="none" dirty="0">
                <a:solidFill>
                  <a:srgbClr val="FFFFFF"/>
                </a:solidFill>
                <a:latin typeface="Arial"/>
                <a:ea typeface="Arial"/>
                <a:cs typeface="Arial"/>
                <a:sym typeface="Arial"/>
              </a:rPr>
              <a:t>github.com/cds-snc</a:t>
            </a:r>
            <a:endParaRPr sz="2400" b="1" i="0" u="none" strike="noStrike" cap="none" dirty="0">
              <a:solidFill>
                <a:srgbClr val="FFFFFF"/>
              </a:solidFill>
              <a:latin typeface="Arial"/>
              <a:ea typeface="Arial"/>
              <a:cs typeface="Arial"/>
              <a:sym typeface="Arial"/>
            </a:endParaRPr>
          </a:p>
        </p:txBody>
      </p:sp>
      <p:pic>
        <p:nvPicPr>
          <p:cNvPr id="672" name="Google Shape;672;p125"/>
          <p:cNvPicPr preferRelativeResize="0"/>
          <p:nvPr/>
        </p:nvPicPr>
        <p:blipFill rotWithShape="1">
          <a:blip r:embed="rId5">
            <a:alphaModFix/>
          </a:blip>
          <a:srcRect/>
          <a:stretch/>
        </p:blipFill>
        <p:spPr>
          <a:xfrm>
            <a:off x="2815390" y="3206475"/>
            <a:ext cx="707915" cy="707915"/>
          </a:xfrm>
          <a:prstGeom prst="rect">
            <a:avLst/>
          </a:prstGeom>
          <a:noFill/>
          <a:ln>
            <a:noFill/>
          </a:ln>
        </p:spPr>
      </p:pic>
      <p:pic>
        <p:nvPicPr>
          <p:cNvPr id="673" name="Google Shape;673;p125"/>
          <p:cNvPicPr preferRelativeResize="0"/>
          <p:nvPr/>
        </p:nvPicPr>
        <p:blipFill rotWithShape="1">
          <a:blip r:embed="rId6">
            <a:alphaModFix/>
          </a:blip>
          <a:srcRect/>
          <a:stretch/>
        </p:blipFill>
        <p:spPr>
          <a:xfrm>
            <a:off x="6572842" y="1335821"/>
            <a:ext cx="1191828" cy="11918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8"/>
          <p:cNvSpPr txBox="1">
            <a:spLocks noGrp="1"/>
          </p:cNvSpPr>
          <p:nvPr>
            <p:ph type="title"/>
          </p:nvPr>
        </p:nvSpPr>
        <p:spPr>
          <a:xfrm>
            <a:off x="1660500" y="1393829"/>
            <a:ext cx="50610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CA" dirty="0"/>
              <a:t>Inclusion</a:t>
            </a:r>
            <a:endParaRPr sz="2800" b="1" i="0" u="none" strike="noStrike" cap="none" dirty="0">
              <a:solidFill>
                <a:srgbClr val="000000"/>
              </a:solidFill>
              <a:latin typeface="Lato"/>
              <a:ea typeface="Lato"/>
              <a:cs typeface="Lato"/>
              <a:sym typeface="Lato"/>
            </a:endParaRPr>
          </a:p>
        </p:txBody>
      </p:sp>
      <p:sp>
        <p:nvSpPr>
          <p:cNvPr id="290" name="Google Shape;290;p58"/>
          <p:cNvSpPr txBox="1">
            <a:spLocks noGrp="1"/>
          </p:cNvSpPr>
          <p:nvPr>
            <p:ph type="subTitle" idx="1"/>
          </p:nvPr>
        </p:nvSpPr>
        <p:spPr>
          <a:xfrm>
            <a:off x="1671000" y="2041900"/>
            <a:ext cx="5542200" cy="12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800" dirty="0" smtClean="0">
                <a:solidFill>
                  <a:srgbClr val="292A2C"/>
                </a:solidFill>
                <a:highlight>
                  <a:schemeClr val="lt1"/>
                </a:highlight>
                <a:latin typeface="Arial"/>
                <a:ea typeface="Arial"/>
                <a:cs typeface="Arial"/>
                <a:sym typeface="Arial"/>
              </a:rPr>
              <a:t>L’inclusion, c’est la valorisation, le respect et le soutien. Elle consiste à mettre l’accent sur les besoins de chaque personne et à s’assurer de mettre en place les conditions nécessaires pour que chaque personne s’épanouisse pleinement.</a:t>
            </a:r>
            <a:endParaRPr sz="1800" dirty="0">
              <a:solidFill>
                <a:schemeClr val="dk1"/>
              </a:solidFill>
              <a:latin typeface="Arial"/>
              <a:ea typeface="Arial"/>
              <a:cs typeface="Arial"/>
              <a:sym typeface="Arial"/>
            </a:endParaRPr>
          </a:p>
          <a:p>
            <a:pPr marL="0" marR="0" lvl="0" indent="0" algn="l" rtl="0">
              <a:lnSpc>
                <a:spcPct val="100000"/>
              </a:lnSpc>
              <a:spcBef>
                <a:spcPts val="110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9"/>
          <p:cNvSpPr txBox="1">
            <a:spLocks noGrp="1"/>
          </p:cNvSpPr>
          <p:nvPr>
            <p:ph type="title"/>
          </p:nvPr>
        </p:nvSpPr>
        <p:spPr>
          <a:xfrm>
            <a:off x="1704600" y="989357"/>
            <a:ext cx="7439400" cy="660600"/>
          </a:xfrm>
          <a:prstGeom prst="rect">
            <a:avLst/>
          </a:prstGeom>
        </p:spPr>
        <p:txBody>
          <a:bodyPr spcFirstLastPara="1" wrap="square" lIns="91425" tIns="91425" rIns="91425" bIns="91425" anchor="t" anchorCtr="0">
            <a:normAutofit fontScale="90000"/>
          </a:bodyPr>
          <a:lstStyle/>
          <a:p>
            <a:pPr marL="0" lvl="0" indent="0" algn="l" rtl="0">
              <a:spcBef>
                <a:spcPts val="2400"/>
              </a:spcBef>
              <a:spcAft>
                <a:spcPts val="0"/>
              </a:spcAft>
              <a:buNone/>
            </a:pPr>
            <a:r>
              <a:rPr lang="fr-CA" sz="2500" dirty="0" smtClean="0">
                <a:solidFill>
                  <a:schemeClr val="dk1"/>
                </a:solidFill>
              </a:rPr>
              <a:t>Pourquoi tous profitent-ils </a:t>
            </a:r>
            <a:br>
              <a:rPr lang="fr-CA" sz="2500" dirty="0" smtClean="0">
                <a:solidFill>
                  <a:schemeClr val="dk1"/>
                </a:solidFill>
              </a:rPr>
            </a:br>
            <a:r>
              <a:rPr lang="fr-CA" sz="2500" dirty="0" smtClean="0">
                <a:solidFill>
                  <a:schemeClr val="dk1"/>
                </a:solidFill>
              </a:rPr>
              <a:t>d’une conception axée sur l’accessibilité?</a:t>
            </a:r>
            <a:endParaRPr sz="2500" b="0" dirty="0">
              <a:solidFill>
                <a:schemeClr val="dk1"/>
              </a:solidFill>
            </a:endParaRPr>
          </a:p>
          <a:p>
            <a:pPr marL="0" lvl="0" indent="0" algn="l" rtl="0">
              <a:spcBef>
                <a:spcPts val="600"/>
              </a:spcBef>
              <a:spcAft>
                <a:spcPts val="0"/>
              </a:spcAft>
              <a:buNone/>
            </a:pPr>
            <a:endParaRPr dirty="0"/>
          </a:p>
        </p:txBody>
      </p:sp>
      <p:sp>
        <p:nvSpPr>
          <p:cNvPr id="296" name="Google Shape;296;p59"/>
          <p:cNvSpPr txBox="1">
            <a:spLocks noGrp="1"/>
          </p:cNvSpPr>
          <p:nvPr>
            <p:ph type="subTitle" idx="1"/>
          </p:nvPr>
        </p:nvSpPr>
        <p:spPr>
          <a:xfrm>
            <a:off x="1660500" y="2107225"/>
            <a:ext cx="669900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CA" sz="1800" dirty="0" smtClean="0">
                <a:latin typeface="Arial"/>
                <a:ea typeface="Arial"/>
                <a:cs typeface="Arial"/>
                <a:sym typeface="Arial"/>
              </a:rPr>
              <a:t>Une conception inclusive ouvre les services et les expériences à un plus grand nombre de personnes dotées d’une plus large gamme de capacités. Chaque jour, tous les êtres humains grandissent, changent et s’adaptent au monde qui les entoure. Nous voulons que nos conceptions reflètent cette diversité.</a:t>
            </a:r>
            <a:endParaRPr sz="18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dirty="0">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737390|-5389529|-10807215|-8355712|-16724839|SPAC&quot;,&quot;Id&quot;:&quot;5c773d63313131425c940d3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TotalTime>
  <Words>4181</Words>
  <Application>Microsoft Office PowerPoint</Application>
  <PresentationFormat>On-screen Show (16:9)</PresentationFormat>
  <Paragraphs>379</Paragraphs>
  <Slides>75</Slides>
  <Notes>75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75</vt:i4>
      </vt:variant>
    </vt:vector>
  </HeadingPairs>
  <TitlesOfParts>
    <vt:vector size="83" baseType="lpstr">
      <vt:lpstr>Georgia</vt:lpstr>
      <vt:lpstr>Arial</vt:lpstr>
      <vt:lpstr>Helvetica Neue Light</vt:lpstr>
      <vt:lpstr>Lato</vt:lpstr>
      <vt:lpstr>Calibri</vt:lpstr>
      <vt:lpstr>Roboto</vt:lpstr>
      <vt:lpstr>Simple Light</vt:lpstr>
      <vt:lpstr>Simple Light</vt:lpstr>
      <vt:lpstr>Conception inclusive et accessibilité</vt:lpstr>
      <vt:lpstr>Intro</vt:lpstr>
      <vt:lpstr>Activité brise-glace – Incidences de l’accessibilité, de l’inclusion et de l’exclusion</vt:lpstr>
      <vt:lpstr>Activité 1 : Pensez à une occasion où l’accessibilité, l’inclusion ou l’exclusion ont directement touché une personne que vous connaissez, ou vous-même. </vt:lpstr>
      <vt:lpstr>Qu’est-ce que la conception inclusive?</vt:lpstr>
      <vt:lpstr>PowerPoint Presentation</vt:lpstr>
      <vt:lpstr>Diversité</vt:lpstr>
      <vt:lpstr>Inclusion</vt:lpstr>
      <vt:lpstr>Pourquoi tous profitent-ils  d’une conception axée sur l’accessibilité? </vt:lpstr>
      <vt:lpstr>Ne pas faire de supposition</vt:lpstr>
      <vt:lpstr>Qu’est-ce que la recherche en conception? </vt:lpstr>
      <vt:lpstr>Conception inclusive</vt:lpstr>
      <vt:lpstr>Reconnaître les préjugés</vt:lpstr>
      <vt:lpstr>Piliers de la  conception   inclusive </vt:lpstr>
      <vt:lpstr>Les processus de la conception inclusive</vt:lpstr>
      <vt:lpstr>Quelle est la différence entre conception inclusive et accessibilité? </vt:lpstr>
      <vt:lpstr>PowerPoint Presentation</vt:lpstr>
      <vt:lpstr>Conception de profils inclusifs</vt:lpstr>
      <vt:lpstr>Le problème d’une bonne conception : pourquoi une bonne conception ne suffit pas </vt:lpstr>
      <vt:lpstr>Nous sommes tous handicapés dans certaines circonstances</vt:lpstr>
      <vt:lpstr>Recherche en conception et mise à l’essai  Examiner les enjeux d’accessibilité et de conception inclusive  dans la recherche sur les utilisateurs.  Tenir compte des handicaps visuels, auditifs, moteurs et cognitifs possibles.  Intégrer les facteurs d’accessibilité dans vos profils,  ou dans vos histoires d’utilisateurs.  Dans la mesure du possible, inclure des utilisateurs ayant  diverses capacités dans la recherche sur les utilisateurs.   </vt:lpstr>
      <vt:lpstr>On ne peut pas assumer que tous les sens et toutes les capacités sont toujours pleinement fonctionnels </vt:lpstr>
      <vt:lpstr>Exemple de handicaps permanent, temporaire et circonstanciel</vt:lpstr>
      <vt:lpstr>Concevoir avec empathie  L’empathie peut nous aider à mieux percevoir et comprendre les besoins émotionnels et physiques des personnes. Cela comprend la façon dont elles voient le monde qui les entoure, le comprennent et interagissent avec lui.  </vt:lpstr>
      <vt:lpstr>PowerPoint Presentation</vt:lpstr>
      <vt:lpstr>Vidéo – Sinead Burke  – Pourquoi la conception devrait-elle inclure tout le monde?</vt:lpstr>
      <vt:lpstr>Ces hypothèses sur la conception sont étroites Une conception inclusive nuira à l’expérience de la majorité des utilisateurs. Un handicap est un état de santé personnel (permanent). La plupart d’entre nous n’avons pas besoin d’une conception inclusive.</vt:lpstr>
      <vt:lpstr>Il faut des concepteurs qui ont rencontré des obstacles. Nous ne voulons pas former un groupe homogène de personnes possédant des compétences particulières, mais un groupe de personnes qui apportent des perspectives variées et qui peuvent travailler en équipe.  Une conception inclusive ne signifie par que vous concevez une chose pour toutes les personnes. Vous concevez une diversité de moyens de participer pour que chaque personne ait un sentiment d’appartenance. - Susan Goltsman (traduction)</vt:lpstr>
      <vt:lpstr>PowerPoint Presentation</vt:lpstr>
      <vt:lpstr>Deux personnes qui ont le même handicap ne sont jamais identiques  </vt:lpstr>
      <vt:lpstr>La conception inclusive prend racine dans l’accessibilité. Elle se définit comme un ensemble de pratiques qui peuvent être appliquées à tout processus de conception existant. L’inclusivité désigne la façon de concevoir. Elle qualifie nos outils et nos méthodes. L’accessibilité offre plutôt des moyens d’améliorer l’accès à ce qui est déjà conçu. Un plan incliné ne supprime pas la bordure du trottoir, mais il la rend plus  accessible. La conception inclusive nous donne des moyens de concevoir en fonction de l’évolution continue des motivations et des besoins des humains, et de concevoir des systèmes qui peuvent être modifiés pour satisfaire à ces divers besoins.</vt:lpstr>
      <vt:lpstr>Vidéo – Élise Roy – Quand notre conception tient compte du handicap, tout le monde en profite (pensée conceptuelle)</vt:lpstr>
      <vt:lpstr>Comment pouvons-nous résoudre une incompatibilité?   </vt:lpstr>
      <vt:lpstr>Exemples de bonne conception inclusive</vt:lpstr>
      <vt:lpstr>Exemple de « mauvaise » conception inclusive</vt:lpstr>
      <vt:lpstr>Aspects pratiques à considérer</vt:lpstr>
      <vt:lpstr>Éléments à considérer</vt:lpstr>
      <vt:lpstr>Activité 2 : Boîte à outils pour la conception inclusive</vt:lpstr>
      <vt:lpstr>Qu’est-ce que l’accessibilité</vt:lpstr>
      <vt:lpstr>Accessibilité</vt:lpstr>
      <vt:lpstr>L’accessibilité est une caractéristique, tandis que la conception inclusive est une méthode. L’exercice de la conception inclusive devrait améliorer l’accessibilité des produits, mais il ne s’agit pas d’un processus visant à respecter toutes les normes en matière d’accessibilité. Idéalement, les efforts d’amélioration de l’accessibilité et de conception inclusive s’unissent pour offrir des expériences qui sont réellement utilisables par tous et ouvertes à tous, en plus d’être conformes aux normes.  - Boîte à outils de conception inclusive de Microsoft (traduction)</vt:lpstr>
      <vt:lpstr>L’accessibilité est notre responsabilité à tous </vt:lpstr>
      <vt:lpstr> Que pouvons-nous faire pour nous assurer de créer des services inclusifs et accessibles?</vt:lpstr>
      <vt:lpstr>Liens entre la conception inclusive et l’accessibilité</vt:lpstr>
      <vt:lpstr>Ces principes sont le fondement des liens entre l’accessibilité, l’inclusion et la diversité.</vt:lpstr>
      <vt:lpstr>Les produits et services du gouvernement du Canada doivent-ils être accessibles? </vt:lpstr>
      <vt:lpstr>Les Règles pour l’accessibilité des contenus Web ou WCAG constituent un ensemble de lignes directrices à suivre pour que le contenu soit accessible à tout le monde, y compris les personnes handicapées.   Depuis 2012, le gouvernement du Canada doit suivre les règles  WCAG 2.0 AA, à la suite d’une décision de la Cour fédérale relative à la cause Donna Jodhan c. le Procureur général du Canada.</vt:lpstr>
      <vt:lpstr>Règles pour l’accessibilité des contenus Web Décrivent les pratiques exemplaires pour que le contenu Web soit universellement perceptible, utilisable, compréhensible et robuste. Définissent les critères de réussite d’une conception Web inclusive, selon des niveaux ascendants de conformité (A, AA et AAA). Rédigées et examinées par une collectivité mondiale d’experts du numérique. Relient le monde au moyen de normes communes en matière de technologie de l’information et d’expérience utilisateur. </vt:lpstr>
      <vt:lpstr>PowerPoint Presentation</vt:lpstr>
      <vt:lpstr>Idées fausses – Concevoir pour l’accessibilité</vt:lpstr>
      <vt:lpstr>Introspection</vt:lpstr>
      <vt:lpstr>PowerPoint Presentation</vt:lpstr>
      <vt:lpstr>Les personnes d’abord :  suivre les principes de conception inclusive pour assurer un accès égal en donnant un expérience comparable aux personnes ayant des capacités diverses  </vt:lpstr>
      <vt:lpstr>  </vt:lpstr>
      <vt:lpstr>Inclure l’accessibilité dès le début de la conception d’un service</vt:lpstr>
      <vt:lpstr>PowerPoint Presentation</vt:lpstr>
      <vt:lpstr>S’efforcer d’avoir un but clair et des objectifs bien définis </vt:lpstr>
      <vt:lpstr>Veiller à ce que le contenu soit clair, utiliser une langue claire </vt:lpstr>
      <vt:lpstr>PowerPoint Presentation</vt:lpstr>
      <vt:lpstr>Donner une orientation utile — aider les personnes à naviguer vers le contenu pertinent </vt:lpstr>
      <vt:lpstr>Répondre à un éventail de besoins des personnes en offrant des choix et de la flexibilité   </vt:lpstr>
      <vt:lpstr>PowerPoint Presentation</vt:lpstr>
      <vt:lpstr>Inclure des personnes handicapées dans la recherche sur les utilisateurs, la conception et la mise à l’essai des services   </vt:lpstr>
      <vt:lpstr>PowerPoint Presentation</vt:lpstr>
      <vt:lpstr>Utiliser une structure solide en s’appuyant sur les normes : s’efforcer de respecter les Règles pour l’accessibilité des contenus Web (WCAG 2.1)</vt:lpstr>
      <vt:lpstr>Faire l’essai des éléments en ligne d’un service pour vérifier leur compatibilité avec les technologies d’assistance</vt:lpstr>
      <vt:lpstr>PowerPoint Presentation</vt:lpstr>
      <vt:lpstr>Avoir des champions de l’accessibilité dans les équipes de produits et les équipes de soutien interne</vt:lpstr>
      <vt:lpstr>Assurer la compatibilité des ressources avec les outils actuels et à venir, et inclure des modalités redondantes  en offrant des choix</vt:lpstr>
      <vt:lpstr>Aspects pratiques à considérer</vt:lpstr>
      <vt:lpstr>Ensemble, nous pouvons accroître l’inclusivité et l’accessibilité des services. </vt:lpstr>
      <vt:lpstr>Questions?</vt:lpstr>
      <vt:lpstr>Feuille de route pour l’accessibilité</vt:lpstr>
      <vt:lpstr>Feuille de route pour l’accessibilité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Inclusive Design &amp; Accessibility</dc:title>
  <dc:creator>Pascale Dumas</dc:creator>
  <cp:lastModifiedBy>Dominic Finn</cp:lastModifiedBy>
  <cp:revision>46</cp:revision>
  <dcterms:modified xsi:type="dcterms:W3CDTF">2019-02-28T12:54:11Z</dcterms:modified>
</cp:coreProperties>
</file>